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6" r:id="rId2"/>
    <p:sldId id="257" r:id="rId3"/>
    <p:sldId id="262" r:id="rId4"/>
    <p:sldId id="268" r:id="rId5"/>
    <p:sldId id="261" r:id="rId6"/>
    <p:sldId id="279" r:id="rId7"/>
    <p:sldId id="258" r:id="rId8"/>
    <p:sldId id="271" r:id="rId9"/>
    <p:sldId id="259" r:id="rId10"/>
    <p:sldId id="263" r:id="rId11"/>
    <p:sldId id="281" r:id="rId12"/>
    <p:sldId id="273" r:id="rId13"/>
    <p:sldId id="264" r:id="rId14"/>
    <p:sldId id="272" r:id="rId15"/>
    <p:sldId id="260" r:id="rId16"/>
    <p:sldId id="274" r:id="rId17"/>
    <p:sldId id="266" r:id="rId18"/>
    <p:sldId id="265" r:id="rId19"/>
    <p:sldId id="275" r:id="rId20"/>
    <p:sldId id="267" r:id="rId21"/>
    <p:sldId id="276" r:id="rId22"/>
    <p:sldId id="277" r:id="rId23"/>
    <p:sldId id="269" r:id="rId24"/>
    <p:sldId id="270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22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7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3BE9F9-BC57-4842-AD6A-053C44122D87}" type="datetimeFigureOut">
              <a:rPr lang="en-US" smtClean="0"/>
              <a:t>2/11/2022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F8CF51-8409-4AE2-8034-29B449B956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8324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you may have seen the description in the latest </a:t>
            </a:r>
            <a:r>
              <a:rPr lang="en-US" dirty="0" err="1"/>
              <a:t>pccrf</a:t>
            </a:r>
            <a:r>
              <a:rPr lang="en-US" dirty="0"/>
              <a:t> newsletter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F8CF51-8409-4AE2-8034-29B449B9566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235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Few exceptions for use, not sure worth mentioning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F8CF51-8409-4AE2-8034-29B449B9566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3768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*If no interest expressed, pick up will not happen</a:t>
            </a:r>
          </a:p>
          <a:p>
            <a:r>
              <a:rPr lang="en-US" dirty="0"/>
              <a:t>**preference for Grayland area, but in general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F8CF51-8409-4AE2-8034-29B449B9566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60320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highest point at this part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F8CF51-8409-4AE2-8034-29B449B9566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17138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Needed for apps through 2024</a:t>
            </a:r>
          </a:p>
          <a:p>
            <a:r>
              <a:rPr lang="en-US" dirty="0"/>
              <a:t>Bonus: Wilbur Ellis actually has some in stock, east coasters have none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F8CF51-8409-4AE2-8034-29B449B95667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31774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follow similar pre-cautions that we had for </a:t>
            </a:r>
            <a:r>
              <a:rPr lang="en-US" dirty="0" err="1"/>
              <a:t>Lorsban</a:t>
            </a:r>
            <a:r>
              <a:rPr lang="en-US" dirty="0"/>
              <a:t>/Diazinon/</a:t>
            </a:r>
            <a:r>
              <a:rPr lang="en-US" dirty="0" err="1"/>
              <a:t>etc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F8CF51-8409-4AE2-8034-29B449B95667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7330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E947CE-5D8E-4193-B74E-6D43CEA5130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3C20E19-B2E1-4E86-A8F2-D9907EAE6D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F65DB8-7E12-41C5-A43C-7529B2FFAE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10355A-1E9A-4327-92A7-76A21FACBB16}" type="datetimeFigureOut">
              <a:rPr lang="en-US" smtClean="0"/>
              <a:t>2/4/2022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124D97-0077-43F8-9ECD-40FC5E9149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077BA1-F53E-4F2C-96E8-10F4086FCD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154B8-B39D-44AC-A1BE-4B710354E5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2724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5AE12D-FB8B-40B0-9B36-E3647B3B2D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92F481A-D985-44F4-8DFD-7E353F7119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45669E-7DAB-4D1D-B678-E0CED14E8B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10355A-1E9A-4327-92A7-76A21FACBB16}" type="datetimeFigureOut">
              <a:rPr lang="en-US" smtClean="0"/>
              <a:t>2/4/2022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345E88-CF1B-459D-93FD-DA1CABA447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2D2F7C-2165-4F89-B306-2EDB473AE7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154B8-B39D-44AC-A1BE-4B710354E5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44204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486D515-A88F-46AB-8E04-E6D4E9B339B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40DD795-B226-414B-ADD5-F70A3931FD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D097C1-2D8D-482C-B753-BABAF454CB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10355A-1E9A-4327-92A7-76A21FACBB16}" type="datetimeFigureOut">
              <a:rPr lang="en-US" smtClean="0"/>
              <a:t>2/4/2022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A8B71F-E351-49E3-8069-49975A419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01EE71-75B0-4DB9-926F-EA368BAF10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154B8-B39D-44AC-A1BE-4B710354E5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59843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BAE2B8-7235-4679-AF21-767E574576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A9D36C-2D0C-4C9C-BB9D-3DD063A0F1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59C3A9-A4CD-4854-9514-136BB0B0D3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10355A-1E9A-4327-92A7-76A21FACBB16}" type="datetimeFigureOut">
              <a:rPr lang="en-US" smtClean="0"/>
              <a:t>2/4/2022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1E9526-1D2B-44BF-A904-D4C139CBDE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815DCB-825D-4DE0-BB7F-1A4E26A54A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154B8-B39D-44AC-A1BE-4B710354E5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09051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86E2C6-86C8-4D04-91F4-874ED72C19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473B83-74F8-4EC4-9CD2-63C227E112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E5011B-7809-4FF7-895E-18096B1C5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10355A-1E9A-4327-92A7-76A21FACBB16}" type="datetimeFigureOut">
              <a:rPr lang="en-US" smtClean="0"/>
              <a:t>2/4/2022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022417-0030-46A7-818F-3F7855EF44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C79C61-3183-4D7D-86D4-05DABE671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154B8-B39D-44AC-A1BE-4B710354E5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49086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FF8031-B004-4019-8829-148E412D4B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49B34B-29DF-40EA-889F-3065BC45884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0C4049-031F-43AE-BD30-E92AED416B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D7F321-534F-4D34-94AA-E285FAB8D9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10355A-1E9A-4327-92A7-76A21FACBB16}" type="datetimeFigureOut">
              <a:rPr lang="en-US" smtClean="0"/>
              <a:t>2/4/2022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9C11C8-0670-47D5-B4C2-93D1CC23D5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E41BC4-1858-4910-8C18-9BEDEAAAFB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154B8-B39D-44AC-A1BE-4B710354E5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5567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2FDE94-FD2D-402A-9AE1-0D516D2295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906EA4-2FAD-478C-A6C5-F7A432E8D2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97DD5B-5906-4691-B711-0C9D554FF5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18DC41E-8A21-4044-BCC6-FFD19D76465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813B90E-0646-4957-AE3A-8174CFD5BD6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569EF86-F2E0-45C6-8598-6E2C2563AF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10355A-1E9A-4327-92A7-76A21FACBB16}" type="datetimeFigureOut">
              <a:rPr lang="en-US" smtClean="0"/>
              <a:t>2/4/2022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C496569-348D-4668-8CA9-7EE1923EE5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06A5C88-F1FE-43A6-93C9-8B24241DB5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154B8-B39D-44AC-A1BE-4B710354E5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2258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277F9C-241F-4C60-9E67-A4E1982917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98C0BB6-C355-469B-AEF5-DCB4238754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10355A-1E9A-4327-92A7-76A21FACBB16}" type="datetimeFigureOut">
              <a:rPr lang="en-US" smtClean="0"/>
              <a:t>2/4/2022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256EC2B-5E6A-4DD2-8E42-6362132055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999417-E2DD-4AAE-8171-030CBAEA2E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154B8-B39D-44AC-A1BE-4B710354E5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7961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09AB606-DF62-4C7C-9FBC-3A942BD5D3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10355A-1E9A-4327-92A7-76A21FACBB16}" type="datetimeFigureOut">
              <a:rPr lang="en-US" smtClean="0"/>
              <a:t>2/4/2022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7F97C9C-90D4-4330-BCCC-427942CADE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BAB2B3-D034-4FDB-B3D2-910F79415A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154B8-B39D-44AC-A1BE-4B710354E5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1674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CDD072-52BB-4646-AAD6-54054B02C0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C05A3D-A814-4B06-9260-5B35931684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B49C53-B319-45B7-83BB-B156332EA1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B86ED8-5E9A-4693-B0C8-13394A782E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10355A-1E9A-4327-92A7-76A21FACBB16}" type="datetimeFigureOut">
              <a:rPr lang="en-US" smtClean="0"/>
              <a:t>2/4/2022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A8B5D3C-6159-420D-8B4F-B554CCC536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F0C1E9-5E62-4DEE-99D5-1AB58CA26B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154B8-B39D-44AC-A1BE-4B710354E5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2987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373F1E-A6C9-4622-A40F-B178EB50C5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4725331-4877-49A7-AC6D-C643297242F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E3C35C-D651-484F-98C7-CEA891ED34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4337E0-E3FB-4E30-9ACD-68B5D3FBD1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10355A-1E9A-4327-92A7-76A21FACBB16}" type="datetimeFigureOut">
              <a:rPr lang="en-US" smtClean="0"/>
              <a:t>2/4/2022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517B2A-74B9-4B22-A469-2E186E8DA6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C10A96-6A44-41F4-943F-D04FCDD5E7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154B8-B39D-44AC-A1BE-4B710354E5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1730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2D31EE1-5A0F-4100-B294-B3AD7BD746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B88A8A-46C0-487F-9F24-F3F985A7F0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64AC4A-29BA-4372-BFB9-81F0F179F0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10355A-1E9A-4327-92A7-76A21FACBB16}" type="datetimeFigureOut">
              <a:rPr lang="en-US" smtClean="0"/>
              <a:t>2/4/2022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016A73-78F2-452F-B84E-FD0AF4A499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ACB660-BC26-426F-8978-E39CFCF618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2154B8-B39D-44AC-A1BE-4B710354E5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5232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mailto:wastepesticide@agr.wa.gov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B02565-AE61-435E-8992-50F5E36064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22209" y="954583"/>
            <a:ext cx="9144000" cy="2387600"/>
          </a:xfrm>
        </p:spPr>
        <p:txBody>
          <a:bodyPr/>
          <a:lstStyle/>
          <a:p>
            <a:pPr algn="l"/>
            <a:r>
              <a:rPr lang="en-US" dirty="0"/>
              <a:t>US Pesticides and WA Research Update </a:t>
            </a:r>
            <a:r>
              <a:rPr lang="en-US" sz="2000" dirty="0"/>
              <a:t>(maybe)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BCC52E7-C9DE-42AB-A058-0BEF5F5929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22209" y="3515817"/>
            <a:ext cx="9144000" cy="2167135"/>
          </a:xfrm>
        </p:spPr>
        <p:txBody>
          <a:bodyPr>
            <a:normAutofit fontScale="85000" lnSpcReduction="20000"/>
          </a:bodyPr>
          <a:lstStyle/>
          <a:p>
            <a:pPr algn="l"/>
            <a:r>
              <a:rPr lang="en-US" dirty="0"/>
              <a:t>Sam Tochen</a:t>
            </a:r>
          </a:p>
          <a:p>
            <a:pPr algn="l"/>
            <a:endParaRPr lang="en-US" dirty="0"/>
          </a:p>
          <a:p>
            <a:pPr algn="l"/>
            <a:r>
              <a:rPr lang="en-US" dirty="0"/>
              <a:t>Ag. Scientist-WA</a:t>
            </a:r>
          </a:p>
          <a:p>
            <a:pPr algn="l"/>
            <a:r>
              <a:rPr lang="en-US" dirty="0"/>
              <a:t>Ocean Spray Cranberries</a:t>
            </a:r>
          </a:p>
          <a:p>
            <a:pPr algn="l"/>
            <a:endParaRPr lang="en-US" dirty="0"/>
          </a:p>
          <a:p>
            <a:pPr algn="l"/>
            <a:r>
              <a:rPr lang="en-US" dirty="0"/>
              <a:t>2022 PNW Cranberry Congress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232C193-CB59-428C-B26B-EF3B8A72F2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766" y="234891"/>
            <a:ext cx="4614175" cy="6388217"/>
          </a:xfrm>
          <a:prstGeom prst="rect">
            <a:avLst/>
          </a:prstGeom>
        </p:spPr>
      </p:pic>
      <p:pic>
        <p:nvPicPr>
          <p:cNvPr id="2052" name="Picture 4" descr="sad face png gif&#10;">
            <a:extLst>
              <a:ext uri="{FF2B5EF4-FFF2-40B4-BE49-F238E27FC236}">
                <a16:creationId xmlns:a16="http://schemas.microsoft.com/office/drawing/2014/main" id="{F58C5A22-B3BB-4CDB-B2C6-B27E20AF5B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18457">
            <a:off x="1235181" y="3363364"/>
            <a:ext cx="311609" cy="304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7841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A5C81B-D1B9-4432-9E2E-4ACF67D9EA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WSDA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333159-D3BC-4E9D-9E7D-3611B73C96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345828" cy="4351338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Provided through WSDA’s Technical Services and Education Program</a:t>
            </a:r>
          </a:p>
          <a:p>
            <a:pPr lvl="1"/>
            <a:r>
              <a:rPr lang="en-US" dirty="0"/>
              <a:t>Same deal as Oregon, only pesticides </a:t>
            </a:r>
          </a:p>
          <a:p>
            <a:r>
              <a:rPr lang="en-US" dirty="0"/>
              <a:t>Next collection event for cranberry growing regions will be in June (dates TBD*)</a:t>
            </a:r>
          </a:p>
          <a:p>
            <a:r>
              <a:rPr lang="en-US" dirty="0"/>
              <a:t>Must contact WSDA 1 month beforehand</a:t>
            </a:r>
          </a:p>
          <a:p>
            <a:pPr marL="457200" lvl="1" indent="0">
              <a:buNone/>
            </a:pPr>
            <a:r>
              <a:rPr lang="en-US" dirty="0">
                <a:hlinkClick r:id="rId3"/>
              </a:rPr>
              <a:t>wastepesticide@agr.wa.gov</a:t>
            </a:r>
            <a:endParaRPr lang="en-US" dirty="0"/>
          </a:p>
          <a:p>
            <a:pPr marL="457200" lvl="1" indent="0">
              <a:buNone/>
            </a:pPr>
            <a:r>
              <a:rPr lang="en-US" dirty="0"/>
              <a:t>(360) 902-2056</a:t>
            </a:r>
          </a:p>
          <a:p>
            <a:pPr marL="457200" lvl="1" indent="0">
              <a:buNone/>
            </a:pPr>
            <a:r>
              <a:rPr lang="en-US" dirty="0"/>
              <a:t>https://agr.wa.gov/services/education-and-training/tsep/waste-pesticide-program</a:t>
            </a:r>
          </a:p>
          <a:p>
            <a:r>
              <a:rPr lang="en-US" dirty="0"/>
              <a:t>Note: WSDA will pick-up chemicals from your farm** at </a:t>
            </a:r>
            <a:r>
              <a:rPr lang="en-US" u="sng" dirty="0"/>
              <a:t>no charge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B7ED231-004B-4FF8-B74B-A5FC447970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70423" y="2805814"/>
            <a:ext cx="3448050" cy="2924175"/>
          </a:xfrm>
          <a:prstGeom prst="rect">
            <a:avLst/>
          </a:prstGeom>
        </p:spPr>
      </p:pic>
      <p:pic>
        <p:nvPicPr>
          <p:cNvPr id="4098" name="Picture 2" descr="Washington State Department of Agriculture">
            <a:extLst>
              <a:ext uri="{FF2B5EF4-FFF2-40B4-BE49-F238E27FC236}">
                <a16:creationId xmlns:a16="http://schemas.microsoft.com/office/drawing/2014/main" id="{0391E8B5-3FF6-4583-986F-99C4E8DE16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4028" y="882820"/>
            <a:ext cx="3634445" cy="1476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56234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C342C2-2BA2-4292-80BE-72D48723EF7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What’s in?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5C26F3E-AE27-40B2-A887-C61B7F83AED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0260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3755C1-9A91-4DA1-A973-BA4FAF7FA3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(not) Fungicides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246AC8-A101-418F-90B7-0BEC4219EB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Still nothing new of note</a:t>
            </a:r>
          </a:p>
          <a:p>
            <a:pPr lvl="1"/>
            <a:r>
              <a:rPr lang="en-US" dirty="0"/>
              <a:t>FRAC 7 and some biologicals coming down the pipeline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AA7DC53-D54C-4794-96F8-E70FD27E9A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58" t="13287" r="8610" b="5199"/>
          <a:stretch/>
        </p:blipFill>
        <p:spPr bwMode="auto">
          <a:xfrm rot="16200000" flipH="1">
            <a:off x="2040159" y="3080439"/>
            <a:ext cx="3325720" cy="3329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254DE5DD-07F4-436F-B668-27FD56B082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168391" y="3078760"/>
            <a:ext cx="3329081" cy="3329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344083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1089A7-4BA8-4D56-AE39-A9112BCFD2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Herbicides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4841BD-2B04-4AA4-BAE4-5FB66FD939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No updates on that one pre-emergent with amazing moss control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9BF55F1-76FC-4F68-88D6-D57EB11B4E46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130806"/>
              </a:clrFrom>
              <a:clrTo>
                <a:srgbClr val="13080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53765" y="2381173"/>
            <a:ext cx="3864797" cy="385982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CB0E36A-6760-401B-8CF4-B7EA786AC0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3440" y="2381174"/>
            <a:ext cx="3864796" cy="385979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9DB5869-7827-461E-ABC5-30B52E2BD566}"/>
              </a:ext>
            </a:extLst>
          </p:cNvPr>
          <p:cNvSpPr txBox="1"/>
          <p:nvPr/>
        </p:nvSpPr>
        <p:spPr>
          <a:xfrm>
            <a:off x="7162971" y="6354375"/>
            <a:ext cx="30752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so impressive, it threw off the color correction</a:t>
            </a:r>
          </a:p>
        </p:txBody>
      </p:sp>
    </p:spTree>
    <p:extLst>
      <p:ext uri="{BB962C8B-B14F-4D97-AF65-F5344CB8AC3E}">
        <p14:creationId xmlns:p14="http://schemas.microsoft.com/office/powerpoint/2010/main" val="41921485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62ED52-4C00-4904-938C-19C936B775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Zeus XC 24(c) SLN label update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8A18B3-A2B6-4742-83B1-62D164AA6F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934200" cy="4351338"/>
          </a:xfrm>
        </p:spPr>
        <p:txBody>
          <a:bodyPr/>
          <a:lstStyle/>
          <a:p>
            <a:r>
              <a:rPr lang="en-US" dirty="0"/>
              <a:t>Recall, MA and NJ have SLNs for Zeus XC (</a:t>
            </a:r>
            <a:r>
              <a:rPr lang="en-US" dirty="0" err="1"/>
              <a:t>a.i.</a:t>
            </a:r>
            <a:r>
              <a:rPr lang="en-US" dirty="0"/>
              <a:t> </a:t>
            </a:r>
            <a:r>
              <a:rPr lang="en-US" dirty="0" err="1"/>
              <a:t>sulfentrazone</a:t>
            </a:r>
            <a:r>
              <a:rPr lang="en-US" dirty="0"/>
              <a:t>) on haircap moss and allows chemigation</a:t>
            </a:r>
          </a:p>
          <a:p>
            <a:r>
              <a:rPr lang="en-US" dirty="0"/>
              <a:t>ODA received the application, and it’s currently under review</a:t>
            </a:r>
          </a:p>
          <a:p>
            <a:pPr lvl="1"/>
            <a:r>
              <a:rPr lang="en-US" dirty="0"/>
              <a:t>may have in time for applications this season</a:t>
            </a:r>
          </a:p>
          <a:p>
            <a:r>
              <a:rPr lang="en-US" dirty="0"/>
              <a:t>WSDA still waiting on application package </a:t>
            </a:r>
            <a:r>
              <a:rPr lang="en-US" dirty="0">
                <a:sym typeface="Wingdings" panose="05000000000000000000" pitchFamily="2" charset="2"/>
              </a:rPr>
              <a:t>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should have by next week, but 60-day review process 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may not have before dormancy breaks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9F6D7BC-FACC-4301-A775-D99ECD585D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72400" y="1690688"/>
            <a:ext cx="3581400" cy="3800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0638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5CE7F4-5011-49C7-BA08-F879A6F50E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That other </a:t>
            </a:r>
            <a:r>
              <a:rPr lang="en-US" dirty="0" err="1"/>
              <a:t>sulfentrazone</a:t>
            </a:r>
            <a:r>
              <a:rPr lang="en-US" dirty="0"/>
              <a:t> option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6B69D3-65B9-419C-B36D-945F3339D2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14066" y="1825625"/>
            <a:ext cx="6439733" cy="2321757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Source through distributor, difficult to acquire (</a:t>
            </a:r>
            <a:r>
              <a:rPr lang="en-US" dirty="0" err="1"/>
              <a:t>ymmv</a:t>
            </a:r>
            <a:r>
              <a:rPr lang="en-US" dirty="0"/>
              <a:t>)</a:t>
            </a:r>
          </a:p>
          <a:p>
            <a:r>
              <a:rPr lang="en-US" dirty="0"/>
              <a:t>physical label must have cranberry listed</a:t>
            </a:r>
          </a:p>
          <a:p>
            <a:r>
              <a:rPr lang="en-US" dirty="0"/>
              <a:t>broadcast application</a:t>
            </a:r>
          </a:p>
          <a:p>
            <a:r>
              <a:rPr lang="en-US" dirty="0"/>
              <a:t>4-12 </a:t>
            </a:r>
            <a:r>
              <a:rPr lang="en-US" dirty="0" err="1"/>
              <a:t>fl</a:t>
            </a:r>
            <a:r>
              <a:rPr lang="en-US" dirty="0"/>
              <a:t> oz/acre rate</a:t>
            </a:r>
          </a:p>
          <a:p>
            <a:r>
              <a:rPr lang="en-US" dirty="0"/>
              <a:t>Dormant applications only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A4BFD76-643A-4D3F-A414-88498C21D2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8866" y="4282319"/>
            <a:ext cx="8401050" cy="1666875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A5B17D8-D3C7-42F3-8F77-2B14830912FC}"/>
              </a:ext>
            </a:extLst>
          </p:cNvPr>
          <p:cNvCxnSpPr/>
          <p:nvPr/>
        </p:nvCxnSpPr>
        <p:spPr>
          <a:xfrm>
            <a:off x="9268287" y="5454188"/>
            <a:ext cx="816746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6B3CE3F2-670C-4199-BF8A-D8785EB379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817" y="1825625"/>
            <a:ext cx="4667250" cy="4486275"/>
          </a:xfrm>
          <a:prstGeom prst="rect">
            <a:avLst/>
          </a:prstGeom>
        </p:spPr>
      </p:pic>
      <p:sp>
        <p:nvSpPr>
          <p:cNvPr id="9" name="Arrow: Down 8">
            <a:extLst>
              <a:ext uri="{FF2B5EF4-FFF2-40B4-BE49-F238E27FC236}">
                <a16:creationId xmlns:a16="http://schemas.microsoft.com/office/drawing/2014/main" id="{6001D556-766C-4B7A-AF95-6FC0D3161AA0}"/>
              </a:ext>
            </a:extLst>
          </p:cNvPr>
          <p:cNvSpPr/>
          <p:nvPr/>
        </p:nvSpPr>
        <p:spPr>
          <a:xfrm>
            <a:off x="9561250" y="3231478"/>
            <a:ext cx="230819" cy="1994940"/>
          </a:xfrm>
          <a:prstGeom prst="down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929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D1BE5F-ED84-42DD-A880-8AF376DBE3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Dormant apps are a must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548558-99D3-42B0-B25A-8A7CEAC1FA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09B2BD5-3C27-45CD-B1BF-C8654BBFD1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3968" y="1615259"/>
            <a:ext cx="4647832" cy="42039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9AA4235-86F3-436B-9A50-7750344B0E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3192" y="1615259"/>
            <a:ext cx="4249286" cy="42039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680EBCD-A1D0-412F-9207-88C03F6DBD59}"/>
              </a:ext>
            </a:extLst>
          </p:cNvPr>
          <p:cNvSpPr txBox="1"/>
          <p:nvPr/>
        </p:nvSpPr>
        <p:spPr>
          <a:xfrm>
            <a:off x="7018259" y="5807631"/>
            <a:ext cx="30399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vines should recover if healthy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6B3FCA0-316B-4A41-BC87-55EE334ECAC6}"/>
              </a:ext>
            </a:extLst>
          </p:cNvPr>
          <p:cNvSpPr txBox="1"/>
          <p:nvPr/>
        </p:nvSpPr>
        <p:spPr>
          <a:xfrm>
            <a:off x="1829745" y="5807631"/>
            <a:ext cx="31178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you will damage *new* growth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B873FFF-5AF1-4DA4-A585-0192BBD12609}"/>
              </a:ext>
            </a:extLst>
          </p:cNvPr>
          <p:cNvSpPr txBox="1"/>
          <p:nvPr/>
        </p:nvSpPr>
        <p:spPr>
          <a:xfrm>
            <a:off x="1233400" y="1690688"/>
            <a:ext cx="121482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May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BFDA05A-2A18-4611-B6B1-F158F23F9A33}"/>
              </a:ext>
            </a:extLst>
          </p:cNvPr>
          <p:cNvSpPr txBox="1"/>
          <p:nvPr/>
        </p:nvSpPr>
        <p:spPr>
          <a:xfrm>
            <a:off x="9395703" y="1690688"/>
            <a:ext cx="109677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Aug</a:t>
            </a:r>
          </a:p>
        </p:txBody>
      </p:sp>
    </p:spTree>
    <p:extLst>
      <p:ext uri="{BB962C8B-B14F-4D97-AF65-F5344CB8AC3E}">
        <p14:creationId xmlns:p14="http://schemas.microsoft.com/office/powerpoint/2010/main" val="41597174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97FF1C-930C-4D55-86AB-293271544D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Insecticides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1A1C86-3424-4002-AE5A-C1857CA2D0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Fanfare (</a:t>
            </a:r>
            <a:r>
              <a:rPr lang="en-US" dirty="0" err="1"/>
              <a:t>a.i.</a:t>
            </a:r>
            <a:r>
              <a:rPr lang="en-US" dirty="0"/>
              <a:t> bifenthrin)</a:t>
            </a:r>
          </a:p>
          <a:p>
            <a:pPr lvl="1"/>
            <a:r>
              <a:rPr lang="en-US" dirty="0"/>
              <a:t>Yep, that one pyrethroid you’ve been waiting for (hold your applause)</a:t>
            </a:r>
          </a:p>
          <a:p>
            <a:r>
              <a:rPr lang="en-US" dirty="0"/>
              <a:t>Otherwise, not much on the insecticide front from last year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4195C15-D98B-4BE0-A391-099B03B41A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0780" y="3207058"/>
            <a:ext cx="4139369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5167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3F0A50-CF4A-4254-BE64-B882681594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Fanfare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EBFE25-3E6B-4AD7-8C3B-4E4C011467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Three formulations in total, </a:t>
            </a:r>
            <a:r>
              <a:rPr lang="en-US" b="1" dirty="0"/>
              <a:t>ONLY</a:t>
            </a:r>
            <a:r>
              <a:rPr lang="en-US" dirty="0"/>
              <a:t> ES and EC registered on west coast</a:t>
            </a:r>
          </a:p>
          <a:p>
            <a:r>
              <a:rPr lang="en-US" dirty="0"/>
              <a:t>You must have the matching supplemental label for the formulation you purchase</a:t>
            </a:r>
          </a:p>
          <a:p>
            <a:r>
              <a:rPr lang="en-US" dirty="0"/>
              <a:t>Note: This is a Restricted Use Pesticide, you need a pesticide applicator’s license to buy and apply!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9D9EE65-5B0C-4808-AAAB-48BE30D1E7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825" y="4124480"/>
            <a:ext cx="5666891" cy="339016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DE473EC-7986-481D-A358-FB34849920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7477" y="4124480"/>
            <a:ext cx="5760142" cy="3390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0850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1DEDFB-78AB-47F7-ACA1-236FBF0D7F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A8059B-A729-489A-933C-CFE8B84D7F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05816" y="1825625"/>
            <a:ext cx="3647983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Supplemental label looks like this (will be 2 pages in total)</a:t>
            </a:r>
          </a:p>
          <a:p>
            <a:pPr marL="0" indent="0">
              <a:buNone/>
            </a:pPr>
            <a:r>
              <a:rPr lang="en-US" dirty="0"/>
              <a:t>Linked on OCGA website or you can reach out to me if you can’t track it down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5281854-BFFA-4E7E-B6D3-AC187B76ED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499" y="546346"/>
            <a:ext cx="6467475" cy="5410200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62A5035-234E-47C8-9DFB-3D5315D90FE8}"/>
              </a:ext>
            </a:extLst>
          </p:cNvPr>
          <p:cNvCxnSpPr/>
          <p:nvPr/>
        </p:nvCxnSpPr>
        <p:spPr>
          <a:xfrm>
            <a:off x="1997476" y="3000652"/>
            <a:ext cx="55929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149456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A404D5-BC67-4E07-BF53-579A0553DD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What’s on deck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6977DE-5399-4867-8AA1-0B732BCA1E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WSU cranberry extension update</a:t>
            </a:r>
          </a:p>
          <a:p>
            <a:r>
              <a:rPr lang="en-US" dirty="0"/>
              <a:t>Pesticide update</a:t>
            </a:r>
          </a:p>
          <a:p>
            <a:r>
              <a:rPr lang="en-US" dirty="0"/>
              <a:t>Brief </a:t>
            </a:r>
            <a:r>
              <a:rPr lang="en-US" dirty="0" err="1"/>
              <a:t>tipworm</a:t>
            </a:r>
            <a:r>
              <a:rPr lang="en-US" dirty="0"/>
              <a:t> trial update (time permitting)</a:t>
            </a:r>
          </a:p>
          <a:p>
            <a:pPr marL="45720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35158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C8E424-03E9-4DA5-9527-88A0975B71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Fanfare cont.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A1E48F-94F9-480D-83C4-FF4B90D29B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err="1"/>
              <a:t>a.i.</a:t>
            </a:r>
            <a:r>
              <a:rPr lang="en-US" dirty="0"/>
              <a:t> Bifenthrin (IRAC 3)</a:t>
            </a:r>
          </a:p>
          <a:p>
            <a:pPr lvl="1"/>
            <a:r>
              <a:rPr lang="en-US" dirty="0"/>
              <a:t>Same class as </a:t>
            </a:r>
            <a:r>
              <a:rPr lang="en-US" dirty="0" err="1"/>
              <a:t>Danitol</a:t>
            </a:r>
            <a:r>
              <a:rPr lang="en-US" dirty="0"/>
              <a:t>; if you’re spraying both back-to-back, that’s not rotating chemistries</a:t>
            </a:r>
          </a:p>
          <a:p>
            <a:r>
              <a:rPr lang="en-US" dirty="0"/>
              <a:t>Again, </a:t>
            </a:r>
            <a:r>
              <a:rPr lang="en-US" b="1" dirty="0"/>
              <a:t>Restricted Use Pesticide</a:t>
            </a:r>
          </a:p>
          <a:p>
            <a:pPr lvl="1"/>
            <a:r>
              <a:rPr lang="en-US" dirty="0"/>
              <a:t>Extremely toxic to aquatic organisms</a:t>
            </a:r>
          </a:p>
          <a:p>
            <a:r>
              <a:rPr lang="en-US" dirty="0"/>
              <a:t>Highly toxic to pollinators</a:t>
            </a:r>
          </a:p>
          <a:p>
            <a:r>
              <a:rPr lang="en-US" dirty="0" err="1"/>
              <a:t>Broadspectrum</a:t>
            </a:r>
            <a:endParaRPr lang="en-US" dirty="0"/>
          </a:p>
          <a:p>
            <a:r>
              <a:rPr lang="en-US" dirty="0"/>
              <a:t>Chemigation allowed</a:t>
            </a:r>
          </a:p>
          <a:p>
            <a:r>
              <a:rPr lang="en-US" dirty="0"/>
              <a:t>Rate: 6.4 </a:t>
            </a:r>
            <a:r>
              <a:rPr lang="en-US" dirty="0" err="1"/>
              <a:t>fl</a:t>
            </a:r>
            <a:r>
              <a:rPr lang="en-US" dirty="0"/>
              <a:t> oz/acre, 3 applications max</a:t>
            </a:r>
          </a:p>
          <a:p>
            <a:r>
              <a:rPr lang="en-US" dirty="0"/>
              <a:t>REI: 12 hours; PHI: 30 days</a:t>
            </a:r>
          </a:p>
          <a:p>
            <a:r>
              <a:rPr lang="en-US" dirty="0"/>
              <a:t>CHECK WITH YOUR HANDLER, OSC will have additional restrictions</a:t>
            </a:r>
          </a:p>
        </p:txBody>
      </p:sp>
    </p:spTree>
    <p:extLst>
      <p:ext uri="{BB962C8B-B14F-4D97-AF65-F5344CB8AC3E}">
        <p14:creationId xmlns:p14="http://schemas.microsoft.com/office/powerpoint/2010/main" val="42093485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D31628-224E-40DA-A5EE-A24F575039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From the label</a:t>
            </a: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725909E7-5752-48D9-BC69-33C4A1E43CA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4421191"/>
              </p:ext>
            </p:extLst>
          </p:nvPr>
        </p:nvGraphicFramePr>
        <p:xfrm>
          <a:off x="313677" y="4084899"/>
          <a:ext cx="6096000" cy="2225042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061014">
                  <a:extLst>
                    <a:ext uri="{9D8B030D-6E8A-4147-A177-3AD203B41FA5}">
                      <a16:colId xmlns:a16="http://schemas.microsoft.com/office/drawing/2014/main" val="2079168476"/>
                    </a:ext>
                  </a:extLst>
                </a:gridCol>
                <a:gridCol w="2061014">
                  <a:extLst>
                    <a:ext uri="{9D8B030D-6E8A-4147-A177-3AD203B41FA5}">
                      <a16:colId xmlns:a16="http://schemas.microsoft.com/office/drawing/2014/main" val="4231318297"/>
                    </a:ext>
                  </a:extLst>
                </a:gridCol>
                <a:gridCol w="1973972">
                  <a:extLst>
                    <a:ext uri="{9D8B030D-6E8A-4147-A177-3AD203B41FA5}">
                      <a16:colId xmlns:a16="http://schemas.microsoft.com/office/drawing/2014/main" val="6167554"/>
                    </a:ext>
                  </a:extLst>
                </a:gridCol>
              </a:tblGrid>
              <a:tr h="366597">
                <a:tc gridSpan="3">
                  <a:txBody>
                    <a:bodyPr/>
                    <a:lstStyle/>
                    <a:p>
                      <a:r>
                        <a:rPr lang="en-US" dirty="0"/>
                        <a:t>Rainbow trout (</a:t>
                      </a:r>
                      <a:r>
                        <a:rPr lang="en-US" i="1" dirty="0"/>
                        <a:t>Oncorhynchus mykiss</a:t>
                      </a:r>
                      <a:r>
                        <a:rPr lang="en-US" dirty="0"/>
                        <a:t>) 96 </a:t>
                      </a:r>
                      <a:r>
                        <a:rPr lang="en-US" dirty="0" err="1"/>
                        <a:t>hr</a:t>
                      </a:r>
                      <a:r>
                        <a:rPr lang="en-US" dirty="0"/>
                        <a:t> LC50 (mg/L=ppm)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08631732"/>
                  </a:ext>
                </a:extLst>
              </a:tr>
              <a:tr h="371689">
                <a:tc>
                  <a:txBody>
                    <a:bodyPr/>
                    <a:lstStyle/>
                    <a:p>
                      <a:r>
                        <a:rPr lang="en-US" dirty="0"/>
                        <a:t>Fanfare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bifenthrin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0.00019 mg/L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97037407"/>
                  </a:ext>
                </a:extLst>
              </a:tr>
              <a:tr h="371689">
                <a:tc>
                  <a:txBody>
                    <a:bodyPr/>
                    <a:lstStyle/>
                    <a:p>
                      <a:r>
                        <a:rPr lang="en-US" dirty="0" err="1"/>
                        <a:t>Danitol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fenpropathrin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0.00075 mg/L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12643701"/>
                  </a:ext>
                </a:extLst>
              </a:tr>
              <a:tr h="371689">
                <a:tc>
                  <a:txBody>
                    <a:bodyPr/>
                    <a:lstStyle/>
                    <a:p>
                      <a:r>
                        <a:rPr lang="en-US" dirty="0" err="1"/>
                        <a:t>Lorsban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chlorpyrifos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0.003 mg/L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10992946"/>
                  </a:ext>
                </a:extLst>
              </a:tr>
              <a:tr h="371689">
                <a:tc>
                  <a:txBody>
                    <a:bodyPr/>
                    <a:lstStyle/>
                    <a:p>
                      <a:r>
                        <a:rPr lang="en-US" dirty="0"/>
                        <a:t>Bravo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chlorothalonil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0.008 mg/L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8344235"/>
                  </a:ext>
                </a:extLst>
              </a:tr>
              <a:tr h="371689">
                <a:tc>
                  <a:txBody>
                    <a:bodyPr/>
                    <a:lstStyle/>
                    <a:p>
                      <a:r>
                        <a:rPr lang="en-US" dirty="0"/>
                        <a:t>Diazinon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diazinon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2.3 mg/L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56332125"/>
                  </a:ext>
                </a:extLst>
              </a:tr>
            </a:tbl>
          </a:graphicData>
        </a:graphic>
      </p:graphicFrame>
      <p:pic>
        <p:nvPicPr>
          <p:cNvPr id="19" name="Picture 18">
            <a:extLst>
              <a:ext uri="{FF2B5EF4-FFF2-40B4-BE49-F238E27FC236}">
                <a16:creationId xmlns:a16="http://schemas.microsoft.com/office/drawing/2014/main" id="{E4E0E398-26C5-4690-A48A-FD4B76567E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4400" y="1280203"/>
            <a:ext cx="10231423" cy="1724035"/>
          </a:xfrm>
          <a:prstGeom prst="rect">
            <a:avLst/>
          </a:prstGeom>
        </p:spPr>
      </p:pic>
      <p:graphicFrame>
        <p:nvGraphicFramePr>
          <p:cNvPr id="20" name="Table 5">
            <a:extLst>
              <a:ext uri="{FF2B5EF4-FFF2-40B4-BE49-F238E27FC236}">
                <a16:creationId xmlns:a16="http://schemas.microsoft.com/office/drawing/2014/main" id="{A7599621-EB47-457D-B819-F3F8C88F51D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5902555"/>
              </p:ext>
            </p:extLst>
          </p:nvPr>
        </p:nvGraphicFramePr>
        <p:xfrm>
          <a:off x="6650112" y="4084901"/>
          <a:ext cx="5254842" cy="222504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743718">
                  <a:extLst>
                    <a:ext uri="{9D8B030D-6E8A-4147-A177-3AD203B41FA5}">
                      <a16:colId xmlns:a16="http://schemas.microsoft.com/office/drawing/2014/main" val="2079168476"/>
                    </a:ext>
                  </a:extLst>
                </a:gridCol>
                <a:gridCol w="1755562">
                  <a:extLst>
                    <a:ext uri="{9D8B030D-6E8A-4147-A177-3AD203B41FA5}">
                      <a16:colId xmlns:a16="http://schemas.microsoft.com/office/drawing/2014/main" val="4231318297"/>
                    </a:ext>
                  </a:extLst>
                </a:gridCol>
                <a:gridCol w="1755562">
                  <a:extLst>
                    <a:ext uri="{9D8B030D-6E8A-4147-A177-3AD203B41FA5}">
                      <a16:colId xmlns:a16="http://schemas.microsoft.com/office/drawing/2014/main" val="6167554"/>
                    </a:ext>
                  </a:extLst>
                </a:gridCol>
              </a:tblGrid>
              <a:tr h="370840">
                <a:tc gridSpan="3">
                  <a:txBody>
                    <a:bodyPr/>
                    <a:lstStyle/>
                    <a:p>
                      <a:r>
                        <a:rPr lang="en-US" dirty="0"/>
                        <a:t>Water flea (</a:t>
                      </a:r>
                      <a:r>
                        <a:rPr lang="en-US" i="1" dirty="0"/>
                        <a:t>Daphnia magna</a:t>
                      </a:r>
                      <a:r>
                        <a:rPr lang="en-US" dirty="0"/>
                        <a:t>) 48 </a:t>
                      </a:r>
                      <a:r>
                        <a:rPr lang="en-US" dirty="0" err="1"/>
                        <a:t>hr</a:t>
                      </a:r>
                      <a:r>
                        <a:rPr lang="en-US" dirty="0"/>
                        <a:t> EC50 (mg/L=ppm)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086317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Diazinon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diazinon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0.0004 mg/L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970374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/>
                        <a:t>Lorsban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chlorpyrifos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0.00068 mg/L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819156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Fanfare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bifenthrin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0.00195 mg/L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109929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Bravo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chlorothalonil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0.0342 mg/L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83442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/>
                        <a:t>Danitol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fenpropathrin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0.080 mg/L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56332125"/>
                  </a:ext>
                </a:extLst>
              </a:tr>
            </a:tbl>
          </a:graphicData>
        </a:graphic>
      </p:graphicFrame>
      <p:pic>
        <p:nvPicPr>
          <p:cNvPr id="6146" name="Picture 2" descr="Free trout clipart free clipart graphics image and photos image">
            <a:extLst>
              <a:ext uri="{FF2B5EF4-FFF2-40B4-BE49-F238E27FC236}">
                <a16:creationId xmlns:a16="http://schemas.microsoft.com/office/drawing/2014/main" id="{9E20B834-BADF-4EA4-938A-8C96CB6C97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934076" y="3021169"/>
            <a:ext cx="2664557" cy="1029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Circle: Hollow 22">
            <a:extLst>
              <a:ext uri="{FF2B5EF4-FFF2-40B4-BE49-F238E27FC236}">
                <a16:creationId xmlns:a16="http://schemas.microsoft.com/office/drawing/2014/main" id="{E0ED9C38-B6D9-43E5-9640-93CDDFDD4307}"/>
              </a:ext>
            </a:extLst>
          </p:cNvPr>
          <p:cNvSpPr/>
          <p:nvPr/>
        </p:nvSpPr>
        <p:spPr>
          <a:xfrm>
            <a:off x="2934069" y="1460050"/>
            <a:ext cx="5109099" cy="716629"/>
          </a:xfrm>
          <a:prstGeom prst="donut">
            <a:avLst>
              <a:gd name="adj" fmla="val 11373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188232C-4736-4564-9B8B-23233421AA2B}"/>
              </a:ext>
            </a:extLst>
          </p:cNvPr>
          <p:cNvSpPr txBox="1"/>
          <p:nvPr/>
        </p:nvSpPr>
        <p:spPr>
          <a:xfrm>
            <a:off x="8043168" y="1755688"/>
            <a:ext cx="311905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/>
              <a:t>So what?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296807BC-1E59-44EF-9F8B-AD73BBDF27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29202" y="2605766"/>
            <a:ext cx="1728722" cy="1433742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1292C34-8FB4-43D5-AAA2-B8E579817F0D}"/>
              </a:ext>
            </a:extLst>
          </p:cNvPr>
          <p:cNvSpPr txBox="1"/>
          <p:nvPr/>
        </p:nvSpPr>
        <p:spPr>
          <a:xfrm>
            <a:off x="8529202" y="3807900"/>
            <a:ext cx="12230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c/o: Dieter Ebert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6BA2331-C2A6-4A11-B033-B70B6CCD8D61}"/>
              </a:ext>
            </a:extLst>
          </p:cNvPr>
          <p:cNvSpPr txBox="1"/>
          <p:nvPr/>
        </p:nvSpPr>
        <p:spPr>
          <a:xfrm>
            <a:off x="8096802" y="6487079"/>
            <a:ext cx="39207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please note, </a:t>
            </a:r>
            <a:r>
              <a:rPr lang="en-US" dirty="0" err="1"/>
              <a:t>Danitol</a:t>
            </a:r>
            <a:r>
              <a:rPr lang="en-US" dirty="0"/>
              <a:t> is not much better!</a:t>
            </a:r>
          </a:p>
        </p:txBody>
      </p:sp>
      <p:sp>
        <p:nvSpPr>
          <p:cNvPr id="28" name="Cross 27">
            <a:extLst>
              <a:ext uri="{FF2B5EF4-FFF2-40B4-BE49-F238E27FC236}">
                <a16:creationId xmlns:a16="http://schemas.microsoft.com/office/drawing/2014/main" id="{9A6B2BAC-838D-4EDF-90BB-59C84E1F8113}"/>
              </a:ext>
            </a:extLst>
          </p:cNvPr>
          <p:cNvSpPr/>
          <p:nvPr/>
        </p:nvSpPr>
        <p:spPr>
          <a:xfrm rot="2517926">
            <a:off x="4255597" y="3423174"/>
            <a:ext cx="224435" cy="201836"/>
          </a:xfrm>
          <a:prstGeom prst="plus">
            <a:avLst>
              <a:gd name="adj" fmla="val 46484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Cross 30">
            <a:extLst>
              <a:ext uri="{FF2B5EF4-FFF2-40B4-BE49-F238E27FC236}">
                <a16:creationId xmlns:a16="http://schemas.microsoft.com/office/drawing/2014/main" id="{9760780A-3634-4262-81CB-D83A9E570E1B}"/>
              </a:ext>
            </a:extLst>
          </p:cNvPr>
          <p:cNvSpPr/>
          <p:nvPr/>
        </p:nvSpPr>
        <p:spPr>
          <a:xfrm rot="2517926">
            <a:off x="9028531" y="2841813"/>
            <a:ext cx="224435" cy="201836"/>
          </a:xfrm>
          <a:prstGeom prst="plus">
            <a:avLst>
              <a:gd name="adj" fmla="val 46484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53327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85798A-8D08-4A60-9377-5164762EE5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Now what?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298595-92DB-4DDC-A438-6B37C581FE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2408" y="1834503"/>
            <a:ext cx="5633621" cy="4351338"/>
          </a:xfrm>
        </p:spPr>
        <p:txBody>
          <a:bodyPr>
            <a:normAutofit/>
          </a:bodyPr>
          <a:lstStyle/>
          <a:p>
            <a:r>
              <a:rPr lang="en-US" dirty="0"/>
              <a:t>Fanfare is cheap, use is likely to be high</a:t>
            </a:r>
          </a:p>
          <a:p>
            <a:r>
              <a:rPr lang="en-US" dirty="0"/>
              <a:t>Industry rec: hold water 3 days post-Fanfare application*</a:t>
            </a:r>
          </a:p>
          <a:p>
            <a:r>
              <a:rPr lang="en-US" dirty="0"/>
              <a:t>Washington growers: watch your cribbing!</a:t>
            </a:r>
          </a:p>
          <a:p>
            <a:r>
              <a:rPr lang="en-US" dirty="0"/>
              <a:t>Similar to </a:t>
            </a:r>
            <a:r>
              <a:rPr lang="en-US" dirty="0" err="1"/>
              <a:t>Danitol</a:t>
            </a:r>
            <a:r>
              <a:rPr lang="en-US" dirty="0"/>
              <a:t>, pre-bloom application would be target window 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B215902-746F-40F3-B409-E3DBE87A0C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8963" y="1292965"/>
            <a:ext cx="5400675" cy="458152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4DE7A89-3250-4B1E-AE62-319050FA823C}"/>
              </a:ext>
            </a:extLst>
          </p:cNvPr>
          <p:cNvSpPr txBox="1"/>
          <p:nvPr/>
        </p:nvSpPr>
        <p:spPr>
          <a:xfrm>
            <a:off x="8963381" y="6407150"/>
            <a:ext cx="30203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*I’d lump </a:t>
            </a:r>
            <a:r>
              <a:rPr lang="en-US" dirty="0" err="1"/>
              <a:t>Danitol</a:t>
            </a:r>
            <a:r>
              <a:rPr lang="en-US" dirty="0"/>
              <a:t> with this too</a:t>
            </a:r>
          </a:p>
        </p:txBody>
      </p:sp>
    </p:spTree>
    <p:extLst>
      <p:ext uri="{BB962C8B-B14F-4D97-AF65-F5344CB8AC3E}">
        <p14:creationId xmlns:p14="http://schemas.microsoft.com/office/powerpoint/2010/main" val="332267869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482D2F-DF7B-4FDB-AD35-52D969FF39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Upcoming OR and WA meetings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244DF8-0535-4F4C-8D68-53E57D90AC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Oregon: in-person meeting April (</a:t>
            </a:r>
            <a:r>
              <a:rPr lang="en-US" dirty="0" err="1"/>
              <a:t>tbd</a:t>
            </a:r>
            <a:r>
              <a:rPr lang="en-US" dirty="0"/>
              <a:t>)</a:t>
            </a:r>
          </a:p>
          <a:p>
            <a:r>
              <a:rPr lang="en-US" dirty="0"/>
              <a:t>Washington: virtual meeting April 13</a:t>
            </a:r>
            <a:r>
              <a:rPr lang="en-US" baseline="30000" dirty="0"/>
              <a:t>th</a:t>
            </a:r>
            <a:r>
              <a:rPr lang="en-US" dirty="0"/>
              <a:t> or 14</a:t>
            </a:r>
            <a:r>
              <a:rPr lang="en-US" baseline="30000" dirty="0"/>
              <a:t>th</a:t>
            </a:r>
            <a:r>
              <a:rPr lang="en-US" dirty="0"/>
              <a:t> (poll at end for input)</a:t>
            </a:r>
          </a:p>
          <a:p>
            <a:pPr lvl="1"/>
            <a:r>
              <a:rPr lang="en-US" dirty="0"/>
              <a:t>more pesticide credits anticipated</a:t>
            </a:r>
          </a:p>
        </p:txBody>
      </p:sp>
    </p:spTree>
    <p:extLst>
      <p:ext uri="{BB962C8B-B14F-4D97-AF65-F5344CB8AC3E}">
        <p14:creationId xmlns:p14="http://schemas.microsoft.com/office/powerpoint/2010/main" val="19850641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B51AD5-054D-48CC-95A6-B1876BCB46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52B6678-E344-441C-B99C-51DB2B0245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0406" y="769167"/>
            <a:ext cx="5438775" cy="5514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1911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Cougar face clipart">
            <a:extLst>
              <a:ext uri="{FF2B5EF4-FFF2-40B4-BE49-F238E27FC236}">
                <a16:creationId xmlns:a16="http://schemas.microsoft.com/office/drawing/2014/main" id="{07ED89C9-266E-458C-B078-0B3B2E8D95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7017" y="2844199"/>
            <a:ext cx="2917963" cy="303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CD16CB3-4EA7-49D4-B0F3-2C63718800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WSU extension position update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4E975C-CC06-4EAE-A343-034DAB0B68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Final search committee request has been submitted</a:t>
            </a:r>
          </a:p>
          <a:p>
            <a:r>
              <a:rPr lang="en-US" dirty="0"/>
              <a:t>Submitted notice of vacancy and waiting for approval to advertise position.</a:t>
            </a:r>
          </a:p>
          <a:p>
            <a:r>
              <a:rPr lang="en-US" dirty="0"/>
              <a:t>Late spring/summer?</a:t>
            </a:r>
          </a:p>
        </p:txBody>
      </p:sp>
      <p:pic>
        <p:nvPicPr>
          <p:cNvPr id="1026" name="Picture 2" descr="holy family catholic church&#10;">
            <a:extLst>
              <a:ext uri="{FF2B5EF4-FFF2-40B4-BE49-F238E27FC236}">
                <a16:creationId xmlns:a16="http://schemas.microsoft.com/office/drawing/2014/main" id="{DDCA4D9C-422F-43B5-943F-04C168AE11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1342" y="3367976"/>
            <a:ext cx="3249316" cy="3124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11D3431-1015-45F0-8877-8D1C5607DD1E}"/>
              </a:ext>
            </a:extLst>
          </p:cNvPr>
          <p:cNvSpPr txBox="1"/>
          <p:nvPr/>
        </p:nvSpPr>
        <p:spPr>
          <a:xfrm>
            <a:off x="5662227" y="3429000"/>
            <a:ext cx="867545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500" dirty="0">
                <a:solidFill>
                  <a:schemeClr val="bg1"/>
                </a:solidFill>
              </a:rPr>
              <a:t>?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53431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7B9483-E1FD-4E9C-BA09-E10887FE24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 Pesticide Updates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B9D1FA-1740-4F2A-B6E3-527026D138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17A096A-CA6D-45D5-B8DB-4990C268B4C3}"/>
              </a:ext>
            </a:extLst>
          </p:cNvPr>
          <p:cNvSpPr txBox="1"/>
          <p:nvPr/>
        </p:nvSpPr>
        <p:spPr>
          <a:xfrm>
            <a:off x="9462782" y="6459523"/>
            <a:ext cx="28001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pay attention to this section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FF4C172-48D3-4EAD-AF99-3E9E8AFD5C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0522" y="1738934"/>
            <a:ext cx="4110955" cy="4524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9195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780F7F-90CC-4AF1-966D-6C8A0236F0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Quick disclaimer and reminder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AC90DE-4436-4244-A93F-17A9D1A901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For all products, read the label</a:t>
            </a:r>
          </a:p>
          <a:p>
            <a:pPr lvl="1"/>
            <a:r>
              <a:rPr lang="en-US" dirty="0"/>
              <a:t>Make sure labeled for your region</a:t>
            </a:r>
          </a:p>
          <a:p>
            <a:pPr lvl="1"/>
            <a:r>
              <a:rPr lang="en-US" dirty="0"/>
              <a:t>Cranberry needs to be listed on the physical label you possess</a:t>
            </a:r>
          </a:p>
          <a:p>
            <a:r>
              <a:rPr lang="en-US" dirty="0"/>
              <a:t>Check with your handler re: further restrictions</a:t>
            </a:r>
          </a:p>
        </p:txBody>
      </p:sp>
    </p:spTree>
    <p:extLst>
      <p:ext uri="{BB962C8B-B14F-4D97-AF65-F5344CB8AC3E}">
        <p14:creationId xmlns:p14="http://schemas.microsoft.com/office/powerpoint/2010/main" val="21414521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C342C2-2BA2-4292-80BE-72D48723EF7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What’s out?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5C26F3E-AE27-40B2-A887-C61B7F83AED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508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18407E-051B-44D3-A72E-86CCE28CC2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Lorsban</a:t>
            </a:r>
            <a:r>
              <a:rPr lang="en-US" dirty="0"/>
              <a:t> (and any other chlorpyrifos products)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2A1B07-7811-47C6-9C64-A1CFB562CE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00881" y="1825625"/>
            <a:ext cx="7452919" cy="4351338"/>
          </a:xfrm>
        </p:spPr>
        <p:txBody>
          <a:bodyPr/>
          <a:lstStyle/>
          <a:p>
            <a:r>
              <a:rPr lang="en-US" dirty="0"/>
              <a:t>EPA revoked all MRL tolerances on food crops</a:t>
            </a:r>
          </a:p>
          <a:p>
            <a:r>
              <a:rPr lang="en-US" b="1" dirty="0"/>
              <a:t>NO USE ALLOWED AFTER 2/28/2022</a:t>
            </a:r>
          </a:p>
          <a:p>
            <a:pPr lvl="1"/>
            <a:r>
              <a:rPr lang="en-US" dirty="0"/>
              <a:t>Supersedes any existing phase-outs at state level (OR, WA)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334F0F4-3DF3-4B5B-9827-297BCF9410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812" y="1825625"/>
            <a:ext cx="2917716" cy="4231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7897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A156A4-E483-419D-9740-9C8772B6B0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Pesticide waste programs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604D2B-2175-4EA6-83CD-ED731498E2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3830301" cy="4351338"/>
          </a:xfrm>
        </p:spPr>
        <p:txBody>
          <a:bodyPr/>
          <a:lstStyle/>
          <a:p>
            <a:r>
              <a:rPr lang="en-US" dirty="0"/>
              <a:t>ODA and WSDA  provide </a:t>
            </a:r>
            <a:r>
              <a:rPr lang="en-US" b="1" dirty="0"/>
              <a:t>free</a:t>
            </a:r>
            <a:r>
              <a:rPr lang="en-US" dirty="0"/>
              <a:t> disposal of pesticides</a:t>
            </a:r>
          </a:p>
          <a:p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2DFC119-F9E9-4C59-B5E7-9618D3D17D0E}"/>
              </a:ext>
            </a:extLst>
          </p:cNvPr>
          <p:cNvGrpSpPr/>
          <p:nvPr/>
        </p:nvGrpSpPr>
        <p:grpSpPr>
          <a:xfrm>
            <a:off x="4730645" y="1829036"/>
            <a:ext cx="7322690" cy="4793498"/>
            <a:chOff x="2662145" y="1825625"/>
            <a:chExt cx="7322690" cy="479349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C13D4D9-326D-424B-887C-3F55CBFFC88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662145" y="1825625"/>
              <a:ext cx="6086475" cy="4514850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07A5457B-6888-4C9E-BC13-3F448D6BF0E4}"/>
                </a:ext>
              </a:extLst>
            </p:cNvPr>
            <p:cNvSpPr txBox="1"/>
            <p:nvPr/>
          </p:nvSpPr>
          <p:spPr>
            <a:xfrm>
              <a:off x="4376707" y="6342124"/>
              <a:ext cx="289842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Credit: UF/IFAS Pesticide Information Office</a:t>
              </a:r>
            </a:p>
          </p:txBody>
        </p:sp>
        <p:pic>
          <p:nvPicPr>
            <p:cNvPr id="3076" name="Picture 4">
              <a:extLst>
                <a:ext uri="{FF2B5EF4-FFF2-40B4-BE49-F238E27FC236}">
                  <a16:creationId xmlns:a16="http://schemas.microsoft.com/office/drawing/2014/main" id="{80BF4969-022F-4C55-8659-32D26562182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12404" y="3868868"/>
              <a:ext cx="2472431" cy="24724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5613129-1FC5-4CE9-B1D2-9AA00886766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21084783">
              <a:off x="3969684" y="4218480"/>
              <a:ext cx="1262596" cy="203957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609071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E4CF6D-AF28-4DA4-BEB6-052F54FB2B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ODA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81800C44-E880-45CC-A573-E0DC589374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107315" cy="4351338"/>
          </a:xfrm>
        </p:spPr>
        <p:txBody>
          <a:bodyPr/>
          <a:lstStyle/>
          <a:p>
            <a:r>
              <a:rPr lang="en-US" dirty="0"/>
              <a:t>Provided through the Pesticide Stewardship Partnership (PSP) Program</a:t>
            </a:r>
          </a:p>
          <a:p>
            <a:pPr lvl="1"/>
            <a:r>
              <a:rPr lang="en-US" dirty="0"/>
              <a:t>Disposal of pesticides only (includes surfactants and adjuvants)</a:t>
            </a:r>
          </a:p>
          <a:p>
            <a:pPr lvl="1"/>
            <a:r>
              <a:rPr lang="en-US" dirty="0"/>
              <a:t>No fertilizers, solvents or other non-pesticidal materials</a:t>
            </a:r>
          </a:p>
          <a:p>
            <a:r>
              <a:rPr lang="en-US" dirty="0"/>
              <a:t>Nearest collection event April 16</a:t>
            </a:r>
            <a:r>
              <a:rPr lang="en-US" baseline="30000" dirty="0"/>
              <a:t>th</a:t>
            </a:r>
          </a:p>
          <a:p>
            <a:pPr marL="457200" lvl="1" indent="0">
              <a:buNone/>
            </a:pPr>
            <a:r>
              <a:rPr lang="en-US" sz="3200" b="1" baseline="30000" dirty="0"/>
              <a:t>Douglas County Fairgrounds, 2110 </a:t>
            </a:r>
            <a:r>
              <a:rPr lang="en-US" sz="3200" b="1" baseline="30000" dirty="0" err="1"/>
              <a:t>Frear</a:t>
            </a:r>
            <a:r>
              <a:rPr lang="en-US" sz="3200" b="1" baseline="30000" dirty="0"/>
              <a:t> St., Roseburg</a:t>
            </a:r>
            <a:endParaRPr lang="en-US" sz="3200" b="1" dirty="0"/>
          </a:p>
          <a:p>
            <a:r>
              <a:rPr lang="en-US" dirty="0"/>
              <a:t>Must register by April 1</a:t>
            </a:r>
            <a:r>
              <a:rPr lang="en-US" baseline="30000" dirty="0"/>
              <a:t>st</a:t>
            </a:r>
            <a:r>
              <a:rPr lang="en-US" dirty="0"/>
              <a:t> to participate</a:t>
            </a:r>
          </a:p>
          <a:p>
            <a:pPr marL="457200" lvl="1" indent="0">
              <a:buNone/>
            </a:pPr>
            <a:r>
              <a:rPr lang="en-US" dirty="0"/>
              <a:t>Go to: https://oda.direct/PSP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3C768CC-9214-483E-89C5-6FF386B69E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11181" y="333230"/>
            <a:ext cx="3042619" cy="519359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245E9CE-7B98-4851-AB4C-A89DF93DA7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42588" y="5526824"/>
            <a:ext cx="2074600" cy="1300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83212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15947</TotalTime>
  <Words>927</Words>
  <Application>Microsoft Office PowerPoint</Application>
  <PresentationFormat>Widescreen</PresentationFormat>
  <Paragraphs>155</Paragraphs>
  <Slides>24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8" baseType="lpstr">
      <vt:lpstr>Arial</vt:lpstr>
      <vt:lpstr>Calibri</vt:lpstr>
      <vt:lpstr>Calibri Light</vt:lpstr>
      <vt:lpstr>Office Theme</vt:lpstr>
      <vt:lpstr>US Pesticides and WA Research Update (maybe)</vt:lpstr>
      <vt:lpstr>What’s on deck</vt:lpstr>
      <vt:lpstr>WSU extension position update</vt:lpstr>
      <vt:lpstr>US Pesticide Updates</vt:lpstr>
      <vt:lpstr>Quick disclaimer and reminder</vt:lpstr>
      <vt:lpstr>What’s out?</vt:lpstr>
      <vt:lpstr>Lorsban (and any other chlorpyrifos products)</vt:lpstr>
      <vt:lpstr>Pesticide waste programs</vt:lpstr>
      <vt:lpstr>ODA</vt:lpstr>
      <vt:lpstr>WSDA</vt:lpstr>
      <vt:lpstr>What’s in?</vt:lpstr>
      <vt:lpstr>(not) Fungicides</vt:lpstr>
      <vt:lpstr>Herbicides</vt:lpstr>
      <vt:lpstr>Zeus XC 24(c) SLN label update</vt:lpstr>
      <vt:lpstr>That other sulfentrazone option</vt:lpstr>
      <vt:lpstr>Dormant apps are a must</vt:lpstr>
      <vt:lpstr>Insecticides</vt:lpstr>
      <vt:lpstr>Fanfare</vt:lpstr>
      <vt:lpstr>PowerPoint Presentation</vt:lpstr>
      <vt:lpstr>Fanfare cont.</vt:lpstr>
      <vt:lpstr>From the label</vt:lpstr>
      <vt:lpstr>Now what? </vt:lpstr>
      <vt:lpstr>Upcoming OR and WA meetings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Tochen, Sam</dc:creator>
  <cp:lastModifiedBy>Tochen, Sam</cp:lastModifiedBy>
  <cp:revision>92</cp:revision>
  <dcterms:created xsi:type="dcterms:W3CDTF">2022-01-26T18:35:38Z</dcterms:created>
  <dcterms:modified xsi:type="dcterms:W3CDTF">2022-02-15T20:55:42Z</dcterms:modified>
</cp:coreProperties>
</file>