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19"/>
  </p:notesMasterIdLst>
  <p:sldIdLst>
    <p:sldId id="259" r:id="rId5"/>
    <p:sldId id="345" r:id="rId6"/>
    <p:sldId id="353" r:id="rId7"/>
    <p:sldId id="355" r:id="rId8"/>
    <p:sldId id="356" r:id="rId9"/>
    <p:sldId id="358" r:id="rId10"/>
    <p:sldId id="360" r:id="rId11"/>
    <p:sldId id="357" r:id="rId12"/>
    <p:sldId id="333" r:id="rId13"/>
    <p:sldId id="359" r:id="rId14"/>
    <p:sldId id="362" r:id="rId15"/>
    <p:sldId id="361" r:id="rId16"/>
    <p:sldId id="338" r:id="rId17"/>
    <p:sldId id="340" r:id="rId18"/>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Calibri Light" panose="020F0302020204030204" pitchFamily="34" charset="0"/>
      <p:regular r:id="rId24"/>
      <p:italic r:id="rId25"/>
    </p:embeddedFont>
    <p:embeddedFont>
      <p:font typeface="Lato" panose="020F0502020204030203" pitchFamily="34" charset="0"/>
      <p:regular r:id="rId26"/>
      <p:bold r:id="rId27"/>
      <p:italic r:id="rId28"/>
      <p:boldItalic r:id="rId29"/>
    </p:embeddedFont>
    <p:embeddedFont>
      <p:font typeface="Lato Heavy" panose="020B0604020202020204" charset="0"/>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58E29"/>
    <a:srgbClr val="1C868D"/>
    <a:srgbClr val="6E4F69"/>
    <a:srgbClr val="13607E"/>
    <a:srgbClr val="145049"/>
    <a:srgbClr val="646569"/>
    <a:srgbClr val="66753A"/>
    <a:srgbClr val="9B0100"/>
    <a:srgbClr val="C408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352" autoAdjust="0"/>
    <p:restoredTop sz="80947" autoAdjust="0"/>
  </p:normalViewPr>
  <p:slideViewPr>
    <p:cSldViewPr snapToGrid="0" snapToObjects="1">
      <p:cViewPr>
        <p:scale>
          <a:sx n="50" d="100"/>
          <a:sy n="50" d="100"/>
        </p:scale>
        <p:origin x="1500" y="3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font" Target="fonts/font2.fntdata"/><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32" Type="http://schemas.openxmlformats.org/officeDocument/2006/relationships/font" Target="fonts/font13.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E845BC-2B68-4758-95DF-31C3A2E1A60B}" type="datetimeFigureOut">
              <a:rPr lang="en-US" smtClean="0"/>
              <a:t>2/14/2022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15B113-4FF0-4732-A2DF-B5835891DB42}" type="slidenum">
              <a:rPr lang="en-US" smtClean="0"/>
              <a:t>‹#›</a:t>
            </a:fld>
            <a:endParaRPr lang="en-US"/>
          </a:p>
        </p:txBody>
      </p:sp>
    </p:spTree>
    <p:extLst>
      <p:ext uri="{BB962C8B-B14F-4D97-AF65-F5344CB8AC3E}">
        <p14:creationId xmlns:p14="http://schemas.microsoft.com/office/powerpoint/2010/main" val="40629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15B113-4FF0-4732-A2DF-B5835891DB42}" type="slidenum">
              <a:rPr lang="en-US" smtClean="0"/>
              <a:t>1</a:t>
            </a:fld>
            <a:endParaRPr lang="en-US"/>
          </a:p>
        </p:txBody>
      </p:sp>
    </p:spTree>
    <p:extLst>
      <p:ext uri="{BB962C8B-B14F-4D97-AF65-F5344CB8AC3E}">
        <p14:creationId xmlns:p14="http://schemas.microsoft.com/office/powerpoint/2010/main" val="4019554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56863-21E2-6746-BB69-F7FB344345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7BBC12-5D7D-0040-B549-898E1DD8B9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BF8E38-54B7-E546-A7BE-107561FA404F}"/>
              </a:ext>
            </a:extLst>
          </p:cNvPr>
          <p:cNvSpPr>
            <a:spLocks noGrp="1"/>
          </p:cNvSpPr>
          <p:nvPr>
            <p:ph type="dt" sz="half" idx="10"/>
          </p:nvPr>
        </p:nvSpPr>
        <p:spPr/>
        <p:txBody>
          <a:bodyPr/>
          <a:lstStyle/>
          <a:p>
            <a:fld id="{3497067F-AE98-BC40-9978-054878417D4C}" type="datetimeFigureOut">
              <a:rPr lang="en-US" smtClean="0"/>
              <a:t>2/14/2022</a:t>
            </a:fld>
            <a:endParaRPr lang="en-US"/>
          </a:p>
        </p:txBody>
      </p:sp>
      <p:sp>
        <p:nvSpPr>
          <p:cNvPr id="5" name="Footer Placeholder 4">
            <a:extLst>
              <a:ext uri="{FF2B5EF4-FFF2-40B4-BE49-F238E27FC236}">
                <a16:creationId xmlns:a16="http://schemas.microsoft.com/office/drawing/2014/main" id="{23A8C428-454D-5A4B-9B22-AE09362F2B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6B34CF-6EB9-DE41-89B1-1B8061CA834E}"/>
              </a:ext>
            </a:extLst>
          </p:cNvPr>
          <p:cNvSpPr>
            <a:spLocks noGrp="1"/>
          </p:cNvSpPr>
          <p:nvPr>
            <p:ph type="sldNum" sz="quarter" idx="12"/>
          </p:nvPr>
        </p:nvSpPr>
        <p:spPr/>
        <p:txBody>
          <a:bodyPr/>
          <a:lstStyle/>
          <a:p>
            <a:fld id="{9031E84D-7306-B045-8F70-1520070523C6}" type="slidenum">
              <a:rPr lang="en-US" smtClean="0"/>
              <a:t>‹#›</a:t>
            </a:fld>
            <a:endParaRPr lang="en-US"/>
          </a:p>
        </p:txBody>
      </p:sp>
    </p:spTree>
    <p:extLst>
      <p:ext uri="{BB962C8B-B14F-4D97-AF65-F5344CB8AC3E}">
        <p14:creationId xmlns:p14="http://schemas.microsoft.com/office/powerpoint/2010/main" val="1015868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5415C-36C5-DD40-938A-3A85D7144D1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0EE65D-5465-9E44-B5BA-3A0992E38C0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12043C-7DA5-8D4D-ABB4-F44F68138E67}"/>
              </a:ext>
            </a:extLst>
          </p:cNvPr>
          <p:cNvSpPr>
            <a:spLocks noGrp="1"/>
          </p:cNvSpPr>
          <p:nvPr>
            <p:ph type="dt" sz="half" idx="10"/>
          </p:nvPr>
        </p:nvSpPr>
        <p:spPr/>
        <p:txBody>
          <a:bodyPr/>
          <a:lstStyle/>
          <a:p>
            <a:fld id="{3497067F-AE98-BC40-9978-054878417D4C}" type="datetimeFigureOut">
              <a:rPr lang="en-US" smtClean="0"/>
              <a:t>2/14/2022</a:t>
            </a:fld>
            <a:endParaRPr lang="en-US"/>
          </a:p>
        </p:txBody>
      </p:sp>
      <p:sp>
        <p:nvSpPr>
          <p:cNvPr id="5" name="Footer Placeholder 4">
            <a:extLst>
              <a:ext uri="{FF2B5EF4-FFF2-40B4-BE49-F238E27FC236}">
                <a16:creationId xmlns:a16="http://schemas.microsoft.com/office/drawing/2014/main" id="{9B54420F-6D11-AD42-8770-30064611C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695BD1-6401-2D46-9C98-78C932A0E5F9}"/>
              </a:ext>
            </a:extLst>
          </p:cNvPr>
          <p:cNvSpPr>
            <a:spLocks noGrp="1"/>
          </p:cNvSpPr>
          <p:nvPr>
            <p:ph type="sldNum" sz="quarter" idx="12"/>
          </p:nvPr>
        </p:nvSpPr>
        <p:spPr/>
        <p:txBody>
          <a:bodyPr/>
          <a:lstStyle/>
          <a:p>
            <a:fld id="{9031E84D-7306-B045-8F70-1520070523C6}" type="slidenum">
              <a:rPr lang="en-US" smtClean="0"/>
              <a:t>‹#›</a:t>
            </a:fld>
            <a:endParaRPr lang="en-US"/>
          </a:p>
        </p:txBody>
      </p:sp>
    </p:spTree>
    <p:extLst>
      <p:ext uri="{BB962C8B-B14F-4D97-AF65-F5344CB8AC3E}">
        <p14:creationId xmlns:p14="http://schemas.microsoft.com/office/powerpoint/2010/main" val="3352073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CA332E-F094-854B-82AC-105DFFA15D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3890F6-CFDA-6346-9798-83932D08176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704469-9EE5-E24A-8B07-1DE580CDDCD0}"/>
              </a:ext>
            </a:extLst>
          </p:cNvPr>
          <p:cNvSpPr>
            <a:spLocks noGrp="1"/>
          </p:cNvSpPr>
          <p:nvPr>
            <p:ph type="dt" sz="half" idx="10"/>
          </p:nvPr>
        </p:nvSpPr>
        <p:spPr/>
        <p:txBody>
          <a:bodyPr/>
          <a:lstStyle/>
          <a:p>
            <a:fld id="{3497067F-AE98-BC40-9978-054878417D4C}" type="datetimeFigureOut">
              <a:rPr lang="en-US" smtClean="0"/>
              <a:t>2/14/2022</a:t>
            </a:fld>
            <a:endParaRPr lang="en-US"/>
          </a:p>
        </p:txBody>
      </p:sp>
      <p:sp>
        <p:nvSpPr>
          <p:cNvPr id="5" name="Footer Placeholder 4">
            <a:extLst>
              <a:ext uri="{FF2B5EF4-FFF2-40B4-BE49-F238E27FC236}">
                <a16:creationId xmlns:a16="http://schemas.microsoft.com/office/drawing/2014/main" id="{84439E2E-FE96-7845-A75D-A09BB97E9D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59A6D6-A098-7047-8A47-BFB91EE0DD55}"/>
              </a:ext>
            </a:extLst>
          </p:cNvPr>
          <p:cNvSpPr>
            <a:spLocks noGrp="1"/>
          </p:cNvSpPr>
          <p:nvPr>
            <p:ph type="sldNum" sz="quarter" idx="12"/>
          </p:nvPr>
        </p:nvSpPr>
        <p:spPr/>
        <p:txBody>
          <a:bodyPr/>
          <a:lstStyle/>
          <a:p>
            <a:fld id="{9031E84D-7306-B045-8F70-1520070523C6}" type="slidenum">
              <a:rPr lang="en-US" smtClean="0"/>
              <a:t>‹#›</a:t>
            </a:fld>
            <a:endParaRPr lang="en-US"/>
          </a:p>
        </p:txBody>
      </p:sp>
    </p:spTree>
    <p:extLst>
      <p:ext uri="{BB962C8B-B14F-4D97-AF65-F5344CB8AC3E}">
        <p14:creationId xmlns:p14="http://schemas.microsoft.com/office/powerpoint/2010/main" val="3423260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9B4CE-4108-EA49-B105-4718B5C73D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F5B22D-1A65-F245-B6CA-5904E5A49D4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5AFD05-E63F-6E43-BF51-FDDA4A0EDACE}"/>
              </a:ext>
            </a:extLst>
          </p:cNvPr>
          <p:cNvSpPr>
            <a:spLocks noGrp="1"/>
          </p:cNvSpPr>
          <p:nvPr>
            <p:ph type="dt" sz="half" idx="10"/>
          </p:nvPr>
        </p:nvSpPr>
        <p:spPr/>
        <p:txBody>
          <a:bodyPr/>
          <a:lstStyle/>
          <a:p>
            <a:fld id="{3497067F-AE98-BC40-9978-054878417D4C}" type="datetimeFigureOut">
              <a:rPr lang="en-US" smtClean="0"/>
              <a:t>2/14/2022</a:t>
            </a:fld>
            <a:endParaRPr lang="en-US"/>
          </a:p>
        </p:txBody>
      </p:sp>
      <p:sp>
        <p:nvSpPr>
          <p:cNvPr id="5" name="Footer Placeholder 4">
            <a:extLst>
              <a:ext uri="{FF2B5EF4-FFF2-40B4-BE49-F238E27FC236}">
                <a16:creationId xmlns:a16="http://schemas.microsoft.com/office/drawing/2014/main" id="{7C1F6DA7-0829-544E-8E63-EE835474E9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3703DD-6259-2842-BA5E-9F1A9E28D6B7}"/>
              </a:ext>
            </a:extLst>
          </p:cNvPr>
          <p:cNvSpPr>
            <a:spLocks noGrp="1"/>
          </p:cNvSpPr>
          <p:nvPr>
            <p:ph type="sldNum" sz="quarter" idx="12"/>
          </p:nvPr>
        </p:nvSpPr>
        <p:spPr/>
        <p:txBody>
          <a:bodyPr/>
          <a:lstStyle/>
          <a:p>
            <a:fld id="{9031E84D-7306-B045-8F70-1520070523C6}" type="slidenum">
              <a:rPr lang="en-US" smtClean="0"/>
              <a:t>‹#›</a:t>
            </a:fld>
            <a:endParaRPr lang="en-US"/>
          </a:p>
        </p:txBody>
      </p:sp>
    </p:spTree>
    <p:extLst>
      <p:ext uri="{BB962C8B-B14F-4D97-AF65-F5344CB8AC3E}">
        <p14:creationId xmlns:p14="http://schemas.microsoft.com/office/powerpoint/2010/main" val="1284482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DE3B4-DCAB-FB47-992B-7C4798CE86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F612C4-A04F-5948-A653-D287085DC0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DCC9920-F44A-7E4A-9DD7-B5FA9453AFDC}"/>
              </a:ext>
            </a:extLst>
          </p:cNvPr>
          <p:cNvSpPr>
            <a:spLocks noGrp="1"/>
          </p:cNvSpPr>
          <p:nvPr>
            <p:ph type="dt" sz="half" idx="10"/>
          </p:nvPr>
        </p:nvSpPr>
        <p:spPr/>
        <p:txBody>
          <a:bodyPr/>
          <a:lstStyle/>
          <a:p>
            <a:fld id="{3497067F-AE98-BC40-9978-054878417D4C}" type="datetimeFigureOut">
              <a:rPr lang="en-US" smtClean="0"/>
              <a:t>2/14/2022</a:t>
            </a:fld>
            <a:endParaRPr lang="en-US"/>
          </a:p>
        </p:txBody>
      </p:sp>
      <p:sp>
        <p:nvSpPr>
          <p:cNvPr id="5" name="Footer Placeholder 4">
            <a:extLst>
              <a:ext uri="{FF2B5EF4-FFF2-40B4-BE49-F238E27FC236}">
                <a16:creationId xmlns:a16="http://schemas.microsoft.com/office/drawing/2014/main" id="{701F4A3B-F844-7849-8E74-521C7F0E51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2B8C13-2075-7C41-96B6-64D6AC7B3A66}"/>
              </a:ext>
            </a:extLst>
          </p:cNvPr>
          <p:cNvSpPr>
            <a:spLocks noGrp="1"/>
          </p:cNvSpPr>
          <p:nvPr>
            <p:ph type="sldNum" sz="quarter" idx="12"/>
          </p:nvPr>
        </p:nvSpPr>
        <p:spPr/>
        <p:txBody>
          <a:bodyPr/>
          <a:lstStyle/>
          <a:p>
            <a:fld id="{9031E84D-7306-B045-8F70-1520070523C6}" type="slidenum">
              <a:rPr lang="en-US" smtClean="0"/>
              <a:t>‹#›</a:t>
            </a:fld>
            <a:endParaRPr lang="en-US"/>
          </a:p>
        </p:txBody>
      </p:sp>
    </p:spTree>
    <p:extLst>
      <p:ext uri="{BB962C8B-B14F-4D97-AF65-F5344CB8AC3E}">
        <p14:creationId xmlns:p14="http://schemas.microsoft.com/office/powerpoint/2010/main" val="3829447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F62EF-15E9-B84C-AF34-C87480EA7C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EED57D-2BD0-DB47-A1FD-F5891CD067A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C563ED-BB37-0644-BCE5-03E7277E08F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EE4338-2DB4-1749-806E-AD4DF3E6D5A3}"/>
              </a:ext>
            </a:extLst>
          </p:cNvPr>
          <p:cNvSpPr>
            <a:spLocks noGrp="1"/>
          </p:cNvSpPr>
          <p:nvPr>
            <p:ph type="dt" sz="half" idx="10"/>
          </p:nvPr>
        </p:nvSpPr>
        <p:spPr/>
        <p:txBody>
          <a:bodyPr/>
          <a:lstStyle/>
          <a:p>
            <a:fld id="{3497067F-AE98-BC40-9978-054878417D4C}" type="datetimeFigureOut">
              <a:rPr lang="en-US" smtClean="0"/>
              <a:t>2/14/2022</a:t>
            </a:fld>
            <a:endParaRPr lang="en-US"/>
          </a:p>
        </p:txBody>
      </p:sp>
      <p:sp>
        <p:nvSpPr>
          <p:cNvPr id="6" name="Footer Placeholder 5">
            <a:extLst>
              <a:ext uri="{FF2B5EF4-FFF2-40B4-BE49-F238E27FC236}">
                <a16:creationId xmlns:a16="http://schemas.microsoft.com/office/drawing/2014/main" id="{B9F3C547-ADE3-CA4D-89D9-4744FE86E6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B36EE2-E420-BE4D-AF9B-3C317079B330}"/>
              </a:ext>
            </a:extLst>
          </p:cNvPr>
          <p:cNvSpPr>
            <a:spLocks noGrp="1"/>
          </p:cNvSpPr>
          <p:nvPr>
            <p:ph type="sldNum" sz="quarter" idx="12"/>
          </p:nvPr>
        </p:nvSpPr>
        <p:spPr/>
        <p:txBody>
          <a:bodyPr/>
          <a:lstStyle/>
          <a:p>
            <a:fld id="{9031E84D-7306-B045-8F70-1520070523C6}" type="slidenum">
              <a:rPr lang="en-US" smtClean="0"/>
              <a:t>‹#›</a:t>
            </a:fld>
            <a:endParaRPr lang="en-US"/>
          </a:p>
        </p:txBody>
      </p:sp>
    </p:spTree>
    <p:extLst>
      <p:ext uri="{BB962C8B-B14F-4D97-AF65-F5344CB8AC3E}">
        <p14:creationId xmlns:p14="http://schemas.microsoft.com/office/powerpoint/2010/main" val="1714241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F2A2C-621F-4645-B78D-6FDDD75865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E83F3A-989A-D44A-A72F-F1B2B1226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4F03022-6D7E-DB4E-8A39-6ADEC945BDE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060197-86CE-C949-98F9-6B313946ED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88A72E0-C543-3341-A7B3-AEE01BE9138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54FD95-AE97-BA47-B7A0-57A784E4C0B1}"/>
              </a:ext>
            </a:extLst>
          </p:cNvPr>
          <p:cNvSpPr>
            <a:spLocks noGrp="1"/>
          </p:cNvSpPr>
          <p:nvPr>
            <p:ph type="dt" sz="half" idx="10"/>
          </p:nvPr>
        </p:nvSpPr>
        <p:spPr/>
        <p:txBody>
          <a:bodyPr/>
          <a:lstStyle/>
          <a:p>
            <a:fld id="{3497067F-AE98-BC40-9978-054878417D4C}" type="datetimeFigureOut">
              <a:rPr lang="en-US" smtClean="0"/>
              <a:t>2/14/2022</a:t>
            </a:fld>
            <a:endParaRPr lang="en-US"/>
          </a:p>
        </p:txBody>
      </p:sp>
      <p:sp>
        <p:nvSpPr>
          <p:cNvPr id="8" name="Footer Placeholder 7">
            <a:extLst>
              <a:ext uri="{FF2B5EF4-FFF2-40B4-BE49-F238E27FC236}">
                <a16:creationId xmlns:a16="http://schemas.microsoft.com/office/drawing/2014/main" id="{03CD5D97-76B6-BE4A-B52D-03BB9E022F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6A3E2C-EAA7-8E4B-938C-31EF0B700379}"/>
              </a:ext>
            </a:extLst>
          </p:cNvPr>
          <p:cNvSpPr>
            <a:spLocks noGrp="1"/>
          </p:cNvSpPr>
          <p:nvPr>
            <p:ph type="sldNum" sz="quarter" idx="12"/>
          </p:nvPr>
        </p:nvSpPr>
        <p:spPr/>
        <p:txBody>
          <a:bodyPr/>
          <a:lstStyle/>
          <a:p>
            <a:fld id="{9031E84D-7306-B045-8F70-1520070523C6}" type="slidenum">
              <a:rPr lang="en-US" smtClean="0"/>
              <a:t>‹#›</a:t>
            </a:fld>
            <a:endParaRPr lang="en-US"/>
          </a:p>
        </p:txBody>
      </p:sp>
    </p:spTree>
    <p:extLst>
      <p:ext uri="{BB962C8B-B14F-4D97-AF65-F5344CB8AC3E}">
        <p14:creationId xmlns:p14="http://schemas.microsoft.com/office/powerpoint/2010/main" val="3193345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0CC7A-D786-5F47-A765-E710DFA4FE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AB254B-14C1-A74B-A2EE-5AC7D95C2F3A}"/>
              </a:ext>
            </a:extLst>
          </p:cNvPr>
          <p:cNvSpPr>
            <a:spLocks noGrp="1"/>
          </p:cNvSpPr>
          <p:nvPr>
            <p:ph type="dt" sz="half" idx="10"/>
          </p:nvPr>
        </p:nvSpPr>
        <p:spPr/>
        <p:txBody>
          <a:bodyPr/>
          <a:lstStyle/>
          <a:p>
            <a:fld id="{3497067F-AE98-BC40-9978-054878417D4C}" type="datetimeFigureOut">
              <a:rPr lang="en-US" smtClean="0"/>
              <a:t>2/14/2022</a:t>
            </a:fld>
            <a:endParaRPr lang="en-US"/>
          </a:p>
        </p:txBody>
      </p:sp>
      <p:sp>
        <p:nvSpPr>
          <p:cNvPr id="4" name="Footer Placeholder 3">
            <a:extLst>
              <a:ext uri="{FF2B5EF4-FFF2-40B4-BE49-F238E27FC236}">
                <a16:creationId xmlns:a16="http://schemas.microsoft.com/office/drawing/2014/main" id="{5AB3B071-871A-3940-833D-B4C0CFC044F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26A8771-F040-594D-9EBD-3330E99D74FE}"/>
              </a:ext>
            </a:extLst>
          </p:cNvPr>
          <p:cNvSpPr>
            <a:spLocks noGrp="1"/>
          </p:cNvSpPr>
          <p:nvPr>
            <p:ph type="sldNum" sz="quarter" idx="12"/>
          </p:nvPr>
        </p:nvSpPr>
        <p:spPr/>
        <p:txBody>
          <a:bodyPr/>
          <a:lstStyle/>
          <a:p>
            <a:fld id="{9031E84D-7306-B045-8F70-1520070523C6}" type="slidenum">
              <a:rPr lang="en-US" smtClean="0"/>
              <a:t>‹#›</a:t>
            </a:fld>
            <a:endParaRPr lang="en-US"/>
          </a:p>
        </p:txBody>
      </p:sp>
    </p:spTree>
    <p:extLst>
      <p:ext uri="{BB962C8B-B14F-4D97-AF65-F5344CB8AC3E}">
        <p14:creationId xmlns:p14="http://schemas.microsoft.com/office/powerpoint/2010/main" val="3697329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CE2D8E-5049-1C41-9FEE-695DD4EA85EB}"/>
              </a:ext>
            </a:extLst>
          </p:cNvPr>
          <p:cNvSpPr>
            <a:spLocks noGrp="1"/>
          </p:cNvSpPr>
          <p:nvPr>
            <p:ph type="dt" sz="half" idx="10"/>
          </p:nvPr>
        </p:nvSpPr>
        <p:spPr/>
        <p:txBody>
          <a:bodyPr/>
          <a:lstStyle/>
          <a:p>
            <a:fld id="{3497067F-AE98-BC40-9978-054878417D4C}" type="datetimeFigureOut">
              <a:rPr lang="en-US" smtClean="0"/>
              <a:t>2/14/2022</a:t>
            </a:fld>
            <a:endParaRPr lang="en-US"/>
          </a:p>
        </p:txBody>
      </p:sp>
      <p:sp>
        <p:nvSpPr>
          <p:cNvPr id="3" name="Footer Placeholder 2">
            <a:extLst>
              <a:ext uri="{FF2B5EF4-FFF2-40B4-BE49-F238E27FC236}">
                <a16:creationId xmlns:a16="http://schemas.microsoft.com/office/drawing/2014/main" id="{6D0BE0CA-5C07-4749-8C7E-83A929A317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07F93B-11D3-9045-9919-C0A14855128B}"/>
              </a:ext>
            </a:extLst>
          </p:cNvPr>
          <p:cNvSpPr>
            <a:spLocks noGrp="1"/>
          </p:cNvSpPr>
          <p:nvPr>
            <p:ph type="sldNum" sz="quarter" idx="12"/>
          </p:nvPr>
        </p:nvSpPr>
        <p:spPr/>
        <p:txBody>
          <a:bodyPr/>
          <a:lstStyle/>
          <a:p>
            <a:fld id="{9031E84D-7306-B045-8F70-1520070523C6}" type="slidenum">
              <a:rPr lang="en-US" smtClean="0"/>
              <a:t>‹#›</a:t>
            </a:fld>
            <a:endParaRPr lang="en-US"/>
          </a:p>
        </p:txBody>
      </p:sp>
    </p:spTree>
    <p:extLst>
      <p:ext uri="{BB962C8B-B14F-4D97-AF65-F5344CB8AC3E}">
        <p14:creationId xmlns:p14="http://schemas.microsoft.com/office/powerpoint/2010/main" val="4005009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E097C-A31C-9D4F-A9BE-B8A8578734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E11D1A-C134-344F-BFCE-07F8A57F37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7AB41F-AD86-2441-9189-D39810874D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1347A16-42B8-2347-9204-E9BB33D584FB}"/>
              </a:ext>
            </a:extLst>
          </p:cNvPr>
          <p:cNvSpPr>
            <a:spLocks noGrp="1"/>
          </p:cNvSpPr>
          <p:nvPr>
            <p:ph type="dt" sz="half" idx="10"/>
          </p:nvPr>
        </p:nvSpPr>
        <p:spPr/>
        <p:txBody>
          <a:bodyPr/>
          <a:lstStyle/>
          <a:p>
            <a:fld id="{3497067F-AE98-BC40-9978-054878417D4C}" type="datetimeFigureOut">
              <a:rPr lang="en-US" smtClean="0"/>
              <a:t>2/14/2022</a:t>
            </a:fld>
            <a:endParaRPr lang="en-US"/>
          </a:p>
        </p:txBody>
      </p:sp>
      <p:sp>
        <p:nvSpPr>
          <p:cNvPr id="6" name="Footer Placeholder 5">
            <a:extLst>
              <a:ext uri="{FF2B5EF4-FFF2-40B4-BE49-F238E27FC236}">
                <a16:creationId xmlns:a16="http://schemas.microsoft.com/office/drawing/2014/main" id="{505B2781-46DC-9948-B534-040F8C804A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04B373-A539-4940-8FCB-F0B77FAAD286}"/>
              </a:ext>
            </a:extLst>
          </p:cNvPr>
          <p:cNvSpPr>
            <a:spLocks noGrp="1"/>
          </p:cNvSpPr>
          <p:nvPr>
            <p:ph type="sldNum" sz="quarter" idx="12"/>
          </p:nvPr>
        </p:nvSpPr>
        <p:spPr/>
        <p:txBody>
          <a:bodyPr/>
          <a:lstStyle/>
          <a:p>
            <a:fld id="{9031E84D-7306-B045-8F70-1520070523C6}" type="slidenum">
              <a:rPr lang="en-US" smtClean="0"/>
              <a:t>‹#›</a:t>
            </a:fld>
            <a:endParaRPr lang="en-US"/>
          </a:p>
        </p:txBody>
      </p:sp>
    </p:spTree>
    <p:extLst>
      <p:ext uri="{BB962C8B-B14F-4D97-AF65-F5344CB8AC3E}">
        <p14:creationId xmlns:p14="http://schemas.microsoft.com/office/powerpoint/2010/main" val="551076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F1C9F-E263-0B4A-A17E-687F99C7FF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36799F-DF7F-9D40-91ED-EE33576616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FEB06A-0E14-6744-8189-60C5BF6243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83A58D-61FF-5242-8F5E-B80D8A9629BB}"/>
              </a:ext>
            </a:extLst>
          </p:cNvPr>
          <p:cNvSpPr>
            <a:spLocks noGrp="1"/>
          </p:cNvSpPr>
          <p:nvPr>
            <p:ph type="dt" sz="half" idx="10"/>
          </p:nvPr>
        </p:nvSpPr>
        <p:spPr/>
        <p:txBody>
          <a:bodyPr/>
          <a:lstStyle/>
          <a:p>
            <a:fld id="{3497067F-AE98-BC40-9978-054878417D4C}" type="datetimeFigureOut">
              <a:rPr lang="en-US" smtClean="0"/>
              <a:t>2/14/2022</a:t>
            </a:fld>
            <a:endParaRPr lang="en-US"/>
          </a:p>
        </p:txBody>
      </p:sp>
      <p:sp>
        <p:nvSpPr>
          <p:cNvPr id="6" name="Footer Placeholder 5">
            <a:extLst>
              <a:ext uri="{FF2B5EF4-FFF2-40B4-BE49-F238E27FC236}">
                <a16:creationId xmlns:a16="http://schemas.microsoft.com/office/drawing/2014/main" id="{832E6D24-E4DA-6145-A805-BEE51AE8EF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85611D-7B28-124D-8899-2717811B872C}"/>
              </a:ext>
            </a:extLst>
          </p:cNvPr>
          <p:cNvSpPr>
            <a:spLocks noGrp="1"/>
          </p:cNvSpPr>
          <p:nvPr>
            <p:ph type="sldNum" sz="quarter" idx="12"/>
          </p:nvPr>
        </p:nvSpPr>
        <p:spPr/>
        <p:txBody>
          <a:bodyPr/>
          <a:lstStyle/>
          <a:p>
            <a:fld id="{9031E84D-7306-B045-8F70-1520070523C6}" type="slidenum">
              <a:rPr lang="en-US" smtClean="0"/>
              <a:t>‹#›</a:t>
            </a:fld>
            <a:endParaRPr lang="en-US"/>
          </a:p>
        </p:txBody>
      </p:sp>
    </p:spTree>
    <p:extLst>
      <p:ext uri="{BB962C8B-B14F-4D97-AF65-F5344CB8AC3E}">
        <p14:creationId xmlns:p14="http://schemas.microsoft.com/office/powerpoint/2010/main" val="3525244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A9D335-B64C-9F4F-89E4-EB7C70EE04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09C004-1585-EE4C-8F64-C589BE6DB9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80F69D-BEC9-024C-A1D3-247A10E203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97067F-AE98-BC40-9978-054878417D4C}" type="datetimeFigureOut">
              <a:rPr lang="en-US" smtClean="0"/>
              <a:t>2/14/2022</a:t>
            </a:fld>
            <a:endParaRPr lang="en-US"/>
          </a:p>
        </p:txBody>
      </p:sp>
      <p:sp>
        <p:nvSpPr>
          <p:cNvPr id="5" name="Footer Placeholder 4">
            <a:extLst>
              <a:ext uri="{FF2B5EF4-FFF2-40B4-BE49-F238E27FC236}">
                <a16:creationId xmlns:a16="http://schemas.microsoft.com/office/drawing/2014/main" id="{468D6686-5735-5F4B-B39F-D17FDDE1B1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91350D-AC7D-B046-B81A-8A558E019B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31E84D-7306-B045-8F70-1520070523C6}" type="slidenum">
              <a:rPr lang="en-US" smtClean="0"/>
              <a:t>‹#›</a:t>
            </a:fld>
            <a:endParaRPr lang="en-US"/>
          </a:p>
        </p:txBody>
      </p:sp>
    </p:spTree>
    <p:extLst>
      <p:ext uri="{BB962C8B-B14F-4D97-AF65-F5344CB8AC3E}">
        <p14:creationId xmlns:p14="http://schemas.microsoft.com/office/powerpoint/2010/main" val="3853186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cid:52e88f09-ac8b-4856-a2a3-6aff35dacb90@namprd06.prod.outlook.com" TargetMode="External"/><Relationship Id="rId5" Type="http://schemas.openxmlformats.org/officeDocument/2006/relationships/image" Target="../media/image15.jpe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4.JP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0A838D4-480A-401E-A421-82CA3818E21D}"/>
              </a:ext>
            </a:extLst>
          </p:cNvPr>
          <p:cNvPicPr>
            <a:picLocks noChangeAspect="1"/>
          </p:cNvPicPr>
          <p:nvPr/>
        </p:nvPicPr>
        <p:blipFill>
          <a:blip r:embed="rId3"/>
          <a:stretch>
            <a:fillRect/>
          </a:stretch>
        </p:blipFill>
        <p:spPr>
          <a:xfrm>
            <a:off x="7090856" y="-394611"/>
            <a:ext cx="5376676" cy="5672254"/>
          </a:xfrm>
          <a:prstGeom prst="rect">
            <a:avLst/>
          </a:prstGeom>
          <a:solidFill>
            <a:srgbClr val="FFFFFF">
              <a:shade val="85000"/>
            </a:srgbClr>
          </a:solidFill>
          <a:ln w="88900" cap="sq">
            <a:solidFill>
              <a:schemeClr val="bg1"/>
            </a:solidFill>
            <a:miter lim="800000"/>
          </a:ln>
          <a:effectLst/>
        </p:spPr>
      </p:pic>
      <p:sp>
        <p:nvSpPr>
          <p:cNvPr id="4" name="Freeform 3">
            <a:extLst>
              <a:ext uri="{FF2B5EF4-FFF2-40B4-BE49-F238E27FC236}">
                <a16:creationId xmlns:a16="http://schemas.microsoft.com/office/drawing/2014/main" id="{89E15B92-C9CC-144C-B8DE-F54750C57EEB}"/>
              </a:ext>
            </a:extLst>
          </p:cNvPr>
          <p:cNvSpPr/>
          <p:nvPr/>
        </p:nvSpPr>
        <p:spPr>
          <a:xfrm>
            <a:off x="-18288" y="-2427"/>
            <a:ext cx="12254947" cy="6887817"/>
          </a:xfrm>
          <a:custGeom>
            <a:avLst/>
            <a:gdLst>
              <a:gd name="connsiteX0" fmla="*/ 9939 w 12254947"/>
              <a:gd name="connsiteY0" fmla="*/ 0 h 6887817"/>
              <a:gd name="connsiteX1" fmla="*/ 5893904 w 12254947"/>
              <a:gd name="connsiteY1" fmla="*/ 0 h 6887817"/>
              <a:gd name="connsiteX2" fmla="*/ 12254947 w 12254947"/>
              <a:gd name="connsiteY2" fmla="*/ 6361043 h 6887817"/>
              <a:gd name="connsiteX3" fmla="*/ 12245008 w 12254947"/>
              <a:gd name="connsiteY3" fmla="*/ 6887817 h 6887817"/>
              <a:gd name="connsiteX4" fmla="*/ 0 w 12254947"/>
              <a:gd name="connsiteY4" fmla="*/ 6887817 h 6887817"/>
              <a:gd name="connsiteX5" fmla="*/ 9939 w 12254947"/>
              <a:gd name="connsiteY5" fmla="*/ 0 h 6887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54947" h="6887817">
                <a:moveTo>
                  <a:pt x="9939" y="0"/>
                </a:moveTo>
                <a:lnTo>
                  <a:pt x="5893904" y="0"/>
                </a:lnTo>
                <a:lnTo>
                  <a:pt x="12254947" y="6361043"/>
                </a:lnTo>
                <a:lnTo>
                  <a:pt x="12245008" y="6887817"/>
                </a:lnTo>
                <a:lnTo>
                  <a:pt x="0" y="6887817"/>
                </a:lnTo>
                <a:lnTo>
                  <a:pt x="9939" y="0"/>
                </a:lnTo>
                <a:close/>
              </a:path>
            </a:pathLst>
          </a:custGeom>
          <a:solidFill>
            <a:srgbClr val="C505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2C6DAA03-A7F5-3146-B5E7-85C9E07CA667}"/>
              </a:ext>
            </a:extLst>
          </p:cNvPr>
          <p:cNvGrpSpPr/>
          <p:nvPr/>
        </p:nvGrpSpPr>
        <p:grpSpPr>
          <a:xfrm>
            <a:off x="7298910" y="-733839"/>
            <a:ext cx="6227971" cy="10103336"/>
            <a:chOff x="7298910" y="-733839"/>
            <a:chExt cx="6227971" cy="10103336"/>
          </a:xfrm>
        </p:grpSpPr>
        <p:pic>
          <p:nvPicPr>
            <p:cNvPr id="5" name="Picture 4">
              <a:extLst>
                <a:ext uri="{FF2B5EF4-FFF2-40B4-BE49-F238E27FC236}">
                  <a16:creationId xmlns:a16="http://schemas.microsoft.com/office/drawing/2014/main" id="{D81F7ADC-C1E2-D240-908E-F6E57D124355}"/>
                </a:ext>
              </a:extLst>
            </p:cNvPr>
            <p:cNvPicPr>
              <a:picLocks noChangeAspect="1"/>
            </p:cNvPicPr>
            <p:nvPr/>
          </p:nvPicPr>
          <p:blipFill>
            <a:blip r:embed="rId4"/>
            <a:stretch>
              <a:fillRect/>
            </a:stretch>
          </p:blipFill>
          <p:spPr>
            <a:xfrm rot="2700000">
              <a:off x="5362160" y="1202911"/>
              <a:ext cx="4191000" cy="317500"/>
            </a:xfrm>
            <a:prstGeom prst="rect">
              <a:avLst/>
            </a:prstGeom>
          </p:spPr>
        </p:pic>
        <p:pic>
          <p:nvPicPr>
            <p:cNvPr id="6" name="Picture 5">
              <a:extLst>
                <a:ext uri="{FF2B5EF4-FFF2-40B4-BE49-F238E27FC236}">
                  <a16:creationId xmlns:a16="http://schemas.microsoft.com/office/drawing/2014/main" id="{B7202859-1C6A-8041-B514-0D7E1182E760}"/>
                </a:ext>
              </a:extLst>
            </p:cNvPr>
            <p:cNvPicPr>
              <a:picLocks noChangeAspect="1"/>
            </p:cNvPicPr>
            <p:nvPr/>
          </p:nvPicPr>
          <p:blipFill>
            <a:blip r:embed="rId4"/>
            <a:stretch>
              <a:fillRect/>
            </a:stretch>
          </p:blipFill>
          <p:spPr>
            <a:xfrm rot="2700000">
              <a:off x="8317395" y="4158146"/>
              <a:ext cx="4191000" cy="317500"/>
            </a:xfrm>
            <a:prstGeom prst="rect">
              <a:avLst/>
            </a:prstGeom>
          </p:spPr>
        </p:pic>
        <p:pic>
          <p:nvPicPr>
            <p:cNvPr id="7" name="Picture 6">
              <a:extLst>
                <a:ext uri="{FF2B5EF4-FFF2-40B4-BE49-F238E27FC236}">
                  <a16:creationId xmlns:a16="http://schemas.microsoft.com/office/drawing/2014/main" id="{05651DED-6C59-0C46-91F8-241AD00FE5E1}"/>
                </a:ext>
              </a:extLst>
            </p:cNvPr>
            <p:cNvPicPr>
              <a:picLocks noChangeAspect="1"/>
            </p:cNvPicPr>
            <p:nvPr/>
          </p:nvPicPr>
          <p:blipFill>
            <a:blip r:embed="rId4"/>
            <a:stretch>
              <a:fillRect/>
            </a:stretch>
          </p:blipFill>
          <p:spPr>
            <a:xfrm rot="2700000">
              <a:off x="11272631" y="7115247"/>
              <a:ext cx="4191000" cy="317500"/>
            </a:xfrm>
            <a:prstGeom prst="rect">
              <a:avLst/>
            </a:prstGeom>
          </p:spPr>
        </p:pic>
      </p:grpSp>
      <p:pic>
        <p:nvPicPr>
          <p:cNvPr id="12" name="Picture 11">
            <a:extLst>
              <a:ext uri="{FF2B5EF4-FFF2-40B4-BE49-F238E27FC236}">
                <a16:creationId xmlns:a16="http://schemas.microsoft.com/office/drawing/2014/main" id="{4981DA5C-B2B3-594A-A02F-3951804F1029}"/>
              </a:ext>
            </a:extLst>
          </p:cNvPr>
          <p:cNvPicPr>
            <a:picLocks noChangeAspect="1"/>
          </p:cNvPicPr>
          <p:nvPr/>
        </p:nvPicPr>
        <p:blipFill>
          <a:blip r:embed="rId5"/>
          <a:srcRect/>
          <a:stretch/>
        </p:blipFill>
        <p:spPr>
          <a:xfrm>
            <a:off x="-31474" y="5316509"/>
            <a:ext cx="4406102" cy="1413278"/>
          </a:xfrm>
          <a:prstGeom prst="rect">
            <a:avLst/>
          </a:prstGeom>
        </p:spPr>
      </p:pic>
      <p:sp>
        <p:nvSpPr>
          <p:cNvPr id="16" name="TextBox 15">
            <a:extLst>
              <a:ext uri="{FF2B5EF4-FFF2-40B4-BE49-F238E27FC236}">
                <a16:creationId xmlns:a16="http://schemas.microsoft.com/office/drawing/2014/main" id="{0DB40CC1-3802-45E5-9A3E-779C180F3512}"/>
              </a:ext>
            </a:extLst>
          </p:cNvPr>
          <p:cNvSpPr txBox="1">
            <a:spLocks noChangeAspect="1"/>
          </p:cNvSpPr>
          <p:nvPr/>
        </p:nvSpPr>
        <p:spPr>
          <a:xfrm>
            <a:off x="269189" y="2626782"/>
            <a:ext cx="9510005" cy="1091208"/>
          </a:xfrm>
          <a:prstGeom prst="rect">
            <a:avLst/>
          </a:prstGeom>
          <a:noFill/>
        </p:spPr>
        <p:txBody>
          <a:bodyPr wrap="square" rtlCol="0">
            <a:noAutofit/>
          </a:bodyPr>
          <a:lstStyle/>
          <a:p>
            <a:r>
              <a:rPr lang="en-US" sz="4800" b="1" dirty="0">
                <a:solidFill>
                  <a:schemeClr val="bg1"/>
                </a:solidFill>
                <a:latin typeface="Lato Heavy" panose="020F0502020204030203" pitchFamily="34" charset="0"/>
                <a:ea typeface="Lato Heavy" panose="020F0502020204030203" pitchFamily="34" charset="0"/>
                <a:cs typeface="Lato Heavy" panose="020F0502020204030203" pitchFamily="34" charset="0"/>
              </a:rPr>
              <a:t>2022 Pacific Northwest </a:t>
            </a:r>
          </a:p>
          <a:p>
            <a:r>
              <a:rPr lang="en-US" sz="4800" b="1" dirty="0">
                <a:solidFill>
                  <a:schemeClr val="bg1"/>
                </a:solidFill>
                <a:latin typeface="Lato Heavy" panose="020F0502020204030203" pitchFamily="34" charset="0"/>
                <a:ea typeface="Lato Heavy" panose="020F0502020204030203" pitchFamily="34" charset="0"/>
                <a:cs typeface="Lato Heavy" panose="020F0502020204030203" pitchFamily="34" charset="0"/>
              </a:rPr>
              <a:t>Cranberry Congress</a:t>
            </a:r>
          </a:p>
          <a:p>
            <a:r>
              <a:rPr lang="en-US" sz="4800" b="1" i="1" dirty="0">
                <a:solidFill>
                  <a:schemeClr val="bg1"/>
                </a:solidFill>
                <a:latin typeface="Lato Heavy" panose="020F0502020204030203" pitchFamily="34" charset="0"/>
                <a:ea typeface="Lato Heavy" panose="020F0502020204030203" pitchFamily="34" charset="0"/>
                <a:cs typeface="Lato Heavy" panose="020F0502020204030203" pitchFamily="34" charset="0"/>
              </a:rPr>
              <a:t>Nutrient Management</a:t>
            </a:r>
          </a:p>
        </p:txBody>
      </p:sp>
      <p:sp>
        <p:nvSpPr>
          <p:cNvPr id="17" name="Subtitle 2">
            <a:extLst>
              <a:ext uri="{FF2B5EF4-FFF2-40B4-BE49-F238E27FC236}">
                <a16:creationId xmlns:a16="http://schemas.microsoft.com/office/drawing/2014/main" id="{0DAE1CC4-E391-4933-972C-D380AC9648E0}"/>
              </a:ext>
            </a:extLst>
          </p:cNvPr>
          <p:cNvSpPr txBox="1">
            <a:spLocks/>
          </p:cNvSpPr>
          <p:nvPr/>
        </p:nvSpPr>
        <p:spPr>
          <a:xfrm>
            <a:off x="5859839" y="5526530"/>
            <a:ext cx="3070106" cy="926832"/>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chemeClr val="bg1"/>
                </a:solidFill>
                <a:latin typeface="Lato" panose="020F0502020204030203" pitchFamily="34" charset="0"/>
                <a:ea typeface="Lato" panose="020F0502020204030203" pitchFamily="34" charset="0"/>
                <a:cs typeface="Lato" panose="020F0502020204030203" pitchFamily="34" charset="0"/>
              </a:rPr>
              <a:t>Allison Jonjak</a:t>
            </a:r>
          </a:p>
          <a:p>
            <a:pPr marL="0" indent="0">
              <a:buNone/>
            </a:pPr>
            <a:r>
              <a:rPr lang="en-US" sz="1600" dirty="0">
                <a:solidFill>
                  <a:schemeClr val="bg1"/>
                </a:solidFill>
                <a:latin typeface="Lato" panose="020F0502020204030203" pitchFamily="34" charset="0"/>
                <a:ea typeface="Lato" panose="020F0502020204030203" pitchFamily="34" charset="0"/>
                <a:cs typeface="Lato" panose="020F0502020204030203" pitchFamily="34" charset="0"/>
              </a:rPr>
              <a:t>Cranberry Outreach Specialist</a:t>
            </a:r>
          </a:p>
          <a:p>
            <a:pPr marL="0" indent="0">
              <a:buNone/>
            </a:pPr>
            <a:r>
              <a:rPr lang="en-US" sz="1600" dirty="0">
                <a:solidFill>
                  <a:schemeClr val="bg1"/>
                </a:solidFill>
                <a:latin typeface="Lato" panose="020F0502020204030203" pitchFamily="34" charset="0"/>
                <a:ea typeface="Lato" panose="020F0502020204030203" pitchFamily="34" charset="0"/>
                <a:cs typeface="Lato" panose="020F0502020204030203" pitchFamily="34" charset="0"/>
              </a:rPr>
              <a:t>allison.jonjak@wisc.edu</a:t>
            </a:r>
          </a:p>
        </p:txBody>
      </p:sp>
      <p:pic>
        <p:nvPicPr>
          <p:cNvPr id="3" name="Graphic 2">
            <a:extLst>
              <a:ext uri="{FF2B5EF4-FFF2-40B4-BE49-F238E27FC236}">
                <a16:creationId xmlns:a16="http://schemas.microsoft.com/office/drawing/2014/main" id="{B8BF7CA9-5516-4C12-823E-A2DB280C5AE8}"/>
              </a:ext>
            </a:extLst>
          </p:cNvPr>
          <p:cNvPicPr>
            <a:picLocks noChangeAspect="1"/>
          </p:cNvPicPr>
          <p:nvPr/>
        </p:nvPicPr>
        <p:blipFill rotWithShape="1">
          <a:blip r:embed="rId6">
            <a:extLst>
              <a:ext uri="{28A0092B-C50C-407E-A947-70E740481C1C}">
                <a14:useLocalDpi xmlns:a14="http://schemas.microsoft.com/office/drawing/2010/main" val="0"/>
              </a:ext>
            </a:extLst>
          </a:blip>
          <a:srcRect l="46462" t="18229" r="23144" b="44674"/>
          <a:stretch/>
        </p:blipFill>
        <p:spPr>
          <a:xfrm rot="5400000">
            <a:off x="4434130" y="5220860"/>
            <a:ext cx="1507522" cy="1380065"/>
          </a:xfrm>
          <a:prstGeom prst="rect">
            <a:avLst/>
          </a:prstGeom>
        </p:spPr>
      </p:pic>
    </p:spTree>
    <p:extLst>
      <p:ext uri="{BB962C8B-B14F-4D97-AF65-F5344CB8AC3E}">
        <p14:creationId xmlns:p14="http://schemas.microsoft.com/office/powerpoint/2010/main" val="422424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DF06D35-4C65-4CAC-B7D8-B2CC3D53EE0B}"/>
              </a:ext>
            </a:extLst>
          </p:cNvPr>
          <p:cNvSpPr/>
          <p:nvPr/>
        </p:nvSpPr>
        <p:spPr>
          <a:xfrm>
            <a:off x="0" y="5990896"/>
            <a:ext cx="12192001" cy="867104"/>
          </a:xfrm>
          <a:prstGeom prst="rect">
            <a:avLst/>
          </a:prstGeom>
          <a:solidFill>
            <a:srgbClr val="C42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pic>
        <p:nvPicPr>
          <p:cNvPr id="16" name="Picture 15">
            <a:extLst>
              <a:ext uri="{FF2B5EF4-FFF2-40B4-BE49-F238E27FC236}">
                <a16:creationId xmlns:a16="http://schemas.microsoft.com/office/drawing/2014/main" id="{A0152AF2-F150-4EE8-922E-46FBA4680CE2}"/>
              </a:ext>
            </a:extLst>
          </p:cNvPr>
          <p:cNvPicPr>
            <a:picLocks noChangeAspect="1"/>
          </p:cNvPicPr>
          <p:nvPr/>
        </p:nvPicPr>
        <p:blipFill>
          <a:blip r:embed="rId2"/>
          <a:srcRect/>
          <a:stretch/>
        </p:blipFill>
        <p:spPr>
          <a:xfrm>
            <a:off x="-16934" y="-617"/>
            <a:ext cx="12225868" cy="730721"/>
          </a:xfrm>
          <a:prstGeom prst="rect">
            <a:avLst/>
          </a:prstGeom>
        </p:spPr>
      </p:pic>
      <p:sp>
        <p:nvSpPr>
          <p:cNvPr id="17" name="Rectangle 16">
            <a:extLst>
              <a:ext uri="{FF2B5EF4-FFF2-40B4-BE49-F238E27FC236}">
                <a16:creationId xmlns:a16="http://schemas.microsoft.com/office/drawing/2014/main" id="{EC7E9CE3-A75B-4502-9F34-D45965165088}"/>
              </a:ext>
            </a:extLst>
          </p:cNvPr>
          <p:cNvSpPr/>
          <p:nvPr/>
        </p:nvSpPr>
        <p:spPr>
          <a:xfrm rot="5400000">
            <a:off x="97162" y="1846119"/>
            <a:ext cx="1562100" cy="176690"/>
          </a:xfrm>
          <a:prstGeom prst="rect">
            <a:avLst/>
          </a:prstGeom>
          <a:solidFill>
            <a:srgbClr val="C42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a typeface="Lato" panose="020F0502020204030203" pitchFamily="34" charset="0"/>
              <a:cs typeface="Lato" panose="020F0502020204030203" pitchFamily="34" charset="0"/>
            </a:endParaRPr>
          </a:p>
        </p:txBody>
      </p:sp>
      <p:sp>
        <p:nvSpPr>
          <p:cNvPr id="8" name="TextBox 7">
            <a:extLst>
              <a:ext uri="{FF2B5EF4-FFF2-40B4-BE49-F238E27FC236}">
                <a16:creationId xmlns:a16="http://schemas.microsoft.com/office/drawing/2014/main" id="{1AD62D14-36DA-9048-A601-1496311F1886}"/>
              </a:ext>
            </a:extLst>
          </p:cNvPr>
          <p:cNvSpPr txBox="1">
            <a:spLocks noChangeAspect="1"/>
          </p:cNvSpPr>
          <p:nvPr/>
        </p:nvSpPr>
        <p:spPr>
          <a:xfrm>
            <a:off x="1167949" y="6149360"/>
            <a:ext cx="9652835" cy="523220"/>
          </a:xfrm>
          <a:prstGeom prst="rect">
            <a:avLst/>
          </a:prstGeom>
          <a:noFill/>
        </p:spPr>
        <p:txBody>
          <a:bodyPr wrap="square" rtlCol="0">
            <a:spAutoFit/>
          </a:bodyPr>
          <a:lstStyle/>
          <a:p>
            <a:r>
              <a:rPr lang="en-US" sz="2800" dirty="0">
                <a:solidFill>
                  <a:schemeClr val="bg1"/>
                </a:solidFill>
                <a:latin typeface="Lato" panose="020F0502020204030203" pitchFamily="34" charset="0"/>
                <a:ea typeface="Lato" panose="020F0502020204030203" pitchFamily="34" charset="0"/>
                <a:cs typeface="Lato" panose="020F0502020204030203" pitchFamily="34" charset="0"/>
              </a:rPr>
              <a:t>Cranberry Outreach</a:t>
            </a:r>
          </a:p>
        </p:txBody>
      </p:sp>
      <p:pic>
        <p:nvPicPr>
          <p:cNvPr id="10" name="Picture 9">
            <a:extLst>
              <a:ext uri="{FF2B5EF4-FFF2-40B4-BE49-F238E27FC236}">
                <a16:creationId xmlns:a16="http://schemas.microsoft.com/office/drawing/2014/main" id="{D320F0D3-3097-9947-97F4-38C30FFD7E9D}"/>
              </a:ext>
            </a:extLst>
          </p:cNvPr>
          <p:cNvPicPr>
            <a:picLocks noChangeAspect="1"/>
          </p:cNvPicPr>
          <p:nvPr/>
        </p:nvPicPr>
        <p:blipFill>
          <a:blip r:embed="rId3"/>
          <a:stretch>
            <a:fillRect/>
          </a:stretch>
        </p:blipFill>
        <p:spPr>
          <a:xfrm>
            <a:off x="682515" y="6149360"/>
            <a:ext cx="468458" cy="504708"/>
          </a:xfrm>
          <a:prstGeom prst="rect">
            <a:avLst/>
          </a:prstGeom>
        </p:spPr>
      </p:pic>
      <p:pic>
        <p:nvPicPr>
          <p:cNvPr id="11" name="Picture 10">
            <a:extLst>
              <a:ext uri="{FF2B5EF4-FFF2-40B4-BE49-F238E27FC236}">
                <a16:creationId xmlns:a16="http://schemas.microsoft.com/office/drawing/2014/main" id="{86C301A8-EB81-4A79-BA10-EF83343C748E}"/>
              </a:ext>
            </a:extLst>
          </p:cNvPr>
          <p:cNvPicPr>
            <a:picLocks noChangeAspect="1"/>
          </p:cNvPicPr>
          <p:nvPr/>
        </p:nvPicPr>
        <p:blipFill rotWithShape="1">
          <a:blip r:embed="rId4"/>
          <a:srcRect t="19407"/>
          <a:stretch/>
        </p:blipFill>
        <p:spPr>
          <a:xfrm>
            <a:off x="7133653" y="2894681"/>
            <a:ext cx="4826000" cy="2917049"/>
          </a:xfrm>
          <a:prstGeom prst="rect">
            <a:avLst/>
          </a:prstGeom>
        </p:spPr>
      </p:pic>
      <p:sp>
        <p:nvSpPr>
          <p:cNvPr id="14" name="TextBox 13">
            <a:extLst>
              <a:ext uri="{FF2B5EF4-FFF2-40B4-BE49-F238E27FC236}">
                <a16:creationId xmlns:a16="http://schemas.microsoft.com/office/drawing/2014/main" id="{28041FA1-F720-469E-9C8F-03034F072589}"/>
              </a:ext>
            </a:extLst>
          </p:cNvPr>
          <p:cNvSpPr txBox="1">
            <a:spLocks noChangeAspect="1"/>
          </p:cNvSpPr>
          <p:nvPr/>
        </p:nvSpPr>
        <p:spPr>
          <a:xfrm>
            <a:off x="1066349" y="1139072"/>
            <a:ext cx="10893304" cy="1271951"/>
          </a:xfrm>
          <a:prstGeom prst="rect">
            <a:avLst/>
          </a:prstGeom>
          <a:noFill/>
        </p:spPr>
        <p:txBody>
          <a:bodyPr wrap="square" rtlCol="0">
            <a:spAutoFit/>
          </a:bodyPr>
          <a:lstStyle/>
          <a:p>
            <a:r>
              <a:rPr lang="pl-PL" sz="4800" b="1" dirty="0">
                <a:latin typeface="Lato Heavy" panose="020F0502020204030203" pitchFamily="34" charset="0"/>
                <a:ea typeface="Lato Heavy" panose="020F0502020204030203" pitchFamily="34" charset="0"/>
                <a:cs typeface="Lato Heavy" panose="020F0502020204030203" pitchFamily="34" charset="0"/>
              </a:rPr>
              <a:t>Nutrition Need by Variety</a:t>
            </a:r>
            <a:endParaRPr lang="en-US" sz="4800" b="1" dirty="0">
              <a:latin typeface="Lato Heavy" panose="020F0502020204030203" pitchFamily="34" charset="0"/>
              <a:ea typeface="Lato Heavy" panose="020F0502020204030203" pitchFamily="34" charset="0"/>
              <a:cs typeface="Lato Heavy" panose="020F0502020204030203" pitchFamily="34" charset="0"/>
            </a:endParaRPr>
          </a:p>
          <a:p>
            <a:pPr marL="342900" indent="-342900">
              <a:lnSpc>
                <a:spcPct val="150000"/>
              </a:lnSpc>
              <a:buFont typeface="Arial" panose="020B0604020202020204" pitchFamily="34" charset="0"/>
              <a:buChar char="•"/>
            </a:pPr>
            <a:r>
              <a:rPr lang="pl-PL" sz="2200" dirty="0">
                <a:latin typeface="Lato" panose="020F0502020204030203" pitchFamily="34" charset="0"/>
                <a:ea typeface="Lato" panose="020F0502020204030203" pitchFamily="34" charset="0"/>
                <a:cs typeface="Lato" panose="020F0502020204030203" pitchFamily="34" charset="0"/>
              </a:rPr>
              <a:t>Updating expectations from </a:t>
            </a:r>
            <a:r>
              <a:rPr lang="en-US" sz="2200" dirty="0">
                <a:latin typeface="Lato" panose="020F0502020204030203" pitchFamily="34" charset="0"/>
                <a:ea typeface="Lato" panose="020F0502020204030203" pitchFamily="34" charset="0"/>
                <a:cs typeface="Lato" panose="020F0502020204030203" pitchFamily="34" charset="0"/>
              </a:rPr>
              <a:t>“20-60 </a:t>
            </a:r>
            <a:r>
              <a:rPr lang="en-US" sz="2200" dirty="0" err="1">
                <a:latin typeface="Lato" panose="020F0502020204030203" pitchFamily="34" charset="0"/>
                <a:ea typeface="Lato" panose="020F0502020204030203" pitchFamily="34" charset="0"/>
                <a:cs typeface="Lato" panose="020F0502020204030203" pitchFamily="34" charset="0"/>
              </a:rPr>
              <a:t>lbN</a:t>
            </a:r>
            <a:r>
              <a:rPr lang="en-US" sz="2200" dirty="0">
                <a:latin typeface="Lato" panose="020F0502020204030203" pitchFamily="34" charset="0"/>
                <a:ea typeface="Lato" panose="020F0502020204030203" pitchFamily="34" charset="0"/>
                <a:cs typeface="Lato" panose="020F0502020204030203" pitchFamily="34" charset="0"/>
              </a:rPr>
              <a:t>” per year —in Stevens from 2000 research</a:t>
            </a:r>
          </a:p>
        </p:txBody>
      </p:sp>
      <p:sp>
        <p:nvSpPr>
          <p:cNvPr id="19" name="TextBox 18">
            <a:extLst>
              <a:ext uri="{FF2B5EF4-FFF2-40B4-BE49-F238E27FC236}">
                <a16:creationId xmlns:a16="http://schemas.microsoft.com/office/drawing/2014/main" id="{5E3D13BA-1552-4C55-A701-3843B2A9694F}"/>
              </a:ext>
            </a:extLst>
          </p:cNvPr>
          <p:cNvSpPr txBox="1">
            <a:spLocks noChangeAspect="1"/>
          </p:cNvSpPr>
          <p:nvPr/>
        </p:nvSpPr>
        <p:spPr>
          <a:xfrm>
            <a:off x="1066349" y="2460904"/>
            <a:ext cx="6043288" cy="3580275"/>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200" dirty="0">
                <a:latin typeface="Lato" panose="020F0502020204030203" pitchFamily="34" charset="0"/>
                <a:ea typeface="Lato" panose="020F0502020204030203" pitchFamily="34" charset="0"/>
                <a:cs typeface="Lato" panose="020F0502020204030203" pitchFamily="34" charset="0"/>
              </a:rPr>
              <a:t>Crimson Kings and Midnights are reaching peak yields with 65 to 70 </a:t>
            </a:r>
            <a:r>
              <a:rPr lang="en-US" sz="2200" dirty="0" err="1">
                <a:latin typeface="Lato" panose="020F0502020204030203" pitchFamily="34" charset="0"/>
                <a:ea typeface="Lato" panose="020F0502020204030203" pitchFamily="34" charset="0"/>
                <a:cs typeface="Lato" panose="020F0502020204030203" pitchFamily="34" charset="0"/>
              </a:rPr>
              <a:t>lbN</a:t>
            </a:r>
            <a:r>
              <a:rPr lang="en-US" sz="2200" dirty="0">
                <a:latin typeface="Lato" panose="020F0502020204030203" pitchFamily="34" charset="0"/>
                <a:ea typeface="Lato" panose="020F0502020204030203" pitchFamily="34" charset="0"/>
                <a:cs typeface="Lato" panose="020F0502020204030203" pitchFamily="34" charset="0"/>
              </a:rPr>
              <a:t> per year</a:t>
            </a:r>
          </a:p>
          <a:p>
            <a:pPr marL="342900" indent="-342900">
              <a:lnSpc>
                <a:spcPct val="150000"/>
              </a:lnSpc>
              <a:buFont typeface="Arial" panose="020B0604020202020204" pitchFamily="34" charset="0"/>
              <a:buChar char="•"/>
            </a:pPr>
            <a:r>
              <a:rPr lang="en-US" sz="2200" dirty="0">
                <a:latin typeface="Lato" panose="020F0502020204030203" pitchFamily="34" charset="0"/>
                <a:ea typeface="Lato" panose="020F0502020204030203" pitchFamily="34" charset="0"/>
                <a:cs typeface="Lato" panose="020F0502020204030203" pitchFamily="34" charset="0"/>
              </a:rPr>
              <a:t>N is being removed from system in fruits at higher rates in newer varieties</a:t>
            </a:r>
          </a:p>
          <a:p>
            <a:pPr marL="342900" indent="-342900">
              <a:lnSpc>
                <a:spcPct val="150000"/>
              </a:lnSpc>
              <a:buFont typeface="Arial" panose="020B0604020202020204" pitchFamily="34" charset="0"/>
              <a:buChar char="•"/>
            </a:pPr>
            <a:endParaRPr lang="en-US" sz="22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50000"/>
              </a:lnSpc>
              <a:buFont typeface="Arial" panose="020B0604020202020204" pitchFamily="34" charset="0"/>
              <a:buChar char="•"/>
            </a:pPr>
            <a:endParaRPr lang="pl-PL" sz="2200" dirty="0">
              <a:latin typeface="Lato" panose="020F0502020204030203" pitchFamily="34" charset="0"/>
              <a:ea typeface="Lato" panose="020F0502020204030203" pitchFamily="34" charset="0"/>
              <a:cs typeface="Lato" panose="020F0502020204030203" pitchFamily="34" charset="0"/>
            </a:endParaRPr>
          </a:p>
          <a:p>
            <a:pPr>
              <a:lnSpc>
                <a:spcPct val="150000"/>
              </a:lnSpc>
            </a:pPr>
            <a:r>
              <a:rPr lang="pl-PL" sz="2200" dirty="0">
                <a:latin typeface="Lato" panose="020F0502020204030203" pitchFamily="34" charset="0"/>
                <a:ea typeface="Lato" panose="020F0502020204030203" pitchFamily="34" charset="0"/>
                <a:cs typeface="Lato" panose="020F0502020204030203" pitchFamily="34" charset="0"/>
              </a:rPr>
              <a:t> </a:t>
            </a:r>
            <a:endParaRPr lang="en-US" sz="22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099724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DF06D35-4C65-4CAC-B7D8-B2CC3D53EE0B}"/>
              </a:ext>
            </a:extLst>
          </p:cNvPr>
          <p:cNvSpPr/>
          <p:nvPr/>
        </p:nvSpPr>
        <p:spPr>
          <a:xfrm>
            <a:off x="0" y="5990896"/>
            <a:ext cx="12192001" cy="867104"/>
          </a:xfrm>
          <a:prstGeom prst="rect">
            <a:avLst/>
          </a:prstGeom>
          <a:solidFill>
            <a:srgbClr val="C42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pic>
        <p:nvPicPr>
          <p:cNvPr id="16" name="Picture 15">
            <a:extLst>
              <a:ext uri="{FF2B5EF4-FFF2-40B4-BE49-F238E27FC236}">
                <a16:creationId xmlns:a16="http://schemas.microsoft.com/office/drawing/2014/main" id="{A0152AF2-F150-4EE8-922E-46FBA4680CE2}"/>
              </a:ext>
            </a:extLst>
          </p:cNvPr>
          <p:cNvPicPr>
            <a:picLocks noChangeAspect="1"/>
          </p:cNvPicPr>
          <p:nvPr/>
        </p:nvPicPr>
        <p:blipFill>
          <a:blip r:embed="rId2"/>
          <a:srcRect/>
          <a:stretch/>
        </p:blipFill>
        <p:spPr>
          <a:xfrm>
            <a:off x="-16934" y="-617"/>
            <a:ext cx="12225868" cy="730721"/>
          </a:xfrm>
          <a:prstGeom prst="rect">
            <a:avLst/>
          </a:prstGeom>
        </p:spPr>
      </p:pic>
      <p:sp>
        <p:nvSpPr>
          <p:cNvPr id="17" name="Rectangle 16">
            <a:extLst>
              <a:ext uri="{FF2B5EF4-FFF2-40B4-BE49-F238E27FC236}">
                <a16:creationId xmlns:a16="http://schemas.microsoft.com/office/drawing/2014/main" id="{EC7E9CE3-A75B-4502-9F34-D45965165088}"/>
              </a:ext>
            </a:extLst>
          </p:cNvPr>
          <p:cNvSpPr/>
          <p:nvPr/>
        </p:nvSpPr>
        <p:spPr>
          <a:xfrm rot="5400000">
            <a:off x="97162" y="1846119"/>
            <a:ext cx="1562100" cy="176690"/>
          </a:xfrm>
          <a:prstGeom prst="rect">
            <a:avLst/>
          </a:prstGeom>
          <a:solidFill>
            <a:srgbClr val="C42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a typeface="Lato" panose="020F0502020204030203" pitchFamily="34" charset="0"/>
              <a:cs typeface="Lato" panose="020F0502020204030203" pitchFamily="34" charset="0"/>
            </a:endParaRPr>
          </a:p>
        </p:txBody>
      </p:sp>
      <p:sp>
        <p:nvSpPr>
          <p:cNvPr id="8" name="TextBox 7">
            <a:extLst>
              <a:ext uri="{FF2B5EF4-FFF2-40B4-BE49-F238E27FC236}">
                <a16:creationId xmlns:a16="http://schemas.microsoft.com/office/drawing/2014/main" id="{1AD62D14-36DA-9048-A601-1496311F1886}"/>
              </a:ext>
            </a:extLst>
          </p:cNvPr>
          <p:cNvSpPr txBox="1">
            <a:spLocks noChangeAspect="1"/>
          </p:cNvSpPr>
          <p:nvPr/>
        </p:nvSpPr>
        <p:spPr>
          <a:xfrm>
            <a:off x="1167949" y="6149360"/>
            <a:ext cx="9652835" cy="523220"/>
          </a:xfrm>
          <a:prstGeom prst="rect">
            <a:avLst/>
          </a:prstGeom>
          <a:noFill/>
        </p:spPr>
        <p:txBody>
          <a:bodyPr wrap="square" rtlCol="0">
            <a:spAutoFit/>
          </a:bodyPr>
          <a:lstStyle/>
          <a:p>
            <a:r>
              <a:rPr lang="en-US" sz="2800" dirty="0">
                <a:solidFill>
                  <a:schemeClr val="bg1"/>
                </a:solidFill>
                <a:latin typeface="Lato" panose="020F0502020204030203" pitchFamily="34" charset="0"/>
                <a:ea typeface="Lato" panose="020F0502020204030203" pitchFamily="34" charset="0"/>
                <a:cs typeface="Lato" panose="020F0502020204030203" pitchFamily="34" charset="0"/>
              </a:rPr>
              <a:t>Cranberry Outreach</a:t>
            </a:r>
          </a:p>
        </p:txBody>
      </p:sp>
      <p:pic>
        <p:nvPicPr>
          <p:cNvPr id="10" name="Picture 9">
            <a:extLst>
              <a:ext uri="{FF2B5EF4-FFF2-40B4-BE49-F238E27FC236}">
                <a16:creationId xmlns:a16="http://schemas.microsoft.com/office/drawing/2014/main" id="{D320F0D3-3097-9947-97F4-38C30FFD7E9D}"/>
              </a:ext>
            </a:extLst>
          </p:cNvPr>
          <p:cNvPicPr>
            <a:picLocks noChangeAspect="1"/>
          </p:cNvPicPr>
          <p:nvPr/>
        </p:nvPicPr>
        <p:blipFill>
          <a:blip r:embed="rId3"/>
          <a:stretch>
            <a:fillRect/>
          </a:stretch>
        </p:blipFill>
        <p:spPr>
          <a:xfrm>
            <a:off x="682515" y="6149360"/>
            <a:ext cx="468458" cy="504708"/>
          </a:xfrm>
          <a:prstGeom prst="rect">
            <a:avLst/>
          </a:prstGeom>
        </p:spPr>
      </p:pic>
      <p:pic>
        <p:nvPicPr>
          <p:cNvPr id="11" name="Picture 10">
            <a:extLst>
              <a:ext uri="{FF2B5EF4-FFF2-40B4-BE49-F238E27FC236}">
                <a16:creationId xmlns:a16="http://schemas.microsoft.com/office/drawing/2014/main" id="{86C301A8-EB81-4A79-BA10-EF83343C748E}"/>
              </a:ext>
            </a:extLst>
          </p:cNvPr>
          <p:cNvPicPr>
            <a:picLocks noChangeAspect="1"/>
          </p:cNvPicPr>
          <p:nvPr/>
        </p:nvPicPr>
        <p:blipFill rotWithShape="1">
          <a:blip r:embed="rId4"/>
          <a:srcRect t="19407"/>
          <a:stretch/>
        </p:blipFill>
        <p:spPr>
          <a:xfrm>
            <a:off x="7133653" y="2894681"/>
            <a:ext cx="4826000" cy="2917049"/>
          </a:xfrm>
          <a:prstGeom prst="rect">
            <a:avLst/>
          </a:prstGeom>
        </p:spPr>
      </p:pic>
      <p:sp>
        <p:nvSpPr>
          <p:cNvPr id="14" name="TextBox 13">
            <a:extLst>
              <a:ext uri="{FF2B5EF4-FFF2-40B4-BE49-F238E27FC236}">
                <a16:creationId xmlns:a16="http://schemas.microsoft.com/office/drawing/2014/main" id="{28041FA1-F720-469E-9C8F-03034F072589}"/>
              </a:ext>
            </a:extLst>
          </p:cNvPr>
          <p:cNvSpPr txBox="1">
            <a:spLocks noChangeAspect="1"/>
          </p:cNvSpPr>
          <p:nvPr/>
        </p:nvSpPr>
        <p:spPr>
          <a:xfrm>
            <a:off x="1066349" y="1139072"/>
            <a:ext cx="10893304" cy="1271951"/>
          </a:xfrm>
          <a:prstGeom prst="rect">
            <a:avLst/>
          </a:prstGeom>
          <a:noFill/>
        </p:spPr>
        <p:txBody>
          <a:bodyPr wrap="square" rtlCol="0">
            <a:spAutoFit/>
          </a:bodyPr>
          <a:lstStyle/>
          <a:p>
            <a:r>
              <a:rPr lang="pl-PL" sz="4800" b="1" dirty="0">
                <a:latin typeface="Lato Heavy" panose="020F0502020204030203" pitchFamily="34" charset="0"/>
                <a:ea typeface="Lato Heavy" panose="020F0502020204030203" pitchFamily="34" charset="0"/>
                <a:cs typeface="Lato Heavy" panose="020F0502020204030203" pitchFamily="34" charset="0"/>
              </a:rPr>
              <a:t>Nutrition Need by Variety</a:t>
            </a:r>
            <a:endParaRPr lang="en-US" sz="4800" b="1" dirty="0">
              <a:latin typeface="Lato Heavy" panose="020F0502020204030203" pitchFamily="34" charset="0"/>
              <a:ea typeface="Lato Heavy" panose="020F0502020204030203" pitchFamily="34" charset="0"/>
              <a:cs typeface="Lato Heavy" panose="020F0502020204030203" pitchFamily="34" charset="0"/>
            </a:endParaRPr>
          </a:p>
          <a:p>
            <a:pPr marL="342900" indent="-342900">
              <a:lnSpc>
                <a:spcPct val="150000"/>
              </a:lnSpc>
              <a:buFont typeface="Arial" panose="020B0604020202020204" pitchFamily="34" charset="0"/>
              <a:buChar char="•"/>
            </a:pPr>
            <a:r>
              <a:rPr lang="pl-PL" sz="2200" dirty="0">
                <a:latin typeface="Lato" panose="020F0502020204030203" pitchFamily="34" charset="0"/>
                <a:ea typeface="Lato" panose="020F0502020204030203" pitchFamily="34" charset="0"/>
                <a:cs typeface="Lato" panose="020F0502020204030203" pitchFamily="34" charset="0"/>
              </a:rPr>
              <a:t>Updating expectations from </a:t>
            </a:r>
            <a:r>
              <a:rPr lang="en-US" sz="2200" dirty="0">
                <a:latin typeface="Lato" panose="020F0502020204030203" pitchFamily="34" charset="0"/>
                <a:ea typeface="Lato" panose="020F0502020204030203" pitchFamily="34" charset="0"/>
                <a:cs typeface="Lato" panose="020F0502020204030203" pitchFamily="34" charset="0"/>
              </a:rPr>
              <a:t>“20-60 </a:t>
            </a:r>
            <a:r>
              <a:rPr lang="en-US" sz="2200" dirty="0" err="1">
                <a:latin typeface="Lato" panose="020F0502020204030203" pitchFamily="34" charset="0"/>
                <a:ea typeface="Lato" panose="020F0502020204030203" pitchFamily="34" charset="0"/>
                <a:cs typeface="Lato" panose="020F0502020204030203" pitchFamily="34" charset="0"/>
              </a:rPr>
              <a:t>lbN</a:t>
            </a:r>
            <a:r>
              <a:rPr lang="en-US" sz="2200" dirty="0">
                <a:latin typeface="Lato" panose="020F0502020204030203" pitchFamily="34" charset="0"/>
                <a:ea typeface="Lato" panose="020F0502020204030203" pitchFamily="34" charset="0"/>
                <a:cs typeface="Lato" panose="020F0502020204030203" pitchFamily="34" charset="0"/>
              </a:rPr>
              <a:t>” per year —in Stevens from 2000 research</a:t>
            </a:r>
          </a:p>
        </p:txBody>
      </p:sp>
      <p:sp>
        <p:nvSpPr>
          <p:cNvPr id="19" name="TextBox 18">
            <a:extLst>
              <a:ext uri="{FF2B5EF4-FFF2-40B4-BE49-F238E27FC236}">
                <a16:creationId xmlns:a16="http://schemas.microsoft.com/office/drawing/2014/main" id="{5E3D13BA-1552-4C55-A701-3843B2A9694F}"/>
              </a:ext>
            </a:extLst>
          </p:cNvPr>
          <p:cNvSpPr txBox="1">
            <a:spLocks noChangeAspect="1"/>
          </p:cNvSpPr>
          <p:nvPr/>
        </p:nvSpPr>
        <p:spPr>
          <a:xfrm>
            <a:off x="1066349" y="2460904"/>
            <a:ext cx="6043288" cy="3580275"/>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200" dirty="0">
                <a:latin typeface="Lato" panose="020F0502020204030203" pitchFamily="34" charset="0"/>
                <a:ea typeface="Lato" panose="020F0502020204030203" pitchFamily="34" charset="0"/>
                <a:cs typeface="Lato" panose="020F0502020204030203" pitchFamily="34" charset="0"/>
              </a:rPr>
              <a:t>Crimson Kings and Midnights are reaching peak yields with 65 to 70 </a:t>
            </a:r>
            <a:r>
              <a:rPr lang="en-US" sz="2200" dirty="0" err="1">
                <a:latin typeface="Lato" panose="020F0502020204030203" pitchFamily="34" charset="0"/>
                <a:ea typeface="Lato" panose="020F0502020204030203" pitchFamily="34" charset="0"/>
                <a:cs typeface="Lato" panose="020F0502020204030203" pitchFamily="34" charset="0"/>
              </a:rPr>
              <a:t>lbN</a:t>
            </a:r>
            <a:r>
              <a:rPr lang="en-US" sz="2200" dirty="0">
                <a:latin typeface="Lato" panose="020F0502020204030203" pitchFamily="34" charset="0"/>
                <a:ea typeface="Lato" panose="020F0502020204030203" pitchFamily="34" charset="0"/>
                <a:cs typeface="Lato" panose="020F0502020204030203" pitchFamily="34" charset="0"/>
              </a:rPr>
              <a:t> per year</a:t>
            </a:r>
          </a:p>
          <a:p>
            <a:pPr marL="342900" indent="-342900">
              <a:lnSpc>
                <a:spcPct val="150000"/>
              </a:lnSpc>
              <a:buFont typeface="Arial" panose="020B0604020202020204" pitchFamily="34" charset="0"/>
              <a:buChar char="•"/>
            </a:pPr>
            <a:r>
              <a:rPr lang="en-US" sz="2200" dirty="0">
                <a:latin typeface="Lato" panose="020F0502020204030203" pitchFamily="34" charset="0"/>
                <a:ea typeface="Lato" panose="020F0502020204030203" pitchFamily="34" charset="0"/>
                <a:cs typeface="Lato" panose="020F0502020204030203" pitchFamily="34" charset="0"/>
              </a:rPr>
              <a:t>N is being removed from system in fruits at higher rates in newer varieties</a:t>
            </a:r>
          </a:p>
          <a:p>
            <a:pPr marL="342900" indent="-342900">
              <a:lnSpc>
                <a:spcPct val="150000"/>
              </a:lnSpc>
              <a:buFont typeface="Arial" panose="020B0604020202020204" pitchFamily="34" charset="0"/>
              <a:buChar char="•"/>
            </a:pPr>
            <a:endParaRPr lang="en-US" sz="22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50000"/>
              </a:lnSpc>
              <a:buFont typeface="Arial" panose="020B0604020202020204" pitchFamily="34" charset="0"/>
              <a:buChar char="•"/>
            </a:pPr>
            <a:endParaRPr lang="pl-PL" sz="2200" dirty="0">
              <a:latin typeface="Lato" panose="020F0502020204030203" pitchFamily="34" charset="0"/>
              <a:ea typeface="Lato" panose="020F0502020204030203" pitchFamily="34" charset="0"/>
              <a:cs typeface="Lato" panose="020F0502020204030203" pitchFamily="34" charset="0"/>
            </a:endParaRPr>
          </a:p>
          <a:p>
            <a:pPr>
              <a:lnSpc>
                <a:spcPct val="150000"/>
              </a:lnSpc>
            </a:pPr>
            <a:r>
              <a:rPr lang="pl-PL" sz="2200" dirty="0">
                <a:latin typeface="Lato" panose="020F0502020204030203" pitchFamily="34" charset="0"/>
                <a:ea typeface="Lato" panose="020F0502020204030203" pitchFamily="34" charset="0"/>
                <a:cs typeface="Lato" panose="020F0502020204030203" pitchFamily="34" charset="0"/>
              </a:rPr>
              <a:t> </a:t>
            </a:r>
            <a:endParaRPr lang="en-US" sz="2200" dirty="0">
              <a:latin typeface="Lato" panose="020F0502020204030203" pitchFamily="34" charset="0"/>
              <a:ea typeface="Lato" panose="020F0502020204030203" pitchFamily="34" charset="0"/>
              <a:cs typeface="Lato" panose="020F0502020204030203" pitchFamily="34" charset="0"/>
            </a:endParaRPr>
          </a:p>
        </p:txBody>
      </p:sp>
      <p:pic>
        <p:nvPicPr>
          <p:cNvPr id="12" name="Picture 11">
            <a:extLst>
              <a:ext uri="{FF2B5EF4-FFF2-40B4-BE49-F238E27FC236}">
                <a16:creationId xmlns:a16="http://schemas.microsoft.com/office/drawing/2014/main" id="{116B3526-18EC-4C90-BC59-775F41715F4F}"/>
              </a:ext>
            </a:extLst>
          </p:cNvPr>
          <p:cNvPicPr/>
          <p:nvPr/>
        </p:nvPicPr>
        <p:blipFill rotWithShape="1">
          <a:blip r:embed="rId5" r:link="rId6">
            <a:extLst>
              <a:ext uri="{28A0092B-C50C-407E-A947-70E740481C1C}">
                <a14:useLocalDpi xmlns:a14="http://schemas.microsoft.com/office/drawing/2010/main" val="0"/>
              </a:ext>
            </a:extLst>
          </a:blip>
          <a:srcRect l="4115" t="20634" r="132" b="18055"/>
          <a:stretch>
            <a:fillRect/>
          </a:stretch>
        </p:blipFill>
        <p:spPr bwMode="auto">
          <a:xfrm>
            <a:off x="-16935" y="-47916"/>
            <a:ext cx="12310041" cy="7020216"/>
          </a:xfrm>
          <a:prstGeom prst="rect">
            <a:avLst/>
          </a:prstGeom>
          <a:noFill/>
          <a:ln>
            <a:noFill/>
          </a:ln>
        </p:spPr>
      </p:pic>
    </p:spTree>
    <p:extLst>
      <p:ext uri="{BB962C8B-B14F-4D97-AF65-F5344CB8AC3E}">
        <p14:creationId xmlns:p14="http://schemas.microsoft.com/office/powerpoint/2010/main" val="20597509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DF06D35-4C65-4CAC-B7D8-B2CC3D53EE0B}"/>
              </a:ext>
            </a:extLst>
          </p:cNvPr>
          <p:cNvSpPr/>
          <p:nvPr/>
        </p:nvSpPr>
        <p:spPr>
          <a:xfrm>
            <a:off x="0" y="5990896"/>
            <a:ext cx="12192001" cy="867104"/>
          </a:xfrm>
          <a:prstGeom prst="rect">
            <a:avLst/>
          </a:prstGeom>
          <a:solidFill>
            <a:srgbClr val="C42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pic>
        <p:nvPicPr>
          <p:cNvPr id="16" name="Picture 15">
            <a:extLst>
              <a:ext uri="{FF2B5EF4-FFF2-40B4-BE49-F238E27FC236}">
                <a16:creationId xmlns:a16="http://schemas.microsoft.com/office/drawing/2014/main" id="{A0152AF2-F150-4EE8-922E-46FBA4680CE2}"/>
              </a:ext>
            </a:extLst>
          </p:cNvPr>
          <p:cNvPicPr>
            <a:picLocks noChangeAspect="1"/>
          </p:cNvPicPr>
          <p:nvPr/>
        </p:nvPicPr>
        <p:blipFill>
          <a:blip r:embed="rId2"/>
          <a:srcRect/>
          <a:stretch/>
        </p:blipFill>
        <p:spPr>
          <a:xfrm>
            <a:off x="-16934" y="-617"/>
            <a:ext cx="12225868" cy="730721"/>
          </a:xfrm>
          <a:prstGeom prst="rect">
            <a:avLst/>
          </a:prstGeom>
        </p:spPr>
      </p:pic>
      <p:sp>
        <p:nvSpPr>
          <p:cNvPr id="17" name="Rectangle 16">
            <a:extLst>
              <a:ext uri="{FF2B5EF4-FFF2-40B4-BE49-F238E27FC236}">
                <a16:creationId xmlns:a16="http://schemas.microsoft.com/office/drawing/2014/main" id="{EC7E9CE3-A75B-4502-9F34-D45965165088}"/>
              </a:ext>
            </a:extLst>
          </p:cNvPr>
          <p:cNvSpPr/>
          <p:nvPr/>
        </p:nvSpPr>
        <p:spPr>
          <a:xfrm rot="5400000">
            <a:off x="97162" y="1846119"/>
            <a:ext cx="1562100" cy="176690"/>
          </a:xfrm>
          <a:prstGeom prst="rect">
            <a:avLst/>
          </a:prstGeom>
          <a:solidFill>
            <a:srgbClr val="C42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a typeface="Lato" panose="020F0502020204030203" pitchFamily="34" charset="0"/>
              <a:cs typeface="Lato" panose="020F0502020204030203" pitchFamily="34" charset="0"/>
            </a:endParaRPr>
          </a:p>
        </p:txBody>
      </p:sp>
      <p:sp>
        <p:nvSpPr>
          <p:cNvPr id="8" name="TextBox 7">
            <a:extLst>
              <a:ext uri="{FF2B5EF4-FFF2-40B4-BE49-F238E27FC236}">
                <a16:creationId xmlns:a16="http://schemas.microsoft.com/office/drawing/2014/main" id="{1AD62D14-36DA-9048-A601-1496311F1886}"/>
              </a:ext>
            </a:extLst>
          </p:cNvPr>
          <p:cNvSpPr txBox="1">
            <a:spLocks noChangeAspect="1"/>
          </p:cNvSpPr>
          <p:nvPr/>
        </p:nvSpPr>
        <p:spPr>
          <a:xfrm>
            <a:off x="1167949" y="6149360"/>
            <a:ext cx="9652835" cy="523220"/>
          </a:xfrm>
          <a:prstGeom prst="rect">
            <a:avLst/>
          </a:prstGeom>
          <a:noFill/>
        </p:spPr>
        <p:txBody>
          <a:bodyPr wrap="square" rtlCol="0">
            <a:spAutoFit/>
          </a:bodyPr>
          <a:lstStyle/>
          <a:p>
            <a:r>
              <a:rPr lang="en-US" sz="2800" dirty="0">
                <a:solidFill>
                  <a:schemeClr val="bg1"/>
                </a:solidFill>
                <a:latin typeface="Lato" panose="020F0502020204030203" pitchFamily="34" charset="0"/>
                <a:ea typeface="Lato" panose="020F0502020204030203" pitchFamily="34" charset="0"/>
                <a:cs typeface="Lato" panose="020F0502020204030203" pitchFamily="34" charset="0"/>
              </a:rPr>
              <a:t>Cranberry Outreach</a:t>
            </a:r>
          </a:p>
        </p:txBody>
      </p:sp>
      <p:pic>
        <p:nvPicPr>
          <p:cNvPr id="10" name="Picture 9">
            <a:extLst>
              <a:ext uri="{FF2B5EF4-FFF2-40B4-BE49-F238E27FC236}">
                <a16:creationId xmlns:a16="http://schemas.microsoft.com/office/drawing/2014/main" id="{D320F0D3-3097-9947-97F4-38C30FFD7E9D}"/>
              </a:ext>
            </a:extLst>
          </p:cNvPr>
          <p:cNvPicPr>
            <a:picLocks noChangeAspect="1"/>
          </p:cNvPicPr>
          <p:nvPr/>
        </p:nvPicPr>
        <p:blipFill>
          <a:blip r:embed="rId3"/>
          <a:stretch>
            <a:fillRect/>
          </a:stretch>
        </p:blipFill>
        <p:spPr>
          <a:xfrm>
            <a:off x="682515" y="6149360"/>
            <a:ext cx="468458" cy="504708"/>
          </a:xfrm>
          <a:prstGeom prst="rect">
            <a:avLst/>
          </a:prstGeom>
        </p:spPr>
      </p:pic>
      <p:sp>
        <p:nvSpPr>
          <p:cNvPr id="14" name="TextBox 13">
            <a:extLst>
              <a:ext uri="{FF2B5EF4-FFF2-40B4-BE49-F238E27FC236}">
                <a16:creationId xmlns:a16="http://schemas.microsoft.com/office/drawing/2014/main" id="{28041FA1-F720-469E-9C8F-03034F072589}"/>
              </a:ext>
            </a:extLst>
          </p:cNvPr>
          <p:cNvSpPr txBox="1">
            <a:spLocks noChangeAspect="1"/>
          </p:cNvSpPr>
          <p:nvPr/>
        </p:nvSpPr>
        <p:spPr>
          <a:xfrm>
            <a:off x="1066349" y="1139073"/>
            <a:ext cx="7978265" cy="3811108"/>
          </a:xfrm>
          <a:prstGeom prst="rect">
            <a:avLst/>
          </a:prstGeom>
          <a:noFill/>
        </p:spPr>
        <p:txBody>
          <a:bodyPr wrap="square" rtlCol="0">
            <a:spAutoFit/>
          </a:bodyPr>
          <a:lstStyle/>
          <a:p>
            <a:r>
              <a:rPr lang="pl-PL" sz="4800" b="1" dirty="0">
                <a:latin typeface="Lato Heavy" panose="020F0502020204030203" pitchFamily="34" charset="0"/>
                <a:ea typeface="Lato Heavy" panose="020F0502020204030203" pitchFamily="34" charset="0"/>
                <a:cs typeface="Lato Heavy" panose="020F0502020204030203" pitchFamily="34" charset="0"/>
              </a:rPr>
              <a:t>The Cost of Overapplying</a:t>
            </a:r>
            <a:endParaRPr lang="en-US" sz="4800" b="1" dirty="0">
              <a:latin typeface="Lato Heavy" panose="020F0502020204030203" pitchFamily="34" charset="0"/>
              <a:ea typeface="Lato Heavy" panose="020F0502020204030203" pitchFamily="34" charset="0"/>
              <a:cs typeface="Lato Heavy" panose="020F0502020204030203" pitchFamily="34" charset="0"/>
            </a:endParaRPr>
          </a:p>
          <a:p>
            <a:pPr marL="342900" indent="-342900">
              <a:lnSpc>
                <a:spcPct val="150000"/>
              </a:lnSpc>
              <a:buFont typeface="Arial" panose="020B0604020202020204" pitchFamily="34" charset="0"/>
              <a:buChar char="•"/>
            </a:pPr>
            <a:r>
              <a:rPr lang="pl-PL" sz="2200" dirty="0">
                <a:latin typeface="Lato" panose="020F0502020204030203" pitchFamily="34" charset="0"/>
                <a:ea typeface="Lato" panose="020F0502020204030203" pitchFamily="34" charset="0"/>
                <a:cs typeface="Lato" panose="020F0502020204030203" pitchFamily="34" charset="0"/>
              </a:rPr>
              <a:t>Reduced yield</a:t>
            </a:r>
          </a:p>
          <a:p>
            <a:pPr marL="342900" indent="-342900">
              <a:lnSpc>
                <a:spcPct val="150000"/>
              </a:lnSpc>
              <a:buFont typeface="Arial" panose="020B0604020202020204" pitchFamily="34" charset="0"/>
              <a:buChar char="•"/>
            </a:pPr>
            <a:r>
              <a:rPr lang="pl-PL" sz="2200" dirty="0">
                <a:latin typeface="Lato" panose="020F0502020204030203" pitchFamily="34" charset="0"/>
                <a:ea typeface="Lato" panose="020F0502020204030203" pitchFamily="34" charset="0"/>
                <a:cs typeface="Lato" panose="020F0502020204030203" pitchFamily="34" charset="0"/>
              </a:rPr>
              <a:t>Upright overgrowth (~3 years need to recover)</a:t>
            </a:r>
          </a:p>
          <a:p>
            <a:pPr marL="342900" indent="-342900">
              <a:lnSpc>
                <a:spcPct val="150000"/>
              </a:lnSpc>
              <a:buFont typeface="Arial" panose="020B0604020202020204" pitchFamily="34" charset="0"/>
              <a:buChar char="•"/>
            </a:pPr>
            <a:r>
              <a:rPr lang="pl-PL" sz="2200" dirty="0">
                <a:latin typeface="Lato" panose="020F0502020204030203" pitchFamily="34" charset="0"/>
                <a:ea typeface="Lato" panose="020F0502020204030203" pitchFamily="34" charset="0"/>
                <a:cs typeface="Lato" panose="020F0502020204030203" pitchFamily="34" charset="0"/>
              </a:rPr>
              <a:t>Incrased rot</a:t>
            </a:r>
          </a:p>
          <a:p>
            <a:pPr marL="342900" indent="-342900">
              <a:lnSpc>
                <a:spcPct val="150000"/>
              </a:lnSpc>
              <a:buFont typeface="Arial" panose="020B0604020202020204" pitchFamily="34" charset="0"/>
              <a:buChar char="•"/>
            </a:pPr>
            <a:endParaRPr lang="pl-PL" sz="22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50000"/>
              </a:lnSpc>
              <a:buFont typeface="Arial" panose="020B0604020202020204" pitchFamily="34" charset="0"/>
              <a:buChar char="•"/>
            </a:pPr>
            <a:r>
              <a:rPr lang="pl-PL" sz="2200" b="1" dirty="0">
                <a:latin typeface="Lato" panose="020F0502020204030203" pitchFamily="34" charset="0"/>
                <a:ea typeface="Lato" panose="020F0502020204030203" pitchFamily="34" charset="0"/>
                <a:cs typeface="Lato" panose="020F0502020204030203" pitchFamily="34" charset="0"/>
              </a:rPr>
              <a:t>Multiple applications of small doses </a:t>
            </a:r>
            <a:r>
              <a:rPr lang="pl-PL" sz="2200" dirty="0">
                <a:latin typeface="Lato" panose="020F0502020204030203" pitchFamily="34" charset="0"/>
                <a:ea typeface="Lato" panose="020F0502020204030203" pitchFamily="34" charset="0"/>
                <a:cs typeface="Lato" panose="020F0502020204030203" pitchFamily="34" charset="0"/>
              </a:rPr>
              <a:t>allow you to find the best place on this curve</a:t>
            </a:r>
            <a:endParaRPr lang="en-US" sz="2200" b="1" dirty="0">
              <a:latin typeface="Lato" panose="020F0502020204030203" pitchFamily="34" charset="0"/>
              <a:ea typeface="Lato" panose="020F0502020204030203" pitchFamily="34" charset="0"/>
              <a:cs typeface="Lato" panose="020F0502020204030203" pitchFamily="34" charset="0"/>
            </a:endParaRPr>
          </a:p>
        </p:txBody>
      </p:sp>
      <p:pic>
        <p:nvPicPr>
          <p:cNvPr id="12" name="Picture 11">
            <a:extLst>
              <a:ext uri="{FF2B5EF4-FFF2-40B4-BE49-F238E27FC236}">
                <a16:creationId xmlns:a16="http://schemas.microsoft.com/office/drawing/2014/main" id="{33D0D2C4-3C23-4C41-942B-23B00CC1EECA}"/>
              </a:ext>
            </a:extLst>
          </p:cNvPr>
          <p:cNvPicPr>
            <a:picLocks noChangeAspect="1"/>
          </p:cNvPicPr>
          <p:nvPr/>
        </p:nvPicPr>
        <p:blipFill rotWithShape="1">
          <a:blip r:embed="rId4"/>
          <a:srcRect b="48800"/>
          <a:stretch/>
        </p:blipFill>
        <p:spPr>
          <a:xfrm>
            <a:off x="0" y="5990896"/>
            <a:ext cx="12192000" cy="867104"/>
          </a:xfrm>
          <a:prstGeom prst="rect">
            <a:avLst/>
          </a:prstGeom>
        </p:spPr>
      </p:pic>
      <p:pic>
        <p:nvPicPr>
          <p:cNvPr id="3" name="Picture 2">
            <a:extLst>
              <a:ext uri="{FF2B5EF4-FFF2-40B4-BE49-F238E27FC236}">
                <a16:creationId xmlns:a16="http://schemas.microsoft.com/office/drawing/2014/main" id="{2F9E25FB-47F2-4B6C-BB88-DBC371717212}"/>
              </a:ext>
            </a:extLst>
          </p:cNvPr>
          <p:cNvPicPr>
            <a:picLocks noChangeAspect="1"/>
          </p:cNvPicPr>
          <p:nvPr/>
        </p:nvPicPr>
        <p:blipFill>
          <a:blip r:embed="rId5"/>
          <a:stretch>
            <a:fillRect/>
          </a:stretch>
        </p:blipFill>
        <p:spPr>
          <a:xfrm>
            <a:off x="8571995" y="390330"/>
            <a:ext cx="3620005" cy="6020640"/>
          </a:xfrm>
          <a:prstGeom prst="rect">
            <a:avLst/>
          </a:prstGeom>
        </p:spPr>
      </p:pic>
    </p:spTree>
    <p:extLst>
      <p:ext uri="{BB962C8B-B14F-4D97-AF65-F5344CB8AC3E}">
        <p14:creationId xmlns:p14="http://schemas.microsoft.com/office/powerpoint/2010/main" val="3439874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664A57-3FDE-4DA8-B6CB-57440989A832}"/>
              </a:ext>
            </a:extLst>
          </p:cNvPr>
          <p:cNvPicPr>
            <a:picLocks noChangeAspect="1"/>
          </p:cNvPicPr>
          <p:nvPr/>
        </p:nvPicPr>
        <p:blipFill>
          <a:blip r:embed="rId2"/>
          <a:stretch>
            <a:fillRect/>
          </a:stretch>
        </p:blipFill>
        <p:spPr>
          <a:xfrm>
            <a:off x="4461906" y="-1751694"/>
            <a:ext cx="10246404" cy="7641693"/>
          </a:xfrm>
          <a:prstGeom prst="rect">
            <a:avLst/>
          </a:prstGeom>
        </p:spPr>
      </p:pic>
      <p:sp>
        <p:nvSpPr>
          <p:cNvPr id="4" name="Freeform 3">
            <a:extLst>
              <a:ext uri="{FF2B5EF4-FFF2-40B4-BE49-F238E27FC236}">
                <a16:creationId xmlns:a16="http://schemas.microsoft.com/office/drawing/2014/main" id="{89E15B92-C9CC-144C-B8DE-F54750C57EEB}"/>
              </a:ext>
            </a:extLst>
          </p:cNvPr>
          <p:cNvSpPr/>
          <p:nvPr/>
        </p:nvSpPr>
        <p:spPr>
          <a:xfrm>
            <a:off x="-18288" y="-2427"/>
            <a:ext cx="12254947" cy="6887817"/>
          </a:xfrm>
          <a:custGeom>
            <a:avLst/>
            <a:gdLst>
              <a:gd name="connsiteX0" fmla="*/ 9939 w 12254947"/>
              <a:gd name="connsiteY0" fmla="*/ 0 h 6887817"/>
              <a:gd name="connsiteX1" fmla="*/ 5893904 w 12254947"/>
              <a:gd name="connsiteY1" fmla="*/ 0 h 6887817"/>
              <a:gd name="connsiteX2" fmla="*/ 12254947 w 12254947"/>
              <a:gd name="connsiteY2" fmla="*/ 6361043 h 6887817"/>
              <a:gd name="connsiteX3" fmla="*/ 12245008 w 12254947"/>
              <a:gd name="connsiteY3" fmla="*/ 6887817 h 6887817"/>
              <a:gd name="connsiteX4" fmla="*/ 0 w 12254947"/>
              <a:gd name="connsiteY4" fmla="*/ 6887817 h 6887817"/>
              <a:gd name="connsiteX5" fmla="*/ 9939 w 12254947"/>
              <a:gd name="connsiteY5" fmla="*/ 0 h 6887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54947" h="6887817">
                <a:moveTo>
                  <a:pt x="9939" y="0"/>
                </a:moveTo>
                <a:lnTo>
                  <a:pt x="5893904" y="0"/>
                </a:lnTo>
                <a:lnTo>
                  <a:pt x="12254947" y="6361043"/>
                </a:lnTo>
                <a:lnTo>
                  <a:pt x="12245008" y="6887817"/>
                </a:lnTo>
                <a:lnTo>
                  <a:pt x="0" y="6887817"/>
                </a:lnTo>
                <a:lnTo>
                  <a:pt x="9939" y="0"/>
                </a:lnTo>
                <a:close/>
              </a:path>
            </a:pathLst>
          </a:custGeom>
          <a:solidFill>
            <a:srgbClr val="C505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2C6DAA03-A7F5-3146-B5E7-85C9E07CA667}"/>
              </a:ext>
            </a:extLst>
          </p:cNvPr>
          <p:cNvGrpSpPr/>
          <p:nvPr/>
        </p:nvGrpSpPr>
        <p:grpSpPr>
          <a:xfrm>
            <a:off x="7298910" y="-733839"/>
            <a:ext cx="6227971" cy="10103336"/>
            <a:chOff x="7298910" y="-733839"/>
            <a:chExt cx="6227971" cy="10103336"/>
          </a:xfrm>
        </p:grpSpPr>
        <p:pic>
          <p:nvPicPr>
            <p:cNvPr id="5" name="Picture 4">
              <a:extLst>
                <a:ext uri="{FF2B5EF4-FFF2-40B4-BE49-F238E27FC236}">
                  <a16:creationId xmlns:a16="http://schemas.microsoft.com/office/drawing/2014/main" id="{D81F7ADC-C1E2-D240-908E-F6E57D124355}"/>
                </a:ext>
              </a:extLst>
            </p:cNvPr>
            <p:cNvPicPr>
              <a:picLocks noChangeAspect="1"/>
            </p:cNvPicPr>
            <p:nvPr/>
          </p:nvPicPr>
          <p:blipFill>
            <a:blip r:embed="rId3"/>
            <a:stretch>
              <a:fillRect/>
            </a:stretch>
          </p:blipFill>
          <p:spPr>
            <a:xfrm rot="2700000">
              <a:off x="5362160" y="1202911"/>
              <a:ext cx="4191000" cy="317500"/>
            </a:xfrm>
            <a:prstGeom prst="rect">
              <a:avLst/>
            </a:prstGeom>
          </p:spPr>
        </p:pic>
        <p:pic>
          <p:nvPicPr>
            <p:cNvPr id="6" name="Picture 5">
              <a:extLst>
                <a:ext uri="{FF2B5EF4-FFF2-40B4-BE49-F238E27FC236}">
                  <a16:creationId xmlns:a16="http://schemas.microsoft.com/office/drawing/2014/main" id="{B7202859-1C6A-8041-B514-0D7E1182E760}"/>
                </a:ext>
              </a:extLst>
            </p:cNvPr>
            <p:cNvPicPr>
              <a:picLocks noChangeAspect="1"/>
            </p:cNvPicPr>
            <p:nvPr/>
          </p:nvPicPr>
          <p:blipFill>
            <a:blip r:embed="rId3"/>
            <a:stretch>
              <a:fillRect/>
            </a:stretch>
          </p:blipFill>
          <p:spPr>
            <a:xfrm rot="2700000">
              <a:off x="8317395" y="4158146"/>
              <a:ext cx="4191000" cy="317500"/>
            </a:xfrm>
            <a:prstGeom prst="rect">
              <a:avLst/>
            </a:prstGeom>
          </p:spPr>
        </p:pic>
        <p:pic>
          <p:nvPicPr>
            <p:cNvPr id="7" name="Picture 6">
              <a:extLst>
                <a:ext uri="{FF2B5EF4-FFF2-40B4-BE49-F238E27FC236}">
                  <a16:creationId xmlns:a16="http://schemas.microsoft.com/office/drawing/2014/main" id="{05651DED-6C59-0C46-91F8-241AD00FE5E1}"/>
                </a:ext>
              </a:extLst>
            </p:cNvPr>
            <p:cNvPicPr>
              <a:picLocks noChangeAspect="1"/>
            </p:cNvPicPr>
            <p:nvPr/>
          </p:nvPicPr>
          <p:blipFill>
            <a:blip r:embed="rId3"/>
            <a:stretch>
              <a:fillRect/>
            </a:stretch>
          </p:blipFill>
          <p:spPr>
            <a:xfrm rot="2700000">
              <a:off x="11272631" y="7115247"/>
              <a:ext cx="4191000" cy="317500"/>
            </a:xfrm>
            <a:prstGeom prst="rect">
              <a:avLst/>
            </a:prstGeom>
          </p:spPr>
        </p:pic>
      </p:grpSp>
      <p:sp>
        <p:nvSpPr>
          <p:cNvPr id="11" name="TextBox 10">
            <a:extLst>
              <a:ext uri="{FF2B5EF4-FFF2-40B4-BE49-F238E27FC236}">
                <a16:creationId xmlns:a16="http://schemas.microsoft.com/office/drawing/2014/main" id="{93591092-D9E8-E243-BF44-AAF4E52DEAA7}"/>
              </a:ext>
            </a:extLst>
          </p:cNvPr>
          <p:cNvSpPr txBox="1">
            <a:spLocks noChangeAspect="1"/>
          </p:cNvSpPr>
          <p:nvPr/>
        </p:nvSpPr>
        <p:spPr>
          <a:xfrm>
            <a:off x="269189" y="2626782"/>
            <a:ext cx="9510005" cy="1091208"/>
          </a:xfrm>
          <a:prstGeom prst="rect">
            <a:avLst/>
          </a:prstGeom>
          <a:noFill/>
        </p:spPr>
        <p:txBody>
          <a:bodyPr wrap="square" rtlCol="0">
            <a:noAutofit/>
          </a:bodyPr>
          <a:lstStyle/>
          <a:p>
            <a:r>
              <a:rPr lang="en-US" sz="4800" b="1" dirty="0">
                <a:solidFill>
                  <a:schemeClr val="bg1"/>
                </a:solidFill>
                <a:latin typeface="Lato Heavy" panose="020F0502020204030203" pitchFamily="34" charset="0"/>
                <a:ea typeface="Lato Heavy" panose="020F0502020204030203" pitchFamily="34" charset="0"/>
                <a:cs typeface="Lato Heavy" panose="020F0502020204030203" pitchFamily="34" charset="0"/>
              </a:rPr>
              <a:t>Thoughts, questions?</a:t>
            </a:r>
            <a:br>
              <a:rPr lang="en-US" sz="4800" b="1" dirty="0">
                <a:solidFill>
                  <a:schemeClr val="bg1"/>
                </a:solidFill>
                <a:latin typeface="Lato Heavy" panose="020F0502020204030203" pitchFamily="34" charset="0"/>
                <a:ea typeface="Lato Heavy" panose="020F0502020204030203" pitchFamily="34" charset="0"/>
                <a:cs typeface="Lato Heavy" panose="020F0502020204030203" pitchFamily="34" charset="0"/>
              </a:rPr>
            </a:br>
            <a:r>
              <a:rPr lang="en-US" sz="4800" b="1" dirty="0">
                <a:solidFill>
                  <a:schemeClr val="bg1"/>
                </a:solidFill>
                <a:latin typeface="Lato Heavy" panose="020F0502020204030203" pitchFamily="34" charset="0"/>
                <a:ea typeface="Lato Heavy" panose="020F0502020204030203" pitchFamily="34" charset="0"/>
                <a:cs typeface="Lato Heavy" panose="020F0502020204030203" pitchFamily="34" charset="0"/>
              </a:rPr>
              <a:t>What else do you wonder?</a:t>
            </a:r>
          </a:p>
          <a:p>
            <a:r>
              <a:rPr lang="en-US" sz="4800" b="1" i="1" dirty="0">
                <a:solidFill>
                  <a:schemeClr val="bg1"/>
                </a:solidFill>
                <a:latin typeface="Lato Heavy" panose="020F0502020204030203" pitchFamily="34" charset="0"/>
                <a:ea typeface="Lato Heavy" panose="020F0502020204030203" pitchFamily="34" charset="0"/>
                <a:cs typeface="Lato Heavy" panose="020F0502020204030203" pitchFamily="34" charset="0"/>
              </a:rPr>
              <a:t>More you’d like to see? </a:t>
            </a:r>
          </a:p>
        </p:txBody>
      </p:sp>
      <p:pic>
        <p:nvPicPr>
          <p:cNvPr id="12" name="Picture 11">
            <a:extLst>
              <a:ext uri="{FF2B5EF4-FFF2-40B4-BE49-F238E27FC236}">
                <a16:creationId xmlns:a16="http://schemas.microsoft.com/office/drawing/2014/main" id="{4981DA5C-B2B3-594A-A02F-3951804F1029}"/>
              </a:ext>
            </a:extLst>
          </p:cNvPr>
          <p:cNvPicPr>
            <a:picLocks noChangeAspect="1"/>
          </p:cNvPicPr>
          <p:nvPr/>
        </p:nvPicPr>
        <p:blipFill>
          <a:blip r:embed="rId4"/>
          <a:srcRect/>
          <a:stretch/>
        </p:blipFill>
        <p:spPr>
          <a:xfrm>
            <a:off x="-31474" y="5316509"/>
            <a:ext cx="4406102" cy="1413278"/>
          </a:xfrm>
          <a:prstGeom prst="rect">
            <a:avLst/>
          </a:prstGeom>
        </p:spPr>
      </p:pic>
      <p:sp>
        <p:nvSpPr>
          <p:cNvPr id="16" name="Subtitle 2">
            <a:extLst>
              <a:ext uri="{FF2B5EF4-FFF2-40B4-BE49-F238E27FC236}">
                <a16:creationId xmlns:a16="http://schemas.microsoft.com/office/drawing/2014/main" id="{136A531E-80F5-4F81-8DB3-D63E18607323}"/>
              </a:ext>
            </a:extLst>
          </p:cNvPr>
          <p:cNvSpPr txBox="1">
            <a:spLocks/>
          </p:cNvSpPr>
          <p:nvPr/>
        </p:nvSpPr>
        <p:spPr>
          <a:xfrm>
            <a:off x="5859839" y="5526530"/>
            <a:ext cx="3070106" cy="926832"/>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chemeClr val="bg1"/>
                </a:solidFill>
                <a:latin typeface="Lato" panose="020F0502020204030203" pitchFamily="34" charset="0"/>
                <a:ea typeface="Lato" panose="020F0502020204030203" pitchFamily="34" charset="0"/>
                <a:cs typeface="Lato" panose="020F0502020204030203" pitchFamily="34" charset="0"/>
              </a:rPr>
              <a:t>Allison Jonjak</a:t>
            </a:r>
          </a:p>
          <a:p>
            <a:pPr marL="0" indent="0">
              <a:buNone/>
            </a:pPr>
            <a:r>
              <a:rPr lang="en-US" sz="1600" dirty="0">
                <a:solidFill>
                  <a:schemeClr val="bg1"/>
                </a:solidFill>
                <a:latin typeface="Lato" panose="020F0502020204030203" pitchFamily="34" charset="0"/>
                <a:ea typeface="Lato" panose="020F0502020204030203" pitchFamily="34" charset="0"/>
                <a:cs typeface="Lato" panose="020F0502020204030203" pitchFamily="34" charset="0"/>
              </a:rPr>
              <a:t>Cranberry Outreach Specialist</a:t>
            </a:r>
          </a:p>
          <a:p>
            <a:pPr marL="0" indent="0">
              <a:buNone/>
            </a:pPr>
            <a:r>
              <a:rPr lang="en-US" sz="1600" dirty="0">
                <a:solidFill>
                  <a:schemeClr val="bg1"/>
                </a:solidFill>
                <a:latin typeface="Lato" panose="020F0502020204030203" pitchFamily="34" charset="0"/>
                <a:ea typeface="Lato" panose="020F0502020204030203" pitchFamily="34" charset="0"/>
                <a:cs typeface="Lato" panose="020F0502020204030203" pitchFamily="34" charset="0"/>
              </a:rPr>
              <a:t>allison.jonjak@wisc.edu</a:t>
            </a:r>
          </a:p>
        </p:txBody>
      </p:sp>
      <p:pic>
        <p:nvPicPr>
          <p:cNvPr id="13" name="Graphic 12" descr="Female Profile">
            <a:extLst>
              <a:ext uri="{FF2B5EF4-FFF2-40B4-BE49-F238E27FC236}">
                <a16:creationId xmlns:a16="http://schemas.microsoft.com/office/drawing/2014/main" id="{415281F7-CD33-4BDC-B5C4-594087DBE2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27009" y="5336014"/>
            <a:ext cx="1107970" cy="1107970"/>
          </a:xfrm>
          <a:prstGeom prst="rect">
            <a:avLst/>
          </a:prstGeom>
        </p:spPr>
      </p:pic>
      <p:pic>
        <p:nvPicPr>
          <p:cNvPr id="15" name="Graphic 2">
            <a:extLst>
              <a:ext uri="{FF2B5EF4-FFF2-40B4-BE49-F238E27FC236}">
                <a16:creationId xmlns:a16="http://schemas.microsoft.com/office/drawing/2014/main" id="{B8BF7CA9-5516-4C12-823E-A2DB280C5AE8}"/>
              </a:ext>
            </a:extLst>
          </p:cNvPr>
          <p:cNvPicPr>
            <a:picLocks noChangeAspect="1"/>
          </p:cNvPicPr>
          <p:nvPr/>
        </p:nvPicPr>
        <p:blipFill rotWithShape="1">
          <a:blip r:embed="rId7">
            <a:extLst>
              <a:ext uri="{28A0092B-C50C-407E-A947-70E740481C1C}">
                <a14:useLocalDpi xmlns:a14="http://schemas.microsoft.com/office/drawing/2010/main" val="0"/>
              </a:ext>
            </a:extLst>
          </a:blip>
          <a:srcRect l="46462" t="18229" r="23144" b="44674"/>
          <a:stretch/>
        </p:blipFill>
        <p:spPr>
          <a:xfrm rot="5400000">
            <a:off x="4434130" y="5220860"/>
            <a:ext cx="1507522" cy="1380065"/>
          </a:xfrm>
          <a:prstGeom prst="rect">
            <a:avLst/>
          </a:prstGeom>
        </p:spPr>
      </p:pic>
    </p:spTree>
    <p:extLst>
      <p:ext uri="{BB962C8B-B14F-4D97-AF65-F5344CB8AC3E}">
        <p14:creationId xmlns:p14="http://schemas.microsoft.com/office/powerpoint/2010/main" val="466120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DF06D35-4C65-4CAC-B7D8-B2CC3D53EE0B}"/>
              </a:ext>
            </a:extLst>
          </p:cNvPr>
          <p:cNvSpPr/>
          <p:nvPr/>
        </p:nvSpPr>
        <p:spPr>
          <a:xfrm>
            <a:off x="0" y="5990896"/>
            <a:ext cx="12192001" cy="867104"/>
          </a:xfrm>
          <a:prstGeom prst="rect">
            <a:avLst/>
          </a:prstGeom>
          <a:solidFill>
            <a:srgbClr val="C42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pic>
        <p:nvPicPr>
          <p:cNvPr id="16" name="Picture 15">
            <a:extLst>
              <a:ext uri="{FF2B5EF4-FFF2-40B4-BE49-F238E27FC236}">
                <a16:creationId xmlns:a16="http://schemas.microsoft.com/office/drawing/2014/main" id="{A0152AF2-F150-4EE8-922E-46FBA4680CE2}"/>
              </a:ext>
            </a:extLst>
          </p:cNvPr>
          <p:cNvPicPr>
            <a:picLocks noChangeAspect="1"/>
          </p:cNvPicPr>
          <p:nvPr/>
        </p:nvPicPr>
        <p:blipFill>
          <a:blip r:embed="rId2"/>
          <a:srcRect/>
          <a:stretch/>
        </p:blipFill>
        <p:spPr>
          <a:xfrm>
            <a:off x="-16934" y="-617"/>
            <a:ext cx="12225868" cy="730721"/>
          </a:xfrm>
          <a:prstGeom prst="rect">
            <a:avLst/>
          </a:prstGeom>
        </p:spPr>
      </p:pic>
      <p:sp>
        <p:nvSpPr>
          <p:cNvPr id="17" name="Rectangle 16">
            <a:extLst>
              <a:ext uri="{FF2B5EF4-FFF2-40B4-BE49-F238E27FC236}">
                <a16:creationId xmlns:a16="http://schemas.microsoft.com/office/drawing/2014/main" id="{EC7E9CE3-A75B-4502-9F34-D45965165088}"/>
              </a:ext>
            </a:extLst>
          </p:cNvPr>
          <p:cNvSpPr/>
          <p:nvPr/>
        </p:nvSpPr>
        <p:spPr>
          <a:xfrm rot="5400000">
            <a:off x="97162" y="1846119"/>
            <a:ext cx="1562100" cy="176690"/>
          </a:xfrm>
          <a:prstGeom prst="rect">
            <a:avLst/>
          </a:prstGeom>
          <a:solidFill>
            <a:srgbClr val="C42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a typeface="Lato" panose="020F0502020204030203" pitchFamily="34" charset="0"/>
              <a:cs typeface="Lato" panose="020F0502020204030203" pitchFamily="34" charset="0"/>
            </a:endParaRPr>
          </a:p>
        </p:txBody>
      </p:sp>
      <p:sp>
        <p:nvSpPr>
          <p:cNvPr id="5" name="TextBox 4">
            <a:extLst>
              <a:ext uri="{FF2B5EF4-FFF2-40B4-BE49-F238E27FC236}">
                <a16:creationId xmlns:a16="http://schemas.microsoft.com/office/drawing/2014/main" id="{2DA83D8E-DB00-5B46-AA52-B1DA4490BB44}"/>
              </a:ext>
            </a:extLst>
          </p:cNvPr>
          <p:cNvSpPr txBox="1">
            <a:spLocks noChangeAspect="1"/>
          </p:cNvSpPr>
          <p:nvPr/>
        </p:nvSpPr>
        <p:spPr>
          <a:xfrm>
            <a:off x="1066349" y="1139072"/>
            <a:ext cx="10335783" cy="3528017"/>
          </a:xfrm>
          <a:prstGeom prst="rect">
            <a:avLst/>
          </a:prstGeom>
          <a:noFill/>
        </p:spPr>
        <p:txBody>
          <a:bodyPr wrap="square" rtlCol="0">
            <a:spAutoFit/>
          </a:bodyPr>
          <a:lstStyle/>
          <a:p>
            <a:r>
              <a:rPr lang="en-US" sz="4800" b="1" dirty="0">
                <a:latin typeface="Lato Heavy" panose="020F0502020204030203" pitchFamily="34" charset="0"/>
                <a:ea typeface="Lato Heavy" panose="020F0502020204030203" pitchFamily="34" charset="0"/>
                <a:cs typeface="Lato Heavy" panose="020F0502020204030203" pitchFamily="34" charset="0"/>
              </a:rPr>
              <a:t>Extension’s Commitment </a:t>
            </a:r>
          </a:p>
          <a:p>
            <a:pPr>
              <a:lnSpc>
                <a:spcPct val="150000"/>
              </a:lnSpc>
            </a:pPr>
            <a:r>
              <a:rPr lang="en-US" sz="2400" dirty="0">
                <a:latin typeface="Lato" panose="020F0502020204030203" pitchFamily="34" charset="0"/>
                <a:ea typeface="Lato" panose="020F0502020204030203" pitchFamily="34" charset="0"/>
                <a:cs typeface="Lato" panose="020F0502020204030203" pitchFamily="34" charset="0"/>
              </a:rPr>
              <a:t>The University of Wisconsin-Madison Division of Extension provides affirmative action and equal opportunity in education, programming and employment for all qualified persons regardless of race, color, gender, creed, disability, religion, national origin, ancestry, age, sexual orientation, pregnancy, marital or parental, arrest or conviction record or veteran status.</a:t>
            </a:r>
          </a:p>
        </p:txBody>
      </p:sp>
      <p:sp>
        <p:nvSpPr>
          <p:cNvPr id="11" name="TextBox 10">
            <a:extLst>
              <a:ext uri="{FF2B5EF4-FFF2-40B4-BE49-F238E27FC236}">
                <a16:creationId xmlns:a16="http://schemas.microsoft.com/office/drawing/2014/main" id="{3E831BD3-E01C-4AAC-B91D-53A2DF073F50}"/>
              </a:ext>
            </a:extLst>
          </p:cNvPr>
          <p:cNvSpPr txBox="1">
            <a:spLocks noChangeAspect="1"/>
          </p:cNvSpPr>
          <p:nvPr/>
        </p:nvSpPr>
        <p:spPr>
          <a:xfrm>
            <a:off x="1167949" y="6149360"/>
            <a:ext cx="9652835" cy="523220"/>
          </a:xfrm>
          <a:prstGeom prst="rect">
            <a:avLst/>
          </a:prstGeom>
          <a:noFill/>
        </p:spPr>
        <p:txBody>
          <a:bodyPr wrap="square" rtlCol="0">
            <a:spAutoFit/>
          </a:bodyPr>
          <a:lstStyle/>
          <a:p>
            <a:r>
              <a:rPr lang="en-US" sz="2800" dirty="0">
                <a:solidFill>
                  <a:schemeClr val="bg1"/>
                </a:solidFill>
                <a:latin typeface="Lato" panose="020F0502020204030203" pitchFamily="34" charset="0"/>
                <a:ea typeface="Lato" panose="020F0502020204030203" pitchFamily="34" charset="0"/>
                <a:cs typeface="Lato" panose="020F0502020204030203" pitchFamily="34" charset="0"/>
              </a:rPr>
              <a:t>Extension’s Commitment </a:t>
            </a:r>
          </a:p>
        </p:txBody>
      </p:sp>
      <p:pic>
        <p:nvPicPr>
          <p:cNvPr id="12" name="Picture 11">
            <a:extLst>
              <a:ext uri="{FF2B5EF4-FFF2-40B4-BE49-F238E27FC236}">
                <a16:creationId xmlns:a16="http://schemas.microsoft.com/office/drawing/2014/main" id="{300ACD4D-9AB3-41A0-9219-4F952BEF4064}"/>
              </a:ext>
            </a:extLst>
          </p:cNvPr>
          <p:cNvPicPr>
            <a:picLocks noChangeAspect="1"/>
          </p:cNvPicPr>
          <p:nvPr/>
        </p:nvPicPr>
        <p:blipFill>
          <a:blip r:embed="rId3"/>
          <a:srcRect/>
          <a:stretch/>
        </p:blipFill>
        <p:spPr>
          <a:xfrm>
            <a:off x="823303" y="6130848"/>
            <a:ext cx="344646" cy="541732"/>
          </a:xfrm>
          <a:prstGeom prst="rect">
            <a:avLst/>
          </a:prstGeom>
        </p:spPr>
      </p:pic>
    </p:spTree>
    <p:extLst>
      <p:ext uri="{BB962C8B-B14F-4D97-AF65-F5344CB8AC3E}">
        <p14:creationId xmlns:p14="http://schemas.microsoft.com/office/powerpoint/2010/main" val="2907470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E002434-80D1-6443-9C50-F68C708200AA}"/>
              </a:ext>
            </a:extLst>
          </p:cNvPr>
          <p:cNvSpPr/>
          <p:nvPr/>
        </p:nvSpPr>
        <p:spPr>
          <a:xfrm>
            <a:off x="0" y="5990896"/>
            <a:ext cx="12192001" cy="867104"/>
          </a:xfrm>
          <a:prstGeom prst="rect">
            <a:avLst/>
          </a:prstGeom>
          <a:solidFill>
            <a:srgbClr val="64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
        <p:nvSpPr>
          <p:cNvPr id="9" name="Rectangle 8">
            <a:extLst>
              <a:ext uri="{FF2B5EF4-FFF2-40B4-BE49-F238E27FC236}">
                <a16:creationId xmlns:a16="http://schemas.microsoft.com/office/drawing/2014/main" id="{B4F5D940-AAC5-AD44-A833-D88AFC409E1B}"/>
              </a:ext>
            </a:extLst>
          </p:cNvPr>
          <p:cNvSpPr/>
          <p:nvPr/>
        </p:nvSpPr>
        <p:spPr>
          <a:xfrm rot="5400000">
            <a:off x="3202517" y="-2998585"/>
            <a:ext cx="5786965" cy="12192002"/>
          </a:xfrm>
          <a:prstGeom prst="rect">
            <a:avLst/>
          </a:prstGeom>
          <a:solidFill>
            <a:srgbClr val="646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a typeface="Lato" panose="020F0502020204030203" pitchFamily="34" charset="0"/>
              <a:cs typeface="Lato" panose="020F0502020204030203" pitchFamily="34" charset="0"/>
            </a:endParaRPr>
          </a:p>
        </p:txBody>
      </p:sp>
      <p:pic>
        <p:nvPicPr>
          <p:cNvPr id="12" name="Picture 11">
            <a:extLst>
              <a:ext uri="{FF2B5EF4-FFF2-40B4-BE49-F238E27FC236}">
                <a16:creationId xmlns:a16="http://schemas.microsoft.com/office/drawing/2014/main" id="{180C86FF-B5AB-4DA8-94C8-6E4D36229F4E}"/>
              </a:ext>
            </a:extLst>
          </p:cNvPr>
          <p:cNvPicPr>
            <a:picLocks noChangeAspect="1"/>
          </p:cNvPicPr>
          <p:nvPr/>
        </p:nvPicPr>
        <p:blipFill>
          <a:blip r:embed="rId2"/>
          <a:stretch>
            <a:fillRect/>
          </a:stretch>
        </p:blipFill>
        <p:spPr>
          <a:xfrm>
            <a:off x="9769817" y="6213200"/>
            <a:ext cx="1728180" cy="473948"/>
          </a:xfrm>
          <a:prstGeom prst="rect">
            <a:avLst/>
          </a:prstGeom>
        </p:spPr>
      </p:pic>
      <p:sp>
        <p:nvSpPr>
          <p:cNvPr id="10" name="TextBox 9">
            <a:extLst>
              <a:ext uri="{FF2B5EF4-FFF2-40B4-BE49-F238E27FC236}">
                <a16:creationId xmlns:a16="http://schemas.microsoft.com/office/drawing/2014/main" id="{95E54C9B-654E-43A0-8D6E-B359E37B4388}"/>
              </a:ext>
            </a:extLst>
          </p:cNvPr>
          <p:cNvSpPr txBox="1">
            <a:spLocks noChangeAspect="1"/>
          </p:cNvSpPr>
          <p:nvPr/>
        </p:nvSpPr>
        <p:spPr>
          <a:xfrm>
            <a:off x="1167949" y="6149360"/>
            <a:ext cx="9652835" cy="523220"/>
          </a:xfrm>
          <a:prstGeom prst="rect">
            <a:avLst/>
          </a:prstGeom>
          <a:noFill/>
        </p:spPr>
        <p:txBody>
          <a:bodyPr wrap="square" rtlCol="0">
            <a:spAutoFit/>
          </a:bodyPr>
          <a:lstStyle/>
          <a:p>
            <a:r>
              <a:rPr lang="pl-PL" sz="2800" dirty="0">
                <a:solidFill>
                  <a:schemeClr val="bg1"/>
                </a:solidFill>
                <a:latin typeface="Lato" panose="020F0502020204030203" pitchFamily="34" charset="0"/>
                <a:ea typeface="Lato" panose="020F0502020204030203" pitchFamily="34" charset="0"/>
                <a:cs typeface="Lato" panose="020F0502020204030203" pitchFamily="34" charset="0"/>
              </a:rPr>
              <a:t>Cranberry Outreach</a:t>
            </a:r>
            <a:endParaRPr lang="en-US" sz="28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15" name="Picture 14">
            <a:extLst>
              <a:ext uri="{FF2B5EF4-FFF2-40B4-BE49-F238E27FC236}">
                <a16:creationId xmlns:a16="http://schemas.microsoft.com/office/drawing/2014/main" id="{99A5F171-C598-4DFD-8ECC-1BAE15A0500E}"/>
              </a:ext>
            </a:extLst>
          </p:cNvPr>
          <p:cNvPicPr>
            <a:picLocks noChangeAspect="1"/>
          </p:cNvPicPr>
          <p:nvPr/>
        </p:nvPicPr>
        <p:blipFill>
          <a:blip r:embed="rId3"/>
          <a:stretch>
            <a:fillRect/>
          </a:stretch>
        </p:blipFill>
        <p:spPr>
          <a:xfrm>
            <a:off x="682515" y="6149360"/>
            <a:ext cx="468458" cy="504708"/>
          </a:xfrm>
          <a:prstGeom prst="rect">
            <a:avLst/>
          </a:prstGeom>
        </p:spPr>
      </p:pic>
      <p:pic>
        <p:nvPicPr>
          <p:cNvPr id="14" name="Picture 13">
            <a:extLst>
              <a:ext uri="{FF2B5EF4-FFF2-40B4-BE49-F238E27FC236}">
                <a16:creationId xmlns:a16="http://schemas.microsoft.com/office/drawing/2014/main" id="{34317763-9B80-4D46-A1D3-4D66A81DD4A2}"/>
              </a:ext>
            </a:extLst>
          </p:cNvPr>
          <p:cNvPicPr>
            <a:picLocks noChangeAspect="1"/>
          </p:cNvPicPr>
          <p:nvPr/>
        </p:nvPicPr>
        <p:blipFill>
          <a:blip r:embed="rId4"/>
          <a:srcRect/>
          <a:stretch/>
        </p:blipFill>
        <p:spPr>
          <a:xfrm>
            <a:off x="-16934" y="-617"/>
            <a:ext cx="12225868" cy="730721"/>
          </a:xfrm>
          <a:prstGeom prst="rect">
            <a:avLst/>
          </a:prstGeom>
        </p:spPr>
      </p:pic>
      <p:sp>
        <p:nvSpPr>
          <p:cNvPr id="11" name="TextBox 10">
            <a:extLst>
              <a:ext uri="{FF2B5EF4-FFF2-40B4-BE49-F238E27FC236}">
                <a16:creationId xmlns:a16="http://schemas.microsoft.com/office/drawing/2014/main" id="{45439D13-E55D-40B9-A737-911370517157}"/>
              </a:ext>
            </a:extLst>
          </p:cNvPr>
          <p:cNvSpPr txBox="1">
            <a:spLocks noChangeAspect="1"/>
          </p:cNvSpPr>
          <p:nvPr/>
        </p:nvSpPr>
        <p:spPr>
          <a:xfrm>
            <a:off x="269189" y="867101"/>
            <a:ext cx="11922811" cy="1303736"/>
          </a:xfrm>
          <a:prstGeom prst="rect">
            <a:avLst/>
          </a:prstGeom>
          <a:noFill/>
        </p:spPr>
        <p:txBody>
          <a:bodyPr wrap="square" rtlCol="0">
            <a:noAutofit/>
          </a:bodyPr>
          <a:lstStyle/>
          <a:p>
            <a:r>
              <a:rPr lang="pl-PL" sz="4800" b="1" dirty="0">
                <a:solidFill>
                  <a:schemeClr val="bg1"/>
                </a:solidFill>
                <a:latin typeface="Lato Heavy" panose="020F0502020204030203" pitchFamily="34" charset="0"/>
                <a:ea typeface="Lato Heavy" panose="020F0502020204030203" pitchFamily="34" charset="0"/>
                <a:cs typeface="Lato Heavy" panose="020F0502020204030203" pitchFamily="34" charset="0"/>
              </a:rPr>
              <a:t>Quick Introduction</a:t>
            </a:r>
            <a:endParaRPr lang="en-US" sz="4800" b="1" dirty="0">
              <a:solidFill>
                <a:schemeClr val="bg1"/>
              </a:solidFill>
              <a:latin typeface="Lato Heavy" panose="020F0502020204030203" pitchFamily="34" charset="0"/>
              <a:ea typeface="Lato Heavy" panose="020F0502020204030203" pitchFamily="34" charset="0"/>
              <a:cs typeface="Lato Heavy" panose="020F0502020204030203" pitchFamily="34" charset="0"/>
            </a:endParaRPr>
          </a:p>
          <a:p>
            <a:endParaRPr lang="en-US" sz="4800" b="1" dirty="0">
              <a:solidFill>
                <a:schemeClr val="bg1"/>
              </a:solidFill>
              <a:latin typeface="Lato Heavy" panose="020F0502020204030203" pitchFamily="34" charset="0"/>
              <a:ea typeface="Lato Heavy" panose="020F0502020204030203" pitchFamily="34" charset="0"/>
              <a:cs typeface="Lato Heavy" panose="020F0502020204030203" pitchFamily="34" charset="0"/>
            </a:endParaRPr>
          </a:p>
          <a:p>
            <a:r>
              <a:rPr lang="pl-PL" sz="3200" i="1" dirty="0">
                <a:solidFill>
                  <a:schemeClr val="bg1"/>
                </a:solidFill>
                <a:latin typeface="Lato Heavy" panose="020F0502020204030203" pitchFamily="34" charset="0"/>
                <a:ea typeface="Lato Heavy" panose="020F0502020204030203" pitchFamily="34" charset="0"/>
                <a:cs typeface="Lato Heavy" panose="020F0502020204030203" pitchFamily="34" charset="0"/>
              </a:rPr>
              <a:t>UW Madison Division of Extension since 2020</a:t>
            </a:r>
            <a:endParaRPr lang="en-US" sz="3200" i="1" dirty="0">
              <a:solidFill>
                <a:schemeClr val="bg1"/>
              </a:solidFill>
              <a:latin typeface="Lato Heavy" panose="020F0502020204030203" pitchFamily="34" charset="0"/>
              <a:ea typeface="Lato Heavy" panose="020F0502020204030203" pitchFamily="34" charset="0"/>
              <a:cs typeface="Lato Heavy" panose="020F0502020204030203" pitchFamily="34" charset="0"/>
            </a:endParaRPr>
          </a:p>
          <a:p>
            <a:endParaRPr lang="en-US" sz="2800" i="1" dirty="0">
              <a:solidFill>
                <a:schemeClr val="bg1"/>
              </a:solidFill>
              <a:latin typeface="Lato Heavy" panose="020F0502020204030203" pitchFamily="34" charset="0"/>
              <a:ea typeface="Lato Heavy" panose="020F0502020204030203" pitchFamily="34" charset="0"/>
              <a:cs typeface="Lato Heavy" panose="020F0502020204030203" pitchFamily="34" charset="0"/>
            </a:endParaRPr>
          </a:p>
          <a:p>
            <a:r>
              <a:rPr lang="pl-PL" sz="2800" i="1" dirty="0">
                <a:solidFill>
                  <a:schemeClr val="bg1"/>
                </a:solidFill>
                <a:latin typeface="Lato Heavy" panose="020F0502020204030203" pitchFamily="34" charset="0"/>
                <a:ea typeface="Lato Heavy" panose="020F0502020204030203" pitchFamily="34" charset="0"/>
                <a:cs typeface="Lato Heavy" panose="020F0502020204030203" pitchFamily="34" charset="0"/>
              </a:rPr>
              <a:t>Virtual Brown Bags, Video Interviews, Cranberry Crop Management Journal; </a:t>
            </a:r>
          </a:p>
          <a:p>
            <a:r>
              <a:rPr lang="pl-PL" sz="2800" i="1" dirty="0">
                <a:solidFill>
                  <a:schemeClr val="bg1"/>
                </a:solidFill>
                <a:latin typeface="Lato Heavy" panose="020F0502020204030203" pitchFamily="34" charset="0"/>
                <a:ea typeface="Lato Heavy" panose="020F0502020204030203" pitchFamily="34" charset="0"/>
                <a:cs typeface="Lato Heavy" panose="020F0502020204030203" pitchFamily="34" charset="0"/>
              </a:rPr>
              <a:t>Nutrient Management and Pesticide Applicator Trainings; </a:t>
            </a:r>
            <a:endParaRPr lang="en-US" sz="2800" i="1" dirty="0">
              <a:solidFill>
                <a:schemeClr val="bg1"/>
              </a:solidFill>
              <a:latin typeface="Lato Heavy" panose="020F0502020204030203" pitchFamily="34" charset="0"/>
              <a:ea typeface="Lato Heavy" panose="020F0502020204030203" pitchFamily="34" charset="0"/>
              <a:cs typeface="Lato Heavy" panose="020F0502020204030203" pitchFamily="34" charset="0"/>
            </a:endParaRPr>
          </a:p>
          <a:p>
            <a:r>
              <a:rPr lang="pl-PL" sz="2800" i="1" dirty="0">
                <a:solidFill>
                  <a:schemeClr val="bg1"/>
                </a:solidFill>
                <a:latin typeface="Lato Heavy" panose="020F0502020204030203" pitchFamily="34" charset="0"/>
                <a:ea typeface="Lato Heavy" panose="020F0502020204030203" pitchFamily="34" charset="0"/>
                <a:cs typeface="Lato Heavy" panose="020F0502020204030203" pitchFamily="34" charset="0"/>
              </a:rPr>
              <a:t>Research Round Table; </a:t>
            </a:r>
          </a:p>
          <a:p>
            <a:r>
              <a:rPr lang="pl-PL" sz="2800" i="1" dirty="0">
                <a:solidFill>
                  <a:schemeClr val="bg1"/>
                </a:solidFill>
                <a:latin typeface="Lato Heavy" panose="020F0502020204030203" pitchFamily="34" charset="0"/>
                <a:ea typeface="Lato Heavy" panose="020F0502020204030203" pitchFamily="34" charset="0"/>
                <a:cs typeface="Lato Heavy" panose="020F0502020204030203" pitchFamily="34" charset="0"/>
              </a:rPr>
              <a:t>Researcher Cooperation, Sherlock Holmes Field Visits</a:t>
            </a:r>
            <a:r>
              <a:rPr lang="en-US" sz="2800" i="1" dirty="0">
                <a:solidFill>
                  <a:schemeClr val="bg1"/>
                </a:solidFill>
                <a:latin typeface="Lato Heavy" panose="020F0502020204030203" pitchFamily="34" charset="0"/>
                <a:ea typeface="Lato Heavy" panose="020F0502020204030203" pitchFamily="34" charset="0"/>
                <a:cs typeface="Lato Heavy" panose="020F0502020204030203" pitchFamily="34" charset="0"/>
              </a:rPr>
              <a:t>;</a:t>
            </a:r>
          </a:p>
          <a:p>
            <a:r>
              <a:rPr lang="en-US" sz="2800" i="1" dirty="0">
                <a:solidFill>
                  <a:schemeClr val="bg1"/>
                </a:solidFill>
                <a:latin typeface="Lato Heavy" panose="020F0502020204030203" pitchFamily="34" charset="0"/>
                <a:ea typeface="Lato Heavy" panose="020F0502020204030203" pitchFamily="34" charset="0"/>
                <a:cs typeface="Lato Heavy" panose="020F0502020204030203" pitchFamily="34" charset="0"/>
              </a:rPr>
              <a:t>Pesticide Screening Trials</a:t>
            </a:r>
          </a:p>
        </p:txBody>
      </p:sp>
      <p:pic>
        <p:nvPicPr>
          <p:cNvPr id="3" name="Picture 2">
            <a:extLst>
              <a:ext uri="{FF2B5EF4-FFF2-40B4-BE49-F238E27FC236}">
                <a16:creationId xmlns:a16="http://schemas.microsoft.com/office/drawing/2014/main" id="{59E5B11C-FBA4-4712-BE0F-9C2B25DC4375}"/>
              </a:ext>
            </a:extLst>
          </p:cNvPr>
          <p:cNvPicPr>
            <a:picLocks noChangeAspect="1"/>
          </p:cNvPicPr>
          <p:nvPr/>
        </p:nvPicPr>
        <p:blipFill rotWithShape="1">
          <a:blip r:embed="rId5"/>
          <a:srcRect r="51786"/>
          <a:stretch/>
        </p:blipFill>
        <p:spPr>
          <a:xfrm rot="5400000">
            <a:off x="9155296" y="-682202"/>
            <a:ext cx="2389804" cy="3717472"/>
          </a:xfrm>
          <a:prstGeom prst="rect">
            <a:avLst/>
          </a:prstGeom>
        </p:spPr>
      </p:pic>
    </p:spTree>
    <p:extLst>
      <p:ext uri="{BB962C8B-B14F-4D97-AF65-F5344CB8AC3E}">
        <p14:creationId xmlns:p14="http://schemas.microsoft.com/office/powerpoint/2010/main" val="1432071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DF06D35-4C65-4CAC-B7D8-B2CC3D53EE0B}"/>
              </a:ext>
            </a:extLst>
          </p:cNvPr>
          <p:cNvSpPr/>
          <p:nvPr/>
        </p:nvSpPr>
        <p:spPr>
          <a:xfrm>
            <a:off x="0" y="5990896"/>
            <a:ext cx="12192001" cy="867104"/>
          </a:xfrm>
          <a:prstGeom prst="rect">
            <a:avLst/>
          </a:prstGeom>
          <a:solidFill>
            <a:srgbClr val="C42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pic>
        <p:nvPicPr>
          <p:cNvPr id="16" name="Picture 15">
            <a:extLst>
              <a:ext uri="{FF2B5EF4-FFF2-40B4-BE49-F238E27FC236}">
                <a16:creationId xmlns:a16="http://schemas.microsoft.com/office/drawing/2014/main" id="{A0152AF2-F150-4EE8-922E-46FBA4680CE2}"/>
              </a:ext>
            </a:extLst>
          </p:cNvPr>
          <p:cNvPicPr>
            <a:picLocks noChangeAspect="1"/>
          </p:cNvPicPr>
          <p:nvPr/>
        </p:nvPicPr>
        <p:blipFill>
          <a:blip r:embed="rId2"/>
          <a:srcRect/>
          <a:stretch/>
        </p:blipFill>
        <p:spPr>
          <a:xfrm>
            <a:off x="-16934" y="-617"/>
            <a:ext cx="12225868" cy="730721"/>
          </a:xfrm>
          <a:prstGeom prst="rect">
            <a:avLst/>
          </a:prstGeom>
        </p:spPr>
      </p:pic>
      <p:sp>
        <p:nvSpPr>
          <p:cNvPr id="17" name="Rectangle 16">
            <a:extLst>
              <a:ext uri="{FF2B5EF4-FFF2-40B4-BE49-F238E27FC236}">
                <a16:creationId xmlns:a16="http://schemas.microsoft.com/office/drawing/2014/main" id="{EC7E9CE3-A75B-4502-9F34-D45965165088}"/>
              </a:ext>
            </a:extLst>
          </p:cNvPr>
          <p:cNvSpPr/>
          <p:nvPr/>
        </p:nvSpPr>
        <p:spPr>
          <a:xfrm rot="5400000">
            <a:off x="97162" y="1846119"/>
            <a:ext cx="1562100" cy="176690"/>
          </a:xfrm>
          <a:prstGeom prst="rect">
            <a:avLst/>
          </a:prstGeom>
          <a:solidFill>
            <a:srgbClr val="C42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a typeface="Lato" panose="020F0502020204030203" pitchFamily="34" charset="0"/>
              <a:cs typeface="Lato" panose="020F0502020204030203" pitchFamily="34" charset="0"/>
            </a:endParaRPr>
          </a:p>
        </p:txBody>
      </p:sp>
      <p:sp>
        <p:nvSpPr>
          <p:cNvPr id="8" name="TextBox 7">
            <a:extLst>
              <a:ext uri="{FF2B5EF4-FFF2-40B4-BE49-F238E27FC236}">
                <a16:creationId xmlns:a16="http://schemas.microsoft.com/office/drawing/2014/main" id="{1AD62D14-36DA-9048-A601-1496311F1886}"/>
              </a:ext>
            </a:extLst>
          </p:cNvPr>
          <p:cNvSpPr txBox="1">
            <a:spLocks noChangeAspect="1"/>
          </p:cNvSpPr>
          <p:nvPr/>
        </p:nvSpPr>
        <p:spPr>
          <a:xfrm>
            <a:off x="1167949" y="6149360"/>
            <a:ext cx="9652835" cy="523220"/>
          </a:xfrm>
          <a:prstGeom prst="rect">
            <a:avLst/>
          </a:prstGeom>
          <a:noFill/>
        </p:spPr>
        <p:txBody>
          <a:bodyPr wrap="square" rtlCol="0">
            <a:spAutoFit/>
          </a:bodyPr>
          <a:lstStyle/>
          <a:p>
            <a:r>
              <a:rPr lang="en-US" sz="2800" dirty="0">
                <a:solidFill>
                  <a:schemeClr val="bg1"/>
                </a:solidFill>
                <a:latin typeface="Lato" panose="020F0502020204030203" pitchFamily="34" charset="0"/>
                <a:ea typeface="Lato" panose="020F0502020204030203" pitchFamily="34" charset="0"/>
                <a:cs typeface="Lato" panose="020F0502020204030203" pitchFamily="34" charset="0"/>
              </a:rPr>
              <a:t>Cranberry Outreach</a:t>
            </a:r>
          </a:p>
        </p:txBody>
      </p:sp>
      <p:pic>
        <p:nvPicPr>
          <p:cNvPr id="10" name="Picture 9">
            <a:extLst>
              <a:ext uri="{FF2B5EF4-FFF2-40B4-BE49-F238E27FC236}">
                <a16:creationId xmlns:a16="http://schemas.microsoft.com/office/drawing/2014/main" id="{D320F0D3-3097-9947-97F4-38C30FFD7E9D}"/>
              </a:ext>
            </a:extLst>
          </p:cNvPr>
          <p:cNvPicPr>
            <a:picLocks noChangeAspect="1"/>
          </p:cNvPicPr>
          <p:nvPr/>
        </p:nvPicPr>
        <p:blipFill>
          <a:blip r:embed="rId3"/>
          <a:stretch>
            <a:fillRect/>
          </a:stretch>
        </p:blipFill>
        <p:spPr>
          <a:xfrm>
            <a:off x="682515" y="6149360"/>
            <a:ext cx="468458" cy="504708"/>
          </a:xfrm>
          <a:prstGeom prst="rect">
            <a:avLst/>
          </a:prstGeom>
        </p:spPr>
      </p:pic>
      <p:sp>
        <p:nvSpPr>
          <p:cNvPr id="14" name="TextBox 13">
            <a:extLst>
              <a:ext uri="{FF2B5EF4-FFF2-40B4-BE49-F238E27FC236}">
                <a16:creationId xmlns:a16="http://schemas.microsoft.com/office/drawing/2014/main" id="{28041FA1-F720-469E-9C8F-03034F072589}"/>
              </a:ext>
            </a:extLst>
          </p:cNvPr>
          <p:cNvSpPr txBox="1">
            <a:spLocks noChangeAspect="1"/>
          </p:cNvSpPr>
          <p:nvPr/>
        </p:nvSpPr>
        <p:spPr>
          <a:xfrm>
            <a:off x="1066349" y="1139072"/>
            <a:ext cx="6194607" cy="4780604"/>
          </a:xfrm>
          <a:prstGeom prst="rect">
            <a:avLst/>
          </a:prstGeom>
          <a:noFill/>
        </p:spPr>
        <p:txBody>
          <a:bodyPr wrap="square" rtlCol="0">
            <a:spAutoFit/>
          </a:bodyPr>
          <a:lstStyle/>
          <a:p>
            <a:r>
              <a:rPr lang="en-US" sz="4800" b="1" dirty="0">
                <a:latin typeface="Lato Heavy" panose="020F0502020204030203" pitchFamily="34" charset="0"/>
                <a:ea typeface="Lato Heavy" panose="020F0502020204030203" pitchFamily="34" charset="0"/>
                <a:cs typeface="Lato Heavy" panose="020F0502020204030203" pitchFamily="34" charset="0"/>
              </a:rPr>
              <a:t>Nutrient Management</a:t>
            </a:r>
          </a:p>
          <a:p>
            <a:pPr marL="342900" indent="-342900">
              <a:lnSpc>
                <a:spcPct val="150000"/>
              </a:lnSpc>
              <a:buFont typeface="Arial" panose="020B0604020202020204" pitchFamily="34" charset="0"/>
              <a:buChar char="•"/>
            </a:pPr>
            <a:endParaRPr lang="en-US" sz="2000" b="1" dirty="0">
              <a:latin typeface="Lato" panose="020F0502020204030203" pitchFamily="34" charset="0"/>
              <a:ea typeface="Lato" panose="020F0502020204030203" pitchFamily="34" charset="0"/>
              <a:cs typeface="Lato" panose="020F0502020204030203" pitchFamily="34" charset="0"/>
            </a:endParaRPr>
          </a:p>
          <a:p>
            <a:pPr marL="342900" indent="-342900">
              <a:lnSpc>
                <a:spcPct val="150000"/>
              </a:lnSpc>
              <a:buFont typeface="Arial" panose="020B0604020202020204" pitchFamily="34" charset="0"/>
              <a:buChar char="•"/>
            </a:pPr>
            <a:r>
              <a:rPr lang="en-US" sz="2000" b="1" dirty="0">
                <a:latin typeface="Lato" panose="020F0502020204030203" pitchFamily="34" charset="0"/>
                <a:ea typeface="Lato" panose="020F0502020204030203" pitchFamily="34" charset="0"/>
                <a:cs typeface="Lato" panose="020F0502020204030203" pitchFamily="34" charset="0"/>
              </a:rPr>
              <a:t>Timing </a:t>
            </a:r>
            <a:r>
              <a:rPr lang="en-US" sz="2000" dirty="0">
                <a:latin typeface="Lato" panose="020F0502020204030203" pitchFamily="34" charset="0"/>
                <a:ea typeface="Lato" panose="020F0502020204030203" pitchFamily="34" charset="0"/>
                <a:cs typeface="Lato" panose="020F0502020204030203" pitchFamily="34" charset="0"/>
              </a:rPr>
              <a:t>of applications</a:t>
            </a:r>
          </a:p>
          <a:p>
            <a:pPr marL="342900" indent="-342900">
              <a:lnSpc>
                <a:spcPct val="150000"/>
              </a:lnSpc>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Recommendations </a:t>
            </a:r>
            <a:r>
              <a:rPr lang="en-US" sz="2000" b="1" dirty="0">
                <a:latin typeface="Lato" panose="020F0502020204030203" pitchFamily="34" charset="0"/>
                <a:ea typeface="Lato" panose="020F0502020204030203" pitchFamily="34" charset="0"/>
                <a:cs typeface="Lato" panose="020F0502020204030203" pitchFamily="34" charset="0"/>
              </a:rPr>
              <a:t>by cultivar</a:t>
            </a:r>
          </a:p>
          <a:p>
            <a:pPr marL="342900" indent="-342900">
              <a:lnSpc>
                <a:spcPct val="150000"/>
              </a:lnSpc>
              <a:buFont typeface="Arial" panose="020B0604020202020204" pitchFamily="34" charset="0"/>
              <a:buChar char="•"/>
            </a:pPr>
            <a:endParaRPr lang="en-US" sz="2000" b="1" dirty="0">
              <a:effectLst/>
              <a:latin typeface="Lato" panose="020F0502020204030203" pitchFamily="34" charset="0"/>
              <a:ea typeface="Lato" panose="020F0502020204030203" pitchFamily="34" charset="0"/>
              <a:cs typeface="Lato" panose="020F0502020204030203" pitchFamily="34" charset="0"/>
            </a:endParaRPr>
          </a:p>
          <a:p>
            <a:pPr marL="342900" indent="-342900">
              <a:lnSpc>
                <a:spcPct val="150000"/>
              </a:lnSpc>
              <a:buFont typeface="Arial" panose="020B0604020202020204" pitchFamily="34" charset="0"/>
              <a:buChar char="•"/>
            </a:pPr>
            <a:r>
              <a:rPr lang="en-US" sz="2000" b="1" dirty="0">
                <a:latin typeface="Lato" panose="020F0502020204030203" pitchFamily="34" charset="0"/>
                <a:ea typeface="Lato" panose="020F0502020204030203" pitchFamily="34" charset="0"/>
                <a:cs typeface="Lato" panose="020F0502020204030203" pitchFamily="34" charset="0"/>
              </a:rPr>
              <a:t>Extension </a:t>
            </a:r>
            <a:r>
              <a:rPr lang="en-US" sz="2000" dirty="0">
                <a:latin typeface="Lato" panose="020F0502020204030203" pitchFamily="34" charset="0"/>
                <a:ea typeface="Lato" panose="020F0502020204030203" pitchFamily="34" charset="0"/>
                <a:cs typeface="Lato" panose="020F0502020204030203" pitchFamily="34" charset="0"/>
              </a:rPr>
              <a:t>presentation, vs original research</a:t>
            </a:r>
          </a:p>
          <a:p>
            <a:pPr marL="342900" indent="-342900">
              <a:lnSpc>
                <a:spcPct val="150000"/>
              </a:lnSpc>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Updating you on developed practices since 2000</a:t>
            </a:r>
            <a:r>
              <a:rPr lang="en-CA" sz="2000" dirty="0">
                <a:effectLst/>
                <a:latin typeface="Calibri" panose="020F0502020204030204" pitchFamily="34" charset="0"/>
                <a:ea typeface="Times New Roman" panose="02020603050405020304" pitchFamily="18" charset="0"/>
              </a:rPr>
              <a:t>  </a:t>
            </a:r>
            <a:endParaRPr lang="en-US" sz="20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50000"/>
              </a:lnSpc>
              <a:buFont typeface="Arial" panose="020B0604020202020204" pitchFamily="34" charset="0"/>
              <a:buChar char="•"/>
            </a:pPr>
            <a:endParaRPr lang="en-US" sz="2200" dirty="0">
              <a:latin typeface="Lato" panose="020F0502020204030203" pitchFamily="34" charset="0"/>
              <a:ea typeface="Lato" panose="020F0502020204030203" pitchFamily="34" charset="0"/>
              <a:cs typeface="Lato" panose="020F0502020204030203" pitchFamily="34" charset="0"/>
            </a:endParaRPr>
          </a:p>
        </p:txBody>
      </p:sp>
      <p:grpSp>
        <p:nvGrpSpPr>
          <p:cNvPr id="5" name="Group 4">
            <a:extLst>
              <a:ext uri="{FF2B5EF4-FFF2-40B4-BE49-F238E27FC236}">
                <a16:creationId xmlns:a16="http://schemas.microsoft.com/office/drawing/2014/main" id="{A9CDB58F-5883-4154-B70D-C5247AA25EF2}"/>
              </a:ext>
            </a:extLst>
          </p:cNvPr>
          <p:cNvGrpSpPr/>
          <p:nvPr/>
        </p:nvGrpSpPr>
        <p:grpSpPr>
          <a:xfrm>
            <a:off x="6930948" y="0"/>
            <a:ext cx="5261052" cy="6858000"/>
            <a:chOff x="6930948" y="0"/>
            <a:chExt cx="5261052" cy="6858000"/>
          </a:xfrm>
        </p:grpSpPr>
        <p:pic>
          <p:nvPicPr>
            <p:cNvPr id="3" name="Picture 2">
              <a:extLst>
                <a:ext uri="{FF2B5EF4-FFF2-40B4-BE49-F238E27FC236}">
                  <a16:creationId xmlns:a16="http://schemas.microsoft.com/office/drawing/2014/main" id="{B670F08E-C644-4452-804F-5B30CFD9189B}"/>
                </a:ext>
              </a:extLst>
            </p:cNvPr>
            <p:cNvPicPr>
              <a:picLocks noChangeAspect="1"/>
            </p:cNvPicPr>
            <p:nvPr/>
          </p:nvPicPr>
          <p:blipFill>
            <a:blip r:embed="rId4"/>
            <a:stretch>
              <a:fillRect/>
            </a:stretch>
          </p:blipFill>
          <p:spPr>
            <a:xfrm>
              <a:off x="6930948" y="0"/>
              <a:ext cx="5261052" cy="6858000"/>
            </a:xfrm>
            <a:prstGeom prst="rect">
              <a:avLst/>
            </a:prstGeom>
          </p:spPr>
        </p:pic>
        <p:sp>
          <p:nvSpPr>
            <p:cNvPr id="4" name="Oval 3">
              <a:extLst>
                <a:ext uri="{FF2B5EF4-FFF2-40B4-BE49-F238E27FC236}">
                  <a16:creationId xmlns:a16="http://schemas.microsoft.com/office/drawing/2014/main" id="{A586AEB0-E516-4AA7-8D9F-71CC37730E2F}"/>
                </a:ext>
              </a:extLst>
            </p:cNvPr>
            <p:cNvSpPr/>
            <p:nvPr/>
          </p:nvSpPr>
          <p:spPr>
            <a:xfrm>
              <a:off x="8338930" y="2315817"/>
              <a:ext cx="367748" cy="238540"/>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812684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DF06D35-4C65-4CAC-B7D8-B2CC3D53EE0B}"/>
              </a:ext>
            </a:extLst>
          </p:cNvPr>
          <p:cNvSpPr/>
          <p:nvPr/>
        </p:nvSpPr>
        <p:spPr>
          <a:xfrm>
            <a:off x="0" y="5990896"/>
            <a:ext cx="12192001" cy="867104"/>
          </a:xfrm>
          <a:prstGeom prst="rect">
            <a:avLst/>
          </a:prstGeom>
          <a:solidFill>
            <a:srgbClr val="C42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pic>
        <p:nvPicPr>
          <p:cNvPr id="16" name="Picture 15">
            <a:extLst>
              <a:ext uri="{FF2B5EF4-FFF2-40B4-BE49-F238E27FC236}">
                <a16:creationId xmlns:a16="http://schemas.microsoft.com/office/drawing/2014/main" id="{A0152AF2-F150-4EE8-922E-46FBA4680CE2}"/>
              </a:ext>
            </a:extLst>
          </p:cNvPr>
          <p:cNvPicPr>
            <a:picLocks noChangeAspect="1"/>
          </p:cNvPicPr>
          <p:nvPr/>
        </p:nvPicPr>
        <p:blipFill>
          <a:blip r:embed="rId2"/>
          <a:srcRect/>
          <a:stretch/>
        </p:blipFill>
        <p:spPr>
          <a:xfrm>
            <a:off x="-16934" y="-617"/>
            <a:ext cx="12225868" cy="730721"/>
          </a:xfrm>
          <a:prstGeom prst="rect">
            <a:avLst/>
          </a:prstGeom>
        </p:spPr>
      </p:pic>
      <p:sp>
        <p:nvSpPr>
          <p:cNvPr id="17" name="Rectangle 16">
            <a:extLst>
              <a:ext uri="{FF2B5EF4-FFF2-40B4-BE49-F238E27FC236}">
                <a16:creationId xmlns:a16="http://schemas.microsoft.com/office/drawing/2014/main" id="{EC7E9CE3-A75B-4502-9F34-D45965165088}"/>
              </a:ext>
            </a:extLst>
          </p:cNvPr>
          <p:cNvSpPr/>
          <p:nvPr/>
        </p:nvSpPr>
        <p:spPr>
          <a:xfrm rot="5400000">
            <a:off x="97162" y="1846119"/>
            <a:ext cx="1562100" cy="176690"/>
          </a:xfrm>
          <a:prstGeom prst="rect">
            <a:avLst/>
          </a:prstGeom>
          <a:solidFill>
            <a:srgbClr val="C42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a typeface="Lato" panose="020F0502020204030203" pitchFamily="34" charset="0"/>
              <a:cs typeface="Lato" panose="020F0502020204030203" pitchFamily="34" charset="0"/>
            </a:endParaRPr>
          </a:p>
        </p:txBody>
      </p:sp>
      <p:sp>
        <p:nvSpPr>
          <p:cNvPr id="8" name="TextBox 7">
            <a:extLst>
              <a:ext uri="{FF2B5EF4-FFF2-40B4-BE49-F238E27FC236}">
                <a16:creationId xmlns:a16="http://schemas.microsoft.com/office/drawing/2014/main" id="{1AD62D14-36DA-9048-A601-1496311F1886}"/>
              </a:ext>
            </a:extLst>
          </p:cNvPr>
          <p:cNvSpPr txBox="1">
            <a:spLocks noChangeAspect="1"/>
          </p:cNvSpPr>
          <p:nvPr/>
        </p:nvSpPr>
        <p:spPr>
          <a:xfrm>
            <a:off x="1167949" y="6149360"/>
            <a:ext cx="9652835" cy="523220"/>
          </a:xfrm>
          <a:prstGeom prst="rect">
            <a:avLst/>
          </a:prstGeom>
          <a:noFill/>
        </p:spPr>
        <p:txBody>
          <a:bodyPr wrap="square" rtlCol="0">
            <a:spAutoFit/>
          </a:bodyPr>
          <a:lstStyle/>
          <a:p>
            <a:r>
              <a:rPr lang="en-US" sz="2800" dirty="0">
                <a:solidFill>
                  <a:schemeClr val="bg1"/>
                </a:solidFill>
                <a:latin typeface="Lato" panose="020F0502020204030203" pitchFamily="34" charset="0"/>
                <a:ea typeface="Lato" panose="020F0502020204030203" pitchFamily="34" charset="0"/>
                <a:cs typeface="Lato" panose="020F0502020204030203" pitchFamily="34" charset="0"/>
              </a:rPr>
              <a:t>Cranberry Outreach</a:t>
            </a:r>
          </a:p>
        </p:txBody>
      </p:sp>
      <p:pic>
        <p:nvPicPr>
          <p:cNvPr id="10" name="Picture 9">
            <a:extLst>
              <a:ext uri="{FF2B5EF4-FFF2-40B4-BE49-F238E27FC236}">
                <a16:creationId xmlns:a16="http://schemas.microsoft.com/office/drawing/2014/main" id="{D320F0D3-3097-9947-97F4-38C30FFD7E9D}"/>
              </a:ext>
            </a:extLst>
          </p:cNvPr>
          <p:cNvPicPr>
            <a:picLocks noChangeAspect="1"/>
          </p:cNvPicPr>
          <p:nvPr/>
        </p:nvPicPr>
        <p:blipFill>
          <a:blip r:embed="rId3"/>
          <a:stretch>
            <a:fillRect/>
          </a:stretch>
        </p:blipFill>
        <p:spPr>
          <a:xfrm>
            <a:off x="682515" y="6149360"/>
            <a:ext cx="468458" cy="504708"/>
          </a:xfrm>
          <a:prstGeom prst="rect">
            <a:avLst/>
          </a:prstGeom>
        </p:spPr>
      </p:pic>
      <p:sp>
        <p:nvSpPr>
          <p:cNvPr id="14" name="TextBox 13">
            <a:extLst>
              <a:ext uri="{FF2B5EF4-FFF2-40B4-BE49-F238E27FC236}">
                <a16:creationId xmlns:a16="http://schemas.microsoft.com/office/drawing/2014/main" id="{28041FA1-F720-469E-9C8F-03034F072589}"/>
              </a:ext>
            </a:extLst>
          </p:cNvPr>
          <p:cNvSpPr txBox="1">
            <a:spLocks noChangeAspect="1"/>
          </p:cNvSpPr>
          <p:nvPr/>
        </p:nvSpPr>
        <p:spPr>
          <a:xfrm>
            <a:off x="1066349" y="1139072"/>
            <a:ext cx="11125651" cy="4226606"/>
          </a:xfrm>
          <a:prstGeom prst="rect">
            <a:avLst/>
          </a:prstGeom>
          <a:noFill/>
        </p:spPr>
        <p:txBody>
          <a:bodyPr wrap="square" rtlCol="0">
            <a:spAutoFit/>
          </a:bodyPr>
          <a:lstStyle/>
          <a:p>
            <a:r>
              <a:rPr lang="en-US" sz="4800" b="1" dirty="0">
                <a:latin typeface="Lato Heavy" panose="020F0502020204030203" pitchFamily="34" charset="0"/>
                <a:ea typeface="Lato Heavy" panose="020F0502020204030203" pitchFamily="34" charset="0"/>
                <a:cs typeface="Lato Heavy" panose="020F0502020204030203" pitchFamily="34" charset="0"/>
              </a:rPr>
              <a:t>Note On Soil Types</a:t>
            </a:r>
          </a:p>
          <a:p>
            <a:pPr marL="342900" indent="-342900">
              <a:lnSpc>
                <a:spcPct val="150000"/>
              </a:lnSpc>
              <a:buFont typeface="Arial" panose="020B0604020202020204" pitchFamily="34" charset="0"/>
              <a:buChar char="•"/>
            </a:pPr>
            <a:r>
              <a:rPr lang="en-US" sz="2000" b="1" dirty="0">
                <a:latin typeface="Lato" panose="020F0502020204030203" pitchFamily="34" charset="0"/>
                <a:ea typeface="Lato" panose="020F0502020204030203" pitchFamily="34" charset="0"/>
                <a:cs typeface="Lato" panose="020F0502020204030203" pitchFamily="34" charset="0"/>
              </a:rPr>
              <a:t>Wisconsin </a:t>
            </a:r>
            <a:r>
              <a:rPr lang="en-US" sz="2000" dirty="0">
                <a:latin typeface="Lato" panose="020F0502020204030203" pitchFamily="34" charset="0"/>
                <a:ea typeface="Lato" panose="020F0502020204030203" pitchFamily="34" charset="0"/>
                <a:cs typeface="Lato" panose="020F0502020204030203" pitchFamily="34" charset="0"/>
              </a:rPr>
              <a:t>is 75% sanded organic</a:t>
            </a:r>
          </a:p>
          <a:p>
            <a:pPr marL="342900" indent="-342900">
              <a:lnSpc>
                <a:spcPct val="150000"/>
              </a:lnSpc>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Up to 12” of sand lift on renovated beds, often including tile drainage</a:t>
            </a:r>
            <a:endParaRPr lang="en-US" sz="2000" b="1" dirty="0">
              <a:latin typeface="Lato" panose="020F0502020204030203" pitchFamily="34" charset="0"/>
              <a:ea typeface="Lato" panose="020F0502020204030203" pitchFamily="34" charset="0"/>
              <a:cs typeface="Lato" panose="020F0502020204030203" pitchFamily="34" charset="0"/>
            </a:endParaRPr>
          </a:p>
          <a:p>
            <a:pPr marL="342900" indent="-342900">
              <a:lnSpc>
                <a:spcPct val="150000"/>
              </a:lnSpc>
              <a:buFont typeface="Arial" panose="020B0604020202020204" pitchFamily="34" charset="0"/>
              <a:buChar char="•"/>
            </a:pPr>
            <a:endParaRPr lang="en-US" sz="800" b="1" dirty="0">
              <a:effectLst/>
              <a:latin typeface="Lato" panose="020F0502020204030203" pitchFamily="34" charset="0"/>
              <a:ea typeface="Lato" panose="020F0502020204030203" pitchFamily="34" charset="0"/>
              <a:cs typeface="Lato" panose="020F0502020204030203" pitchFamily="34" charset="0"/>
            </a:endParaRPr>
          </a:p>
          <a:p>
            <a:pPr marL="342900" indent="-342900">
              <a:lnSpc>
                <a:spcPct val="150000"/>
              </a:lnSpc>
              <a:buFont typeface="Arial" panose="020B0604020202020204" pitchFamily="34" charset="0"/>
              <a:buChar char="•"/>
            </a:pPr>
            <a:r>
              <a:rPr lang="en-US" sz="2000" b="1" dirty="0">
                <a:latin typeface="Lato" panose="020F0502020204030203" pitchFamily="34" charset="0"/>
                <a:ea typeface="Lato" panose="020F0502020204030203" pitchFamily="34" charset="0"/>
                <a:cs typeface="Lato" panose="020F0502020204030203" pitchFamily="34" charset="0"/>
              </a:rPr>
              <a:t>Pacific </a:t>
            </a:r>
            <a:r>
              <a:rPr lang="en-US" sz="2000" b="1" dirty="0" err="1">
                <a:latin typeface="Lato" panose="020F0502020204030203" pitchFamily="34" charset="0"/>
                <a:ea typeface="Lato" panose="020F0502020204030203" pitchFamily="34" charset="0"/>
                <a:cs typeface="Lato" panose="020F0502020204030203" pitchFamily="34" charset="0"/>
              </a:rPr>
              <a:t>NorthWest</a:t>
            </a:r>
            <a:r>
              <a:rPr lang="en-US" sz="2000" b="1" dirty="0">
                <a:latin typeface="Lato" panose="020F0502020204030203" pitchFamily="34" charset="0"/>
                <a:ea typeface="Lato" panose="020F0502020204030203" pitchFamily="34" charset="0"/>
                <a:cs typeface="Lato" panose="020F0502020204030203" pitchFamily="34" charset="0"/>
              </a:rPr>
              <a:t> </a:t>
            </a:r>
            <a:r>
              <a:rPr lang="en-US" sz="2000" dirty="0">
                <a:latin typeface="Lato" panose="020F0502020204030203" pitchFamily="34" charset="0"/>
                <a:ea typeface="Lato" panose="020F0502020204030203" pitchFamily="34" charset="0"/>
                <a:cs typeface="Lato" panose="020F0502020204030203" pitchFamily="34" charset="0"/>
              </a:rPr>
              <a:t>is primarily organic</a:t>
            </a:r>
          </a:p>
          <a:p>
            <a:pPr marL="342900" indent="-342900">
              <a:lnSpc>
                <a:spcPct val="150000"/>
              </a:lnSpc>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Never make a management change without visually checking your leaf color &amp; upright length</a:t>
            </a:r>
          </a:p>
          <a:p>
            <a:pPr marL="342900" indent="-342900">
              <a:lnSpc>
                <a:spcPct val="150000"/>
              </a:lnSpc>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Consider organic</a:t>
            </a:r>
            <a:r>
              <a:rPr lang="en-US" sz="2000" b="1" dirty="0">
                <a:latin typeface="Lato" panose="020F0502020204030203" pitchFamily="34" charset="0"/>
                <a:ea typeface="Lato" panose="020F0502020204030203" pitchFamily="34" charset="0"/>
                <a:cs typeface="Lato" panose="020F0502020204030203" pitchFamily="34" charset="0"/>
              </a:rPr>
              <a:t> matter contribution to available N</a:t>
            </a:r>
          </a:p>
          <a:p>
            <a:pPr marL="342900" indent="-342900">
              <a:lnSpc>
                <a:spcPct val="150000"/>
              </a:lnSpc>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Consider </a:t>
            </a:r>
            <a:r>
              <a:rPr lang="pl-PL" sz="2000" dirty="0">
                <a:latin typeface="Lato" panose="020F0502020204030203" pitchFamily="34" charset="0"/>
                <a:ea typeface="Lato" panose="020F0502020204030203" pitchFamily="34" charset="0"/>
                <a:cs typeface="Lato" panose="020F0502020204030203" pitchFamily="34" charset="0"/>
              </a:rPr>
              <a:t>to what degree</a:t>
            </a:r>
            <a:r>
              <a:rPr lang="en-US" sz="2000" dirty="0">
                <a:latin typeface="Lato" panose="020F0502020204030203" pitchFamily="34" charset="0"/>
                <a:ea typeface="Lato" panose="020F0502020204030203" pitchFamily="34" charset="0"/>
                <a:cs typeface="Lato" panose="020F0502020204030203" pitchFamily="34" charset="0"/>
              </a:rPr>
              <a:t> watering-in is necessary</a:t>
            </a:r>
          </a:p>
          <a:p>
            <a:pPr marL="342900" indent="-342900">
              <a:lnSpc>
                <a:spcPct val="150000"/>
              </a:lnSpc>
              <a:buFont typeface="Arial" panose="020B0604020202020204" pitchFamily="34" charset="0"/>
              <a:buChar char="•"/>
            </a:pPr>
            <a:endParaRPr lang="en-US" sz="2200" dirty="0">
              <a:latin typeface="Lato" panose="020F0502020204030203" pitchFamily="34" charset="0"/>
              <a:ea typeface="Lato" panose="020F0502020204030203" pitchFamily="34" charset="0"/>
              <a:cs typeface="Lato" panose="020F0502020204030203" pitchFamily="34" charset="0"/>
            </a:endParaRPr>
          </a:p>
        </p:txBody>
      </p:sp>
      <p:pic>
        <p:nvPicPr>
          <p:cNvPr id="5" name="Picture 4">
            <a:extLst>
              <a:ext uri="{FF2B5EF4-FFF2-40B4-BE49-F238E27FC236}">
                <a16:creationId xmlns:a16="http://schemas.microsoft.com/office/drawing/2014/main" id="{71508959-ACE0-4713-89FE-3666D43E6E91}"/>
              </a:ext>
            </a:extLst>
          </p:cNvPr>
          <p:cNvPicPr>
            <a:picLocks noChangeAspect="1"/>
          </p:cNvPicPr>
          <p:nvPr/>
        </p:nvPicPr>
        <p:blipFill>
          <a:blip r:embed="rId4"/>
          <a:stretch>
            <a:fillRect/>
          </a:stretch>
        </p:blipFill>
        <p:spPr>
          <a:xfrm>
            <a:off x="-93134" y="5035053"/>
            <a:ext cx="12335934" cy="1822947"/>
          </a:xfrm>
          <a:prstGeom prst="rect">
            <a:avLst/>
          </a:prstGeom>
        </p:spPr>
      </p:pic>
    </p:spTree>
    <p:extLst>
      <p:ext uri="{BB962C8B-B14F-4D97-AF65-F5344CB8AC3E}">
        <p14:creationId xmlns:p14="http://schemas.microsoft.com/office/powerpoint/2010/main" val="3471473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DF06D35-4C65-4CAC-B7D8-B2CC3D53EE0B}"/>
              </a:ext>
            </a:extLst>
          </p:cNvPr>
          <p:cNvSpPr/>
          <p:nvPr/>
        </p:nvSpPr>
        <p:spPr>
          <a:xfrm>
            <a:off x="0" y="5990896"/>
            <a:ext cx="12192001" cy="867104"/>
          </a:xfrm>
          <a:prstGeom prst="rect">
            <a:avLst/>
          </a:prstGeom>
          <a:solidFill>
            <a:srgbClr val="C42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pic>
        <p:nvPicPr>
          <p:cNvPr id="16" name="Picture 15">
            <a:extLst>
              <a:ext uri="{FF2B5EF4-FFF2-40B4-BE49-F238E27FC236}">
                <a16:creationId xmlns:a16="http://schemas.microsoft.com/office/drawing/2014/main" id="{A0152AF2-F150-4EE8-922E-46FBA4680CE2}"/>
              </a:ext>
            </a:extLst>
          </p:cNvPr>
          <p:cNvPicPr>
            <a:picLocks noChangeAspect="1"/>
          </p:cNvPicPr>
          <p:nvPr/>
        </p:nvPicPr>
        <p:blipFill>
          <a:blip r:embed="rId2"/>
          <a:srcRect/>
          <a:stretch/>
        </p:blipFill>
        <p:spPr>
          <a:xfrm>
            <a:off x="-16934" y="-617"/>
            <a:ext cx="12225868" cy="730721"/>
          </a:xfrm>
          <a:prstGeom prst="rect">
            <a:avLst/>
          </a:prstGeom>
        </p:spPr>
      </p:pic>
      <p:sp>
        <p:nvSpPr>
          <p:cNvPr id="17" name="Rectangle 16">
            <a:extLst>
              <a:ext uri="{FF2B5EF4-FFF2-40B4-BE49-F238E27FC236}">
                <a16:creationId xmlns:a16="http://schemas.microsoft.com/office/drawing/2014/main" id="{EC7E9CE3-A75B-4502-9F34-D45965165088}"/>
              </a:ext>
            </a:extLst>
          </p:cNvPr>
          <p:cNvSpPr/>
          <p:nvPr/>
        </p:nvSpPr>
        <p:spPr>
          <a:xfrm rot="5400000">
            <a:off x="97162" y="1846119"/>
            <a:ext cx="1562100" cy="176690"/>
          </a:xfrm>
          <a:prstGeom prst="rect">
            <a:avLst/>
          </a:prstGeom>
          <a:solidFill>
            <a:srgbClr val="C42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a typeface="Lato" panose="020F0502020204030203" pitchFamily="34" charset="0"/>
              <a:cs typeface="Lato" panose="020F0502020204030203" pitchFamily="34" charset="0"/>
            </a:endParaRPr>
          </a:p>
        </p:txBody>
      </p:sp>
      <p:sp>
        <p:nvSpPr>
          <p:cNvPr id="8" name="TextBox 7">
            <a:extLst>
              <a:ext uri="{FF2B5EF4-FFF2-40B4-BE49-F238E27FC236}">
                <a16:creationId xmlns:a16="http://schemas.microsoft.com/office/drawing/2014/main" id="{1AD62D14-36DA-9048-A601-1496311F1886}"/>
              </a:ext>
            </a:extLst>
          </p:cNvPr>
          <p:cNvSpPr txBox="1">
            <a:spLocks noChangeAspect="1"/>
          </p:cNvSpPr>
          <p:nvPr/>
        </p:nvSpPr>
        <p:spPr>
          <a:xfrm>
            <a:off x="1167949" y="6149360"/>
            <a:ext cx="9652835" cy="523220"/>
          </a:xfrm>
          <a:prstGeom prst="rect">
            <a:avLst/>
          </a:prstGeom>
          <a:noFill/>
        </p:spPr>
        <p:txBody>
          <a:bodyPr wrap="square" rtlCol="0">
            <a:spAutoFit/>
          </a:bodyPr>
          <a:lstStyle/>
          <a:p>
            <a:r>
              <a:rPr lang="en-US" sz="2800" dirty="0">
                <a:solidFill>
                  <a:schemeClr val="bg1"/>
                </a:solidFill>
                <a:latin typeface="Lato" panose="020F0502020204030203" pitchFamily="34" charset="0"/>
                <a:ea typeface="Lato" panose="020F0502020204030203" pitchFamily="34" charset="0"/>
                <a:cs typeface="Lato" panose="020F0502020204030203" pitchFamily="34" charset="0"/>
              </a:rPr>
              <a:t>Cranberry Outreach</a:t>
            </a:r>
          </a:p>
        </p:txBody>
      </p:sp>
      <p:pic>
        <p:nvPicPr>
          <p:cNvPr id="10" name="Picture 9">
            <a:extLst>
              <a:ext uri="{FF2B5EF4-FFF2-40B4-BE49-F238E27FC236}">
                <a16:creationId xmlns:a16="http://schemas.microsoft.com/office/drawing/2014/main" id="{D320F0D3-3097-9947-97F4-38C30FFD7E9D}"/>
              </a:ext>
            </a:extLst>
          </p:cNvPr>
          <p:cNvPicPr>
            <a:picLocks noChangeAspect="1"/>
          </p:cNvPicPr>
          <p:nvPr/>
        </p:nvPicPr>
        <p:blipFill>
          <a:blip r:embed="rId3"/>
          <a:stretch>
            <a:fillRect/>
          </a:stretch>
        </p:blipFill>
        <p:spPr>
          <a:xfrm>
            <a:off x="682515" y="6149360"/>
            <a:ext cx="468458" cy="504708"/>
          </a:xfrm>
          <a:prstGeom prst="rect">
            <a:avLst/>
          </a:prstGeom>
        </p:spPr>
      </p:pic>
      <p:sp>
        <p:nvSpPr>
          <p:cNvPr id="14" name="TextBox 13">
            <a:extLst>
              <a:ext uri="{FF2B5EF4-FFF2-40B4-BE49-F238E27FC236}">
                <a16:creationId xmlns:a16="http://schemas.microsoft.com/office/drawing/2014/main" id="{28041FA1-F720-469E-9C8F-03034F072589}"/>
              </a:ext>
            </a:extLst>
          </p:cNvPr>
          <p:cNvSpPr txBox="1">
            <a:spLocks noChangeAspect="1"/>
          </p:cNvSpPr>
          <p:nvPr/>
        </p:nvSpPr>
        <p:spPr>
          <a:xfrm>
            <a:off x="1066349" y="1139072"/>
            <a:ext cx="10871651" cy="3718775"/>
          </a:xfrm>
          <a:prstGeom prst="rect">
            <a:avLst/>
          </a:prstGeom>
          <a:noFill/>
        </p:spPr>
        <p:txBody>
          <a:bodyPr wrap="square" rtlCol="0">
            <a:spAutoFit/>
          </a:bodyPr>
          <a:lstStyle/>
          <a:p>
            <a:r>
              <a:rPr lang="en-US" sz="4800" b="1" dirty="0">
                <a:latin typeface="Lato Heavy" panose="020F0502020204030203" pitchFamily="34" charset="0"/>
                <a:ea typeface="Lato Heavy" panose="020F0502020204030203" pitchFamily="34" charset="0"/>
                <a:cs typeface="Lato Heavy" panose="020F0502020204030203" pitchFamily="34" charset="0"/>
              </a:rPr>
              <a:t>Timing of Applications</a:t>
            </a:r>
          </a:p>
          <a:p>
            <a:pPr marL="342900" indent="-342900">
              <a:lnSpc>
                <a:spcPct val="150000"/>
              </a:lnSpc>
              <a:buFont typeface="Arial" panose="020B0604020202020204" pitchFamily="34" charset="0"/>
              <a:buChar char="•"/>
            </a:pPr>
            <a:r>
              <a:rPr lang="en-US" sz="2200" b="1" dirty="0">
                <a:latin typeface="Lato" panose="020F0502020204030203" pitchFamily="34" charset="0"/>
                <a:ea typeface="Lato" panose="020F0502020204030203" pitchFamily="34" charset="0"/>
                <a:cs typeface="Lato" panose="020F0502020204030203" pitchFamily="34" charset="0"/>
              </a:rPr>
              <a:t>3 week window</a:t>
            </a:r>
            <a:endParaRPr lang="en-US" sz="2400" dirty="0">
              <a:latin typeface="Lato" panose="020F0502020204030203" pitchFamily="34" charset="0"/>
              <a:ea typeface="Lato" panose="020F0502020204030203" pitchFamily="34" charset="0"/>
              <a:cs typeface="Lato" panose="020F0502020204030203" pitchFamily="34" charset="0"/>
            </a:endParaRPr>
          </a:p>
          <a:p>
            <a:pPr marL="800100" lvl="1" indent="-342900">
              <a:lnSpc>
                <a:spcPct val="150000"/>
              </a:lnSpc>
              <a:buFont typeface="Arial" panose="020B0604020202020204" pitchFamily="34" charset="0"/>
              <a:buChar char="•"/>
            </a:pPr>
            <a:r>
              <a:rPr lang="en-US" sz="2200" dirty="0">
                <a:latin typeface="Lato" panose="020F0502020204030203" pitchFamily="34" charset="0"/>
                <a:ea typeface="Lato" panose="020F0502020204030203" pitchFamily="34" charset="0"/>
                <a:cs typeface="Lato" panose="020F0502020204030203" pitchFamily="34" charset="0"/>
              </a:rPr>
              <a:t>Beginning when you </a:t>
            </a:r>
            <a:r>
              <a:rPr lang="en-US" sz="2200" b="1" dirty="0">
                <a:latin typeface="Lato" panose="020F0502020204030203" pitchFamily="34" charset="0"/>
                <a:ea typeface="Lato" panose="020F0502020204030203" pitchFamily="34" charset="0"/>
                <a:cs typeface="Lato" panose="020F0502020204030203" pitchFamily="34" charset="0"/>
              </a:rPr>
              <a:t>first see berries </a:t>
            </a:r>
            <a:r>
              <a:rPr lang="en-US" sz="2200" dirty="0">
                <a:latin typeface="Lato" panose="020F0502020204030203" pitchFamily="34" charset="0"/>
                <a:ea typeface="Lato" panose="020F0502020204030203" pitchFamily="34" charset="0"/>
                <a:cs typeface="Lato" panose="020F0502020204030203" pitchFamily="34" charset="0"/>
              </a:rPr>
              <a:t>(variety by variety)</a:t>
            </a:r>
            <a:endParaRPr lang="pl-PL" sz="2200" dirty="0">
              <a:latin typeface="Lato" panose="020F0502020204030203" pitchFamily="34" charset="0"/>
              <a:ea typeface="Lato" panose="020F0502020204030203" pitchFamily="34" charset="0"/>
              <a:cs typeface="Lato" panose="020F0502020204030203" pitchFamily="34" charset="0"/>
            </a:endParaRPr>
          </a:p>
          <a:p>
            <a:pPr marL="342900" indent="-342900">
              <a:lnSpc>
                <a:spcPct val="150000"/>
              </a:lnSpc>
              <a:buFont typeface="Arial" panose="020B0604020202020204" pitchFamily="34" charset="0"/>
              <a:buChar char="•"/>
            </a:pPr>
            <a:r>
              <a:rPr lang="pl-PL" sz="2000" dirty="0">
                <a:latin typeface="Lato" panose="020F0502020204030203" pitchFamily="34" charset="0"/>
                <a:ea typeface="Lato" panose="020F0502020204030203" pitchFamily="34" charset="0"/>
                <a:cs typeface="Lato" panose="020F0502020204030203" pitchFamily="34" charset="0"/>
              </a:rPr>
              <a:t>May not see growth response after 1st application. Make 2nd application and watch for response, adjust up or down based on response and crop potential</a:t>
            </a:r>
          </a:p>
          <a:p>
            <a:pPr marL="342900" indent="-342900">
              <a:lnSpc>
                <a:spcPct val="150000"/>
              </a:lnSpc>
              <a:buFont typeface="Arial" panose="020B0604020202020204" pitchFamily="34" charset="0"/>
              <a:buChar char="•"/>
            </a:pPr>
            <a:r>
              <a:rPr lang="pl-PL" sz="2200" b="1" dirty="0">
                <a:latin typeface="Lato" panose="020F0502020204030203" pitchFamily="34" charset="0"/>
                <a:ea typeface="Lato" panose="020F0502020204030203" pitchFamily="34" charset="0"/>
                <a:cs typeface="Lato" panose="020F0502020204030203" pitchFamily="34" charset="0"/>
              </a:rPr>
              <a:t>App for bud set </a:t>
            </a:r>
            <a:r>
              <a:rPr lang="pl-PL" sz="2200" dirty="0">
                <a:latin typeface="Lato" panose="020F0502020204030203" pitchFamily="34" charset="0"/>
                <a:ea typeface="Lato" panose="020F0502020204030203" pitchFamily="34" charset="0"/>
                <a:cs typeface="Lato" panose="020F0502020204030203" pitchFamily="34" charset="0"/>
              </a:rPr>
              <a:t>still being debated: does it boost next crop? At cost to hardiness? </a:t>
            </a:r>
            <a:endParaRPr lang="en-US" sz="2200" dirty="0">
              <a:latin typeface="Lato" panose="020F0502020204030203" pitchFamily="34" charset="0"/>
              <a:ea typeface="Lato" panose="020F0502020204030203" pitchFamily="34" charset="0"/>
              <a:cs typeface="Lato" panose="020F0502020204030203" pitchFamily="34" charset="0"/>
            </a:endParaRPr>
          </a:p>
          <a:p>
            <a:pPr>
              <a:lnSpc>
                <a:spcPct val="150000"/>
              </a:lnSpc>
            </a:pPr>
            <a:endParaRPr lang="en-US" sz="2200" dirty="0">
              <a:latin typeface="Lato" panose="020F0502020204030203" pitchFamily="34" charset="0"/>
              <a:ea typeface="Lato" panose="020F0502020204030203" pitchFamily="34" charset="0"/>
              <a:cs typeface="Lato" panose="020F0502020204030203" pitchFamily="34" charset="0"/>
            </a:endParaRPr>
          </a:p>
        </p:txBody>
      </p:sp>
      <p:pic>
        <p:nvPicPr>
          <p:cNvPr id="12" name="Picture 11">
            <a:extLst>
              <a:ext uri="{FF2B5EF4-FFF2-40B4-BE49-F238E27FC236}">
                <a16:creationId xmlns:a16="http://schemas.microsoft.com/office/drawing/2014/main" id="{816F7792-BE5E-4E7F-A4AA-81DFE3A4B4FC}"/>
              </a:ext>
            </a:extLst>
          </p:cNvPr>
          <p:cNvPicPr>
            <a:picLocks noChangeAspect="1"/>
          </p:cNvPicPr>
          <p:nvPr/>
        </p:nvPicPr>
        <p:blipFill>
          <a:blip r:embed="rId4"/>
          <a:stretch>
            <a:fillRect/>
          </a:stretch>
        </p:blipFill>
        <p:spPr>
          <a:xfrm>
            <a:off x="9423600" y="953652"/>
            <a:ext cx="2514400" cy="1891472"/>
          </a:xfrm>
          <a:prstGeom prst="rect">
            <a:avLst/>
          </a:prstGeom>
        </p:spPr>
      </p:pic>
    </p:spTree>
    <p:extLst>
      <p:ext uri="{BB962C8B-B14F-4D97-AF65-F5344CB8AC3E}">
        <p14:creationId xmlns:p14="http://schemas.microsoft.com/office/powerpoint/2010/main" val="2249979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DF06D35-4C65-4CAC-B7D8-B2CC3D53EE0B}"/>
              </a:ext>
            </a:extLst>
          </p:cNvPr>
          <p:cNvSpPr/>
          <p:nvPr/>
        </p:nvSpPr>
        <p:spPr>
          <a:xfrm>
            <a:off x="0" y="5990896"/>
            <a:ext cx="12192001" cy="867104"/>
          </a:xfrm>
          <a:prstGeom prst="rect">
            <a:avLst/>
          </a:prstGeom>
          <a:solidFill>
            <a:srgbClr val="C42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pic>
        <p:nvPicPr>
          <p:cNvPr id="16" name="Picture 15">
            <a:extLst>
              <a:ext uri="{FF2B5EF4-FFF2-40B4-BE49-F238E27FC236}">
                <a16:creationId xmlns:a16="http://schemas.microsoft.com/office/drawing/2014/main" id="{A0152AF2-F150-4EE8-922E-46FBA4680CE2}"/>
              </a:ext>
            </a:extLst>
          </p:cNvPr>
          <p:cNvPicPr>
            <a:picLocks noChangeAspect="1"/>
          </p:cNvPicPr>
          <p:nvPr/>
        </p:nvPicPr>
        <p:blipFill>
          <a:blip r:embed="rId2"/>
          <a:srcRect/>
          <a:stretch/>
        </p:blipFill>
        <p:spPr>
          <a:xfrm>
            <a:off x="-16934" y="-617"/>
            <a:ext cx="12225868" cy="730721"/>
          </a:xfrm>
          <a:prstGeom prst="rect">
            <a:avLst/>
          </a:prstGeom>
        </p:spPr>
      </p:pic>
      <p:sp>
        <p:nvSpPr>
          <p:cNvPr id="17" name="Rectangle 16">
            <a:extLst>
              <a:ext uri="{FF2B5EF4-FFF2-40B4-BE49-F238E27FC236}">
                <a16:creationId xmlns:a16="http://schemas.microsoft.com/office/drawing/2014/main" id="{EC7E9CE3-A75B-4502-9F34-D45965165088}"/>
              </a:ext>
            </a:extLst>
          </p:cNvPr>
          <p:cNvSpPr/>
          <p:nvPr/>
        </p:nvSpPr>
        <p:spPr>
          <a:xfrm rot="5400000">
            <a:off x="97162" y="1846119"/>
            <a:ext cx="1562100" cy="176690"/>
          </a:xfrm>
          <a:prstGeom prst="rect">
            <a:avLst/>
          </a:prstGeom>
          <a:solidFill>
            <a:srgbClr val="C42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a typeface="Lato" panose="020F0502020204030203" pitchFamily="34" charset="0"/>
              <a:cs typeface="Lato" panose="020F0502020204030203" pitchFamily="34" charset="0"/>
            </a:endParaRPr>
          </a:p>
        </p:txBody>
      </p:sp>
      <p:sp>
        <p:nvSpPr>
          <p:cNvPr id="8" name="TextBox 7">
            <a:extLst>
              <a:ext uri="{FF2B5EF4-FFF2-40B4-BE49-F238E27FC236}">
                <a16:creationId xmlns:a16="http://schemas.microsoft.com/office/drawing/2014/main" id="{1AD62D14-36DA-9048-A601-1496311F1886}"/>
              </a:ext>
            </a:extLst>
          </p:cNvPr>
          <p:cNvSpPr txBox="1">
            <a:spLocks noChangeAspect="1"/>
          </p:cNvSpPr>
          <p:nvPr/>
        </p:nvSpPr>
        <p:spPr>
          <a:xfrm>
            <a:off x="1167949" y="6149360"/>
            <a:ext cx="9652835" cy="523220"/>
          </a:xfrm>
          <a:prstGeom prst="rect">
            <a:avLst/>
          </a:prstGeom>
          <a:noFill/>
        </p:spPr>
        <p:txBody>
          <a:bodyPr wrap="square" rtlCol="0">
            <a:spAutoFit/>
          </a:bodyPr>
          <a:lstStyle/>
          <a:p>
            <a:r>
              <a:rPr lang="en-US" sz="2800" dirty="0">
                <a:solidFill>
                  <a:schemeClr val="bg1"/>
                </a:solidFill>
                <a:latin typeface="Lato" panose="020F0502020204030203" pitchFamily="34" charset="0"/>
                <a:ea typeface="Lato" panose="020F0502020204030203" pitchFamily="34" charset="0"/>
                <a:cs typeface="Lato" panose="020F0502020204030203" pitchFamily="34" charset="0"/>
              </a:rPr>
              <a:t>Cranberry Outreach</a:t>
            </a:r>
          </a:p>
        </p:txBody>
      </p:sp>
      <p:pic>
        <p:nvPicPr>
          <p:cNvPr id="10" name="Picture 9">
            <a:extLst>
              <a:ext uri="{FF2B5EF4-FFF2-40B4-BE49-F238E27FC236}">
                <a16:creationId xmlns:a16="http://schemas.microsoft.com/office/drawing/2014/main" id="{D320F0D3-3097-9947-97F4-38C30FFD7E9D}"/>
              </a:ext>
            </a:extLst>
          </p:cNvPr>
          <p:cNvPicPr>
            <a:picLocks noChangeAspect="1"/>
          </p:cNvPicPr>
          <p:nvPr/>
        </p:nvPicPr>
        <p:blipFill>
          <a:blip r:embed="rId3"/>
          <a:stretch>
            <a:fillRect/>
          </a:stretch>
        </p:blipFill>
        <p:spPr>
          <a:xfrm>
            <a:off x="682515" y="6149360"/>
            <a:ext cx="468458" cy="504708"/>
          </a:xfrm>
          <a:prstGeom prst="rect">
            <a:avLst/>
          </a:prstGeom>
        </p:spPr>
      </p:pic>
      <p:sp>
        <p:nvSpPr>
          <p:cNvPr id="14" name="TextBox 13">
            <a:extLst>
              <a:ext uri="{FF2B5EF4-FFF2-40B4-BE49-F238E27FC236}">
                <a16:creationId xmlns:a16="http://schemas.microsoft.com/office/drawing/2014/main" id="{28041FA1-F720-469E-9C8F-03034F072589}"/>
              </a:ext>
            </a:extLst>
          </p:cNvPr>
          <p:cNvSpPr txBox="1">
            <a:spLocks noChangeAspect="1"/>
          </p:cNvSpPr>
          <p:nvPr/>
        </p:nvSpPr>
        <p:spPr>
          <a:xfrm>
            <a:off x="1066349" y="1139072"/>
            <a:ext cx="10871651" cy="4826771"/>
          </a:xfrm>
          <a:prstGeom prst="rect">
            <a:avLst/>
          </a:prstGeom>
          <a:noFill/>
        </p:spPr>
        <p:txBody>
          <a:bodyPr wrap="square" rtlCol="0">
            <a:spAutoFit/>
          </a:bodyPr>
          <a:lstStyle/>
          <a:p>
            <a:r>
              <a:rPr lang="en-US" sz="4800" b="1" dirty="0">
                <a:latin typeface="Lato Heavy" panose="020F0502020204030203" pitchFamily="34" charset="0"/>
                <a:ea typeface="Lato Heavy" panose="020F0502020204030203" pitchFamily="34" charset="0"/>
                <a:cs typeface="Lato Heavy" panose="020F0502020204030203" pitchFamily="34" charset="0"/>
              </a:rPr>
              <a:t>Timing </a:t>
            </a:r>
            <a:r>
              <a:rPr lang="pl-PL" sz="4800" b="1" dirty="0">
                <a:latin typeface="Lato Heavy" panose="020F0502020204030203" pitchFamily="34" charset="0"/>
                <a:ea typeface="Lato Heavy" panose="020F0502020204030203" pitchFamily="34" charset="0"/>
                <a:cs typeface="Lato Heavy" panose="020F0502020204030203" pitchFamily="34" charset="0"/>
              </a:rPr>
              <a:t>&amp; Composition </a:t>
            </a:r>
            <a:r>
              <a:rPr lang="en-US" sz="4800" b="1" dirty="0">
                <a:latin typeface="Lato Heavy" panose="020F0502020204030203" pitchFamily="34" charset="0"/>
                <a:ea typeface="Lato Heavy" panose="020F0502020204030203" pitchFamily="34" charset="0"/>
                <a:cs typeface="Lato Heavy" panose="020F0502020204030203" pitchFamily="34" charset="0"/>
              </a:rPr>
              <a:t>of Applications</a:t>
            </a:r>
          </a:p>
          <a:p>
            <a:pPr marL="342900" indent="-342900">
              <a:lnSpc>
                <a:spcPct val="150000"/>
              </a:lnSpc>
              <a:buFont typeface="Arial" panose="020B0604020202020204" pitchFamily="34" charset="0"/>
              <a:buChar char="•"/>
            </a:pPr>
            <a:r>
              <a:rPr lang="pl-PL" sz="2200" dirty="0">
                <a:latin typeface="Lato" panose="020F0502020204030203" pitchFamily="34" charset="0"/>
                <a:ea typeface="Lato" panose="020F0502020204030203" pitchFamily="34" charset="0"/>
                <a:cs typeface="Lato" panose="020F0502020204030203" pitchFamily="34" charset="0"/>
              </a:rPr>
              <a:t>Watching tissue testing, many growers are not seeing P deficiency. Making decisions based on N tissue test, crop projection, visual plant inspection</a:t>
            </a:r>
          </a:p>
          <a:p>
            <a:pPr marL="800100" lvl="1" indent="-342900">
              <a:lnSpc>
                <a:spcPct val="150000"/>
              </a:lnSpc>
              <a:buFont typeface="Arial" panose="020B0604020202020204" pitchFamily="34" charset="0"/>
              <a:buChar char="•"/>
            </a:pPr>
            <a:r>
              <a:rPr lang="pl-PL" sz="2200" dirty="0">
                <a:latin typeface="Lato" panose="020F0502020204030203" pitchFamily="34" charset="0"/>
                <a:ea typeface="Lato" panose="020F0502020204030203" pitchFamily="34" charset="0"/>
                <a:cs typeface="Lato" panose="020F0502020204030203" pitchFamily="34" charset="0"/>
              </a:rPr>
              <a:t>Common blends: </a:t>
            </a:r>
          </a:p>
          <a:p>
            <a:pPr marL="1257300" lvl="2" indent="-342900">
              <a:lnSpc>
                <a:spcPct val="150000"/>
              </a:lnSpc>
              <a:buFont typeface="Arial" panose="020B0604020202020204" pitchFamily="34" charset="0"/>
              <a:buChar char="•"/>
            </a:pPr>
            <a:r>
              <a:rPr lang="pl-PL" sz="2200" dirty="0">
                <a:latin typeface="Lato" panose="020F0502020204030203" pitchFamily="34" charset="0"/>
                <a:ea typeface="Lato" panose="020F0502020204030203" pitchFamily="34" charset="0"/>
                <a:cs typeface="Lato" panose="020F0502020204030203" pitchFamily="34" charset="0"/>
              </a:rPr>
              <a:t>14-8-14 (followed by 0-0-50 and 0-0-62 mix in fall)</a:t>
            </a:r>
          </a:p>
          <a:p>
            <a:pPr marL="1257300" lvl="2" indent="-342900">
              <a:lnSpc>
                <a:spcPct val="150000"/>
              </a:lnSpc>
              <a:buFont typeface="Arial" panose="020B0604020202020204" pitchFamily="34" charset="0"/>
              <a:buChar char="•"/>
            </a:pPr>
            <a:r>
              <a:rPr lang="pl-PL" sz="2200" dirty="0">
                <a:latin typeface="Lato" panose="020F0502020204030203" pitchFamily="34" charset="0"/>
                <a:ea typeface="Lato" panose="020F0502020204030203" pitchFamily="34" charset="0"/>
                <a:cs typeface="Lato" panose="020F0502020204030203" pitchFamily="34" charset="0"/>
              </a:rPr>
              <a:t>14-14-14 </a:t>
            </a:r>
          </a:p>
          <a:p>
            <a:pPr marL="1257300" lvl="2" indent="-342900">
              <a:lnSpc>
                <a:spcPct val="150000"/>
              </a:lnSpc>
              <a:buFont typeface="Arial" panose="020B0604020202020204" pitchFamily="34" charset="0"/>
              <a:buChar char="•"/>
            </a:pPr>
            <a:r>
              <a:rPr lang="pl-PL" sz="2200" dirty="0">
                <a:latin typeface="Lato" panose="020F0502020204030203" pitchFamily="34" charset="0"/>
                <a:ea typeface="Lato" panose="020F0502020204030203" pitchFamily="34" charset="0"/>
                <a:cs typeface="Lato" panose="020F0502020204030203" pitchFamily="34" charset="0"/>
              </a:rPr>
              <a:t>8-8-24</a:t>
            </a:r>
          </a:p>
          <a:p>
            <a:pPr marL="800100" lvl="1" indent="-342900">
              <a:lnSpc>
                <a:spcPct val="150000"/>
              </a:lnSpc>
              <a:buFont typeface="Arial" panose="020B0604020202020204" pitchFamily="34" charset="0"/>
              <a:buChar char="•"/>
            </a:pPr>
            <a:endParaRPr lang="en-US" sz="2200" dirty="0">
              <a:latin typeface="Lato" panose="020F0502020204030203" pitchFamily="34" charset="0"/>
              <a:ea typeface="Lato" panose="020F0502020204030203" pitchFamily="34" charset="0"/>
              <a:cs typeface="Lato" panose="020F0502020204030203" pitchFamily="34" charset="0"/>
            </a:endParaRPr>
          </a:p>
          <a:p>
            <a:pPr>
              <a:lnSpc>
                <a:spcPct val="150000"/>
              </a:lnSpc>
            </a:pPr>
            <a:endParaRPr lang="en-US" sz="2200" dirty="0">
              <a:latin typeface="Lato" panose="020F0502020204030203" pitchFamily="34" charset="0"/>
              <a:ea typeface="Lato" panose="020F0502020204030203" pitchFamily="34" charset="0"/>
              <a:cs typeface="Lato" panose="020F0502020204030203" pitchFamily="34" charset="0"/>
            </a:endParaRPr>
          </a:p>
        </p:txBody>
      </p:sp>
      <p:pic>
        <p:nvPicPr>
          <p:cNvPr id="3" name="Picture 2">
            <a:extLst>
              <a:ext uri="{FF2B5EF4-FFF2-40B4-BE49-F238E27FC236}">
                <a16:creationId xmlns:a16="http://schemas.microsoft.com/office/drawing/2014/main" id="{D27D61F2-6A4B-4B93-AC08-550CD13DE17B}"/>
              </a:ext>
            </a:extLst>
          </p:cNvPr>
          <p:cNvPicPr>
            <a:picLocks noChangeAspect="1"/>
          </p:cNvPicPr>
          <p:nvPr/>
        </p:nvPicPr>
        <p:blipFill>
          <a:blip r:embed="rId4"/>
          <a:stretch>
            <a:fillRect/>
          </a:stretch>
        </p:blipFill>
        <p:spPr>
          <a:xfrm>
            <a:off x="0" y="5210747"/>
            <a:ext cx="12192000" cy="1647254"/>
          </a:xfrm>
          <a:prstGeom prst="rect">
            <a:avLst/>
          </a:prstGeom>
        </p:spPr>
      </p:pic>
      <p:sp>
        <p:nvSpPr>
          <p:cNvPr id="11" name="TextBox 10">
            <a:extLst>
              <a:ext uri="{FF2B5EF4-FFF2-40B4-BE49-F238E27FC236}">
                <a16:creationId xmlns:a16="http://schemas.microsoft.com/office/drawing/2014/main" id="{BC26271B-B2A8-47A7-9030-E0BB6BC541E8}"/>
              </a:ext>
            </a:extLst>
          </p:cNvPr>
          <p:cNvSpPr txBox="1">
            <a:spLocks noChangeAspect="1"/>
          </p:cNvSpPr>
          <p:nvPr/>
        </p:nvSpPr>
        <p:spPr>
          <a:xfrm>
            <a:off x="966557" y="5514528"/>
            <a:ext cx="10871651" cy="1271951"/>
          </a:xfrm>
          <a:prstGeom prst="rect">
            <a:avLst/>
          </a:prstGeom>
          <a:noFill/>
        </p:spPr>
        <p:txBody>
          <a:bodyPr wrap="square" rtlCol="0">
            <a:spAutoFit/>
          </a:bodyPr>
          <a:lstStyle/>
          <a:p>
            <a:r>
              <a:rPr lang="pl-PL" sz="4800" b="1" dirty="0">
                <a:solidFill>
                  <a:schemeClr val="bg1"/>
                </a:solidFill>
                <a:latin typeface="Lato Heavy" panose="020F0502020204030203" pitchFamily="34" charset="0"/>
                <a:ea typeface="Lato Heavy" panose="020F0502020204030203" pitchFamily="34" charset="0"/>
                <a:cs typeface="Lato Heavy" panose="020F0502020204030203" pitchFamily="34" charset="0"/>
              </a:rPr>
              <a:t>Avoid Overgrowth</a:t>
            </a:r>
            <a:endParaRPr lang="en-US" sz="4800" b="1" dirty="0">
              <a:solidFill>
                <a:schemeClr val="bg1"/>
              </a:solidFill>
              <a:latin typeface="Lato Heavy" panose="020F0502020204030203" pitchFamily="34" charset="0"/>
              <a:ea typeface="Lato Heavy" panose="020F0502020204030203" pitchFamily="34" charset="0"/>
              <a:cs typeface="Lato Heavy" panose="020F0502020204030203" pitchFamily="34" charset="0"/>
            </a:endParaRPr>
          </a:p>
          <a:p>
            <a:pPr marL="342900" indent="-342900">
              <a:lnSpc>
                <a:spcPct val="150000"/>
              </a:lnSpc>
              <a:buFont typeface="Arial" panose="020B0604020202020204" pitchFamily="34" charset="0"/>
              <a:buChar char="•"/>
            </a:pPr>
            <a:r>
              <a:rPr lang="pl-PL" sz="2200" dirty="0">
                <a:solidFill>
                  <a:schemeClr val="bg1"/>
                </a:solidFill>
                <a:latin typeface="Lato" panose="020F0502020204030203" pitchFamily="34" charset="0"/>
                <a:ea typeface="Lato" panose="020F0502020204030203" pitchFamily="34" charset="0"/>
                <a:cs typeface="Lato" panose="020F0502020204030203" pitchFamily="34" charset="0"/>
              </a:rPr>
              <a:t>You cannot go back and apply less.</a:t>
            </a:r>
            <a:endParaRPr lang="en-US" sz="2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154201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DF06D35-4C65-4CAC-B7D8-B2CC3D53EE0B}"/>
              </a:ext>
            </a:extLst>
          </p:cNvPr>
          <p:cNvSpPr/>
          <p:nvPr/>
        </p:nvSpPr>
        <p:spPr>
          <a:xfrm>
            <a:off x="0" y="5990896"/>
            <a:ext cx="12192001" cy="867104"/>
          </a:xfrm>
          <a:prstGeom prst="rect">
            <a:avLst/>
          </a:prstGeom>
          <a:solidFill>
            <a:srgbClr val="C42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pic>
        <p:nvPicPr>
          <p:cNvPr id="16" name="Picture 15">
            <a:extLst>
              <a:ext uri="{FF2B5EF4-FFF2-40B4-BE49-F238E27FC236}">
                <a16:creationId xmlns:a16="http://schemas.microsoft.com/office/drawing/2014/main" id="{A0152AF2-F150-4EE8-922E-46FBA4680CE2}"/>
              </a:ext>
            </a:extLst>
          </p:cNvPr>
          <p:cNvPicPr>
            <a:picLocks noChangeAspect="1"/>
          </p:cNvPicPr>
          <p:nvPr/>
        </p:nvPicPr>
        <p:blipFill>
          <a:blip r:embed="rId2"/>
          <a:srcRect/>
          <a:stretch/>
        </p:blipFill>
        <p:spPr>
          <a:xfrm>
            <a:off x="-16934" y="-617"/>
            <a:ext cx="12225868" cy="730721"/>
          </a:xfrm>
          <a:prstGeom prst="rect">
            <a:avLst/>
          </a:prstGeom>
        </p:spPr>
      </p:pic>
      <p:sp>
        <p:nvSpPr>
          <p:cNvPr id="17" name="Rectangle 16">
            <a:extLst>
              <a:ext uri="{FF2B5EF4-FFF2-40B4-BE49-F238E27FC236}">
                <a16:creationId xmlns:a16="http://schemas.microsoft.com/office/drawing/2014/main" id="{EC7E9CE3-A75B-4502-9F34-D45965165088}"/>
              </a:ext>
            </a:extLst>
          </p:cNvPr>
          <p:cNvSpPr/>
          <p:nvPr/>
        </p:nvSpPr>
        <p:spPr>
          <a:xfrm rot="5400000">
            <a:off x="97162" y="1846119"/>
            <a:ext cx="1562100" cy="176690"/>
          </a:xfrm>
          <a:prstGeom prst="rect">
            <a:avLst/>
          </a:prstGeom>
          <a:solidFill>
            <a:srgbClr val="C42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a typeface="Lato" panose="020F0502020204030203" pitchFamily="34" charset="0"/>
              <a:cs typeface="Lato" panose="020F0502020204030203" pitchFamily="34" charset="0"/>
            </a:endParaRPr>
          </a:p>
        </p:txBody>
      </p:sp>
      <p:sp>
        <p:nvSpPr>
          <p:cNvPr id="8" name="TextBox 7">
            <a:extLst>
              <a:ext uri="{FF2B5EF4-FFF2-40B4-BE49-F238E27FC236}">
                <a16:creationId xmlns:a16="http://schemas.microsoft.com/office/drawing/2014/main" id="{1AD62D14-36DA-9048-A601-1496311F1886}"/>
              </a:ext>
            </a:extLst>
          </p:cNvPr>
          <p:cNvSpPr txBox="1">
            <a:spLocks noChangeAspect="1"/>
          </p:cNvSpPr>
          <p:nvPr/>
        </p:nvSpPr>
        <p:spPr>
          <a:xfrm>
            <a:off x="1167949" y="6149360"/>
            <a:ext cx="9652835" cy="523220"/>
          </a:xfrm>
          <a:prstGeom prst="rect">
            <a:avLst/>
          </a:prstGeom>
          <a:noFill/>
        </p:spPr>
        <p:txBody>
          <a:bodyPr wrap="square" rtlCol="0">
            <a:spAutoFit/>
          </a:bodyPr>
          <a:lstStyle/>
          <a:p>
            <a:r>
              <a:rPr lang="en-US" sz="2800" dirty="0">
                <a:solidFill>
                  <a:schemeClr val="bg1"/>
                </a:solidFill>
                <a:latin typeface="Lato" panose="020F0502020204030203" pitchFamily="34" charset="0"/>
                <a:ea typeface="Lato" panose="020F0502020204030203" pitchFamily="34" charset="0"/>
                <a:cs typeface="Lato" panose="020F0502020204030203" pitchFamily="34" charset="0"/>
              </a:rPr>
              <a:t>Cranberry Outreach</a:t>
            </a:r>
          </a:p>
        </p:txBody>
      </p:sp>
      <p:pic>
        <p:nvPicPr>
          <p:cNvPr id="10" name="Picture 9">
            <a:extLst>
              <a:ext uri="{FF2B5EF4-FFF2-40B4-BE49-F238E27FC236}">
                <a16:creationId xmlns:a16="http://schemas.microsoft.com/office/drawing/2014/main" id="{D320F0D3-3097-9947-97F4-38C30FFD7E9D}"/>
              </a:ext>
            </a:extLst>
          </p:cNvPr>
          <p:cNvPicPr>
            <a:picLocks noChangeAspect="1"/>
          </p:cNvPicPr>
          <p:nvPr/>
        </p:nvPicPr>
        <p:blipFill>
          <a:blip r:embed="rId3"/>
          <a:stretch>
            <a:fillRect/>
          </a:stretch>
        </p:blipFill>
        <p:spPr>
          <a:xfrm>
            <a:off x="682515" y="6149360"/>
            <a:ext cx="468458" cy="504708"/>
          </a:xfrm>
          <a:prstGeom prst="rect">
            <a:avLst/>
          </a:prstGeom>
        </p:spPr>
      </p:pic>
      <p:sp>
        <p:nvSpPr>
          <p:cNvPr id="14" name="TextBox 13">
            <a:extLst>
              <a:ext uri="{FF2B5EF4-FFF2-40B4-BE49-F238E27FC236}">
                <a16:creationId xmlns:a16="http://schemas.microsoft.com/office/drawing/2014/main" id="{28041FA1-F720-469E-9C8F-03034F072589}"/>
              </a:ext>
            </a:extLst>
          </p:cNvPr>
          <p:cNvSpPr txBox="1">
            <a:spLocks noChangeAspect="1"/>
          </p:cNvSpPr>
          <p:nvPr/>
        </p:nvSpPr>
        <p:spPr>
          <a:xfrm>
            <a:off x="1066349" y="1139072"/>
            <a:ext cx="10871651" cy="5334602"/>
          </a:xfrm>
          <a:prstGeom prst="rect">
            <a:avLst/>
          </a:prstGeom>
          <a:noFill/>
        </p:spPr>
        <p:txBody>
          <a:bodyPr wrap="square" rtlCol="0">
            <a:spAutoFit/>
          </a:bodyPr>
          <a:lstStyle/>
          <a:p>
            <a:r>
              <a:rPr lang="pl-PL" sz="4800" b="1" dirty="0">
                <a:latin typeface="Lato Heavy" panose="020F0502020204030203" pitchFamily="34" charset="0"/>
                <a:ea typeface="Lato Heavy" panose="020F0502020204030203" pitchFamily="34" charset="0"/>
                <a:cs typeface="Lato Heavy" panose="020F0502020204030203" pitchFamily="34" charset="0"/>
              </a:rPr>
              <a:t>Visual Inspection Reminders</a:t>
            </a:r>
            <a:endParaRPr lang="en-US" sz="4800" b="1" dirty="0">
              <a:latin typeface="Lato Heavy" panose="020F0502020204030203" pitchFamily="34" charset="0"/>
              <a:ea typeface="Lato Heavy" panose="020F0502020204030203" pitchFamily="34" charset="0"/>
              <a:cs typeface="Lato Heavy" panose="020F0502020204030203" pitchFamily="34" charset="0"/>
            </a:endParaRPr>
          </a:p>
          <a:p>
            <a:pPr marL="800100" lvl="1" indent="-342900">
              <a:lnSpc>
                <a:spcPct val="150000"/>
              </a:lnSpc>
              <a:buFont typeface="Arial" panose="020B0604020202020204" pitchFamily="34" charset="0"/>
              <a:buChar char="•"/>
            </a:pPr>
            <a:r>
              <a:rPr lang="pl-PL" sz="2200" dirty="0">
                <a:latin typeface="Lato" panose="020F0502020204030203" pitchFamily="34" charset="0"/>
                <a:ea typeface="Lato" panose="020F0502020204030203" pitchFamily="34" charset="0"/>
                <a:cs typeface="Lato" panose="020F0502020204030203" pitchFamily="34" charset="0"/>
              </a:rPr>
              <a:t>Establish personal </a:t>
            </a:r>
            <a:r>
              <a:rPr lang="pl-PL" sz="2200" b="1" dirty="0">
                <a:latin typeface="Lato" panose="020F0502020204030203" pitchFamily="34" charset="0"/>
                <a:ea typeface="Lato" panose="020F0502020204030203" pitchFamily="34" charset="0"/>
                <a:cs typeface="Lato" panose="020F0502020204030203" pitchFamily="34" charset="0"/>
              </a:rPr>
              <a:t>convention</a:t>
            </a:r>
          </a:p>
          <a:p>
            <a:pPr marL="1257300" lvl="2" indent="-342900">
              <a:lnSpc>
                <a:spcPct val="150000"/>
              </a:lnSpc>
              <a:buFont typeface="Arial" panose="020B0604020202020204" pitchFamily="34" charset="0"/>
              <a:buChar char="•"/>
            </a:pPr>
            <a:r>
              <a:rPr lang="pl-PL" sz="2200" dirty="0">
                <a:latin typeface="Lato" panose="020F0502020204030203" pitchFamily="34" charset="0"/>
                <a:ea typeface="Lato" panose="020F0502020204030203" pitchFamily="34" charset="0"/>
                <a:cs typeface="Lato" panose="020F0502020204030203" pitchFamily="34" charset="0"/>
              </a:rPr>
              <a:t>check for berries you can see at ditch-edge when standing on dike</a:t>
            </a:r>
          </a:p>
          <a:p>
            <a:pPr marL="1257300" lvl="2" indent="-342900">
              <a:lnSpc>
                <a:spcPct val="150000"/>
              </a:lnSpc>
              <a:buFont typeface="Arial" panose="020B0604020202020204" pitchFamily="34" charset="0"/>
              <a:buChar char="•"/>
            </a:pPr>
            <a:r>
              <a:rPr lang="pl-PL" sz="2200" dirty="0">
                <a:latin typeface="Lato" panose="020F0502020204030203" pitchFamily="34" charset="0"/>
                <a:ea typeface="Lato" panose="020F0502020204030203" pitchFamily="34" charset="0"/>
                <a:cs typeface="Lato" panose="020F0502020204030203" pitchFamily="34" charset="0"/>
              </a:rPr>
              <a:t>check leaf color and upright height at same time of day, same sun direction</a:t>
            </a:r>
          </a:p>
          <a:p>
            <a:pPr marL="800100" lvl="1" indent="-342900">
              <a:lnSpc>
                <a:spcPct val="150000"/>
              </a:lnSpc>
              <a:buFont typeface="Arial" panose="020B0604020202020204" pitchFamily="34" charset="0"/>
              <a:buChar char="•"/>
            </a:pPr>
            <a:r>
              <a:rPr lang="pl-PL" sz="2200" dirty="0">
                <a:latin typeface="Lato" panose="020F0502020204030203" pitchFamily="34" charset="0"/>
                <a:ea typeface="Lato" panose="020F0502020204030203" pitchFamily="34" charset="0"/>
                <a:cs typeface="Lato" panose="020F0502020204030203" pitchFamily="34" charset="0"/>
              </a:rPr>
              <a:t>Nitrogen is mobile within plant, so old leaves will show N stress (yellowing) when new leaves are still green</a:t>
            </a:r>
          </a:p>
          <a:p>
            <a:pPr marL="800100" lvl="1" indent="-342900">
              <a:lnSpc>
                <a:spcPct val="150000"/>
              </a:lnSpc>
              <a:buFont typeface="Arial" panose="020B0604020202020204" pitchFamily="34" charset="0"/>
              <a:buChar char="•"/>
            </a:pPr>
            <a:r>
              <a:rPr lang="pl-PL" sz="2200" dirty="0">
                <a:latin typeface="Lato" panose="020F0502020204030203" pitchFamily="34" charset="0"/>
                <a:ea typeface="Lato" panose="020F0502020204030203" pitchFamily="34" charset="0"/>
                <a:cs typeface="Lato" panose="020F0502020204030203" pitchFamily="34" charset="0"/>
              </a:rPr>
              <a:t>Experiment with polarized sunglass lenses </a:t>
            </a:r>
            <a:endParaRPr lang="en-US" sz="2200" dirty="0">
              <a:latin typeface="Lato" panose="020F0502020204030203" pitchFamily="34" charset="0"/>
              <a:ea typeface="Lato" panose="020F0502020204030203" pitchFamily="34" charset="0"/>
              <a:cs typeface="Lato" panose="020F0502020204030203" pitchFamily="34" charset="0"/>
            </a:endParaRPr>
          </a:p>
          <a:p>
            <a:pPr marL="800100" lvl="1" indent="-342900">
              <a:lnSpc>
                <a:spcPct val="150000"/>
              </a:lnSpc>
              <a:buFont typeface="Arial" panose="020B0604020202020204" pitchFamily="34" charset="0"/>
              <a:buChar char="•"/>
            </a:pPr>
            <a:r>
              <a:rPr lang="en-US" sz="2200" dirty="0">
                <a:latin typeface="Lato" panose="020F0502020204030203" pitchFamily="34" charset="0"/>
                <a:ea typeface="Lato" panose="020F0502020204030203" pitchFamily="34" charset="0"/>
                <a:cs typeface="Lato" panose="020F0502020204030203" pitchFamily="34" charset="0"/>
              </a:rPr>
              <a:t>Eyes on </a:t>
            </a:r>
            <a:r>
              <a:rPr lang="en-US" sz="2200" b="1" dirty="0">
                <a:latin typeface="Lato" panose="020F0502020204030203" pitchFamily="34" charset="0"/>
                <a:ea typeface="Lato" panose="020F0502020204030203" pitchFamily="34" charset="0"/>
                <a:cs typeface="Lato" panose="020F0502020204030203" pitchFamily="34" charset="0"/>
              </a:rPr>
              <a:t>growth above this year’s crop, </a:t>
            </a:r>
            <a:r>
              <a:rPr lang="en-US" sz="2200" dirty="0">
                <a:latin typeface="Lato" panose="020F0502020204030203" pitchFamily="34" charset="0"/>
                <a:ea typeface="Lato" panose="020F0502020204030203" pitchFamily="34" charset="0"/>
                <a:cs typeface="Lato" panose="020F0502020204030203" pitchFamily="34" charset="0"/>
              </a:rPr>
              <a:t>hold a firm line on the last app of the season, watching yellow tinge</a:t>
            </a:r>
            <a:endParaRPr lang="pl-PL" sz="2200" dirty="0">
              <a:latin typeface="Lato" panose="020F0502020204030203" pitchFamily="34" charset="0"/>
              <a:ea typeface="Lato" panose="020F0502020204030203" pitchFamily="34" charset="0"/>
              <a:cs typeface="Lato" panose="020F0502020204030203" pitchFamily="34" charset="0"/>
            </a:endParaRPr>
          </a:p>
          <a:p>
            <a:pPr>
              <a:lnSpc>
                <a:spcPct val="150000"/>
              </a:lnSpc>
            </a:pPr>
            <a:endParaRPr lang="en-US" sz="22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549520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DF06D35-4C65-4CAC-B7D8-B2CC3D53EE0B}"/>
              </a:ext>
            </a:extLst>
          </p:cNvPr>
          <p:cNvSpPr/>
          <p:nvPr/>
        </p:nvSpPr>
        <p:spPr>
          <a:xfrm>
            <a:off x="0" y="5990896"/>
            <a:ext cx="12192001" cy="867104"/>
          </a:xfrm>
          <a:prstGeom prst="rect">
            <a:avLst/>
          </a:prstGeom>
          <a:solidFill>
            <a:srgbClr val="C42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pic>
        <p:nvPicPr>
          <p:cNvPr id="16" name="Picture 15">
            <a:extLst>
              <a:ext uri="{FF2B5EF4-FFF2-40B4-BE49-F238E27FC236}">
                <a16:creationId xmlns:a16="http://schemas.microsoft.com/office/drawing/2014/main" id="{A0152AF2-F150-4EE8-922E-46FBA4680CE2}"/>
              </a:ext>
            </a:extLst>
          </p:cNvPr>
          <p:cNvPicPr>
            <a:picLocks noChangeAspect="1"/>
          </p:cNvPicPr>
          <p:nvPr/>
        </p:nvPicPr>
        <p:blipFill>
          <a:blip r:embed="rId2"/>
          <a:srcRect/>
          <a:stretch/>
        </p:blipFill>
        <p:spPr>
          <a:xfrm>
            <a:off x="-16934" y="-617"/>
            <a:ext cx="12225868" cy="730721"/>
          </a:xfrm>
          <a:prstGeom prst="rect">
            <a:avLst/>
          </a:prstGeom>
        </p:spPr>
      </p:pic>
      <p:sp>
        <p:nvSpPr>
          <p:cNvPr id="17" name="Rectangle 16">
            <a:extLst>
              <a:ext uri="{FF2B5EF4-FFF2-40B4-BE49-F238E27FC236}">
                <a16:creationId xmlns:a16="http://schemas.microsoft.com/office/drawing/2014/main" id="{EC7E9CE3-A75B-4502-9F34-D45965165088}"/>
              </a:ext>
            </a:extLst>
          </p:cNvPr>
          <p:cNvSpPr/>
          <p:nvPr/>
        </p:nvSpPr>
        <p:spPr>
          <a:xfrm rot="5400000">
            <a:off x="97162" y="1846119"/>
            <a:ext cx="1562100" cy="176690"/>
          </a:xfrm>
          <a:prstGeom prst="rect">
            <a:avLst/>
          </a:prstGeom>
          <a:solidFill>
            <a:srgbClr val="C42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a typeface="Lato" panose="020F0502020204030203" pitchFamily="34" charset="0"/>
              <a:cs typeface="Lato" panose="020F0502020204030203" pitchFamily="34" charset="0"/>
            </a:endParaRPr>
          </a:p>
        </p:txBody>
      </p:sp>
      <p:sp>
        <p:nvSpPr>
          <p:cNvPr id="8" name="TextBox 7">
            <a:extLst>
              <a:ext uri="{FF2B5EF4-FFF2-40B4-BE49-F238E27FC236}">
                <a16:creationId xmlns:a16="http://schemas.microsoft.com/office/drawing/2014/main" id="{1AD62D14-36DA-9048-A601-1496311F1886}"/>
              </a:ext>
            </a:extLst>
          </p:cNvPr>
          <p:cNvSpPr txBox="1">
            <a:spLocks noChangeAspect="1"/>
          </p:cNvSpPr>
          <p:nvPr/>
        </p:nvSpPr>
        <p:spPr>
          <a:xfrm>
            <a:off x="1167949" y="6149360"/>
            <a:ext cx="9652835" cy="523220"/>
          </a:xfrm>
          <a:prstGeom prst="rect">
            <a:avLst/>
          </a:prstGeom>
          <a:noFill/>
        </p:spPr>
        <p:txBody>
          <a:bodyPr wrap="square" rtlCol="0">
            <a:spAutoFit/>
          </a:bodyPr>
          <a:lstStyle/>
          <a:p>
            <a:r>
              <a:rPr lang="en-US" sz="2800" dirty="0">
                <a:solidFill>
                  <a:schemeClr val="bg1"/>
                </a:solidFill>
                <a:latin typeface="Lato" panose="020F0502020204030203" pitchFamily="34" charset="0"/>
                <a:ea typeface="Lato" panose="020F0502020204030203" pitchFamily="34" charset="0"/>
                <a:cs typeface="Lato" panose="020F0502020204030203" pitchFamily="34" charset="0"/>
              </a:rPr>
              <a:t>Cranberry Outreach</a:t>
            </a:r>
          </a:p>
        </p:txBody>
      </p:sp>
      <p:pic>
        <p:nvPicPr>
          <p:cNvPr id="10" name="Picture 9">
            <a:extLst>
              <a:ext uri="{FF2B5EF4-FFF2-40B4-BE49-F238E27FC236}">
                <a16:creationId xmlns:a16="http://schemas.microsoft.com/office/drawing/2014/main" id="{D320F0D3-3097-9947-97F4-38C30FFD7E9D}"/>
              </a:ext>
            </a:extLst>
          </p:cNvPr>
          <p:cNvPicPr>
            <a:picLocks noChangeAspect="1"/>
          </p:cNvPicPr>
          <p:nvPr/>
        </p:nvPicPr>
        <p:blipFill>
          <a:blip r:embed="rId3"/>
          <a:stretch>
            <a:fillRect/>
          </a:stretch>
        </p:blipFill>
        <p:spPr>
          <a:xfrm>
            <a:off x="682515" y="6149360"/>
            <a:ext cx="468458" cy="504708"/>
          </a:xfrm>
          <a:prstGeom prst="rect">
            <a:avLst/>
          </a:prstGeom>
        </p:spPr>
      </p:pic>
      <p:sp>
        <p:nvSpPr>
          <p:cNvPr id="14" name="TextBox 13">
            <a:extLst>
              <a:ext uri="{FF2B5EF4-FFF2-40B4-BE49-F238E27FC236}">
                <a16:creationId xmlns:a16="http://schemas.microsoft.com/office/drawing/2014/main" id="{28041FA1-F720-469E-9C8F-03034F072589}"/>
              </a:ext>
            </a:extLst>
          </p:cNvPr>
          <p:cNvSpPr txBox="1">
            <a:spLocks noChangeAspect="1"/>
          </p:cNvSpPr>
          <p:nvPr/>
        </p:nvSpPr>
        <p:spPr>
          <a:xfrm>
            <a:off x="1066349" y="1139072"/>
            <a:ext cx="11125651" cy="3303277"/>
          </a:xfrm>
          <a:prstGeom prst="rect">
            <a:avLst/>
          </a:prstGeom>
          <a:noFill/>
        </p:spPr>
        <p:txBody>
          <a:bodyPr wrap="square" rtlCol="0">
            <a:spAutoFit/>
          </a:bodyPr>
          <a:lstStyle/>
          <a:p>
            <a:r>
              <a:rPr lang="en-US" sz="4800" b="1" dirty="0">
                <a:latin typeface="Lato Heavy" panose="020F0502020204030203" pitchFamily="34" charset="0"/>
                <a:ea typeface="Lato Heavy" panose="020F0502020204030203" pitchFamily="34" charset="0"/>
                <a:cs typeface="Lato Heavy" panose="020F0502020204030203" pitchFamily="34" charset="0"/>
              </a:rPr>
              <a:t>Timing of Applications</a:t>
            </a:r>
          </a:p>
          <a:p>
            <a:pPr marL="342900" indent="-342900">
              <a:lnSpc>
                <a:spcPct val="150000"/>
              </a:lnSpc>
              <a:buFont typeface="Arial" panose="020B0604020202020204" pitchFamily="34" charset="0"/>
              <a:buChar char="•"/>
            </a:pPr>
            <a:r>
              <a:rPr lang="en-US" sz="2200" b="1" dirty="0">
                <a:latin typeface="Lato" panose="020F0502020204030203" pitchFamily="34" charset="0"/>
                <a:ea typeface="Lato" panose="020F0502020204030203" pitchFamily="34" charset="0"/>
                <a:cs typeface="Lato" panose="020F0502020204030203" pitchFamily="34" charset="0"/>
              </a:rPr>
              <a:t>Atucha lab</a:t>
            </a:r>
            <a:r>
              <a:rPr lang="en-US" sz="2200" dirty="0">
                <a:latin typeface="Lato" panose="020F0502020204030203" pitchFamily="34" charset="0"/>
                <a:ea typeface="Lato" panose="020F0502020204030203" pitchFamily="34" charset="0"/>
                <a:cs typeface="Lato" panose="020F0502020204030203" pitchFamily="34" charset="0"/>
              </a:rPr>
              <a:t>’s upcoming pub on 2019, 2020, 2021 research</a:t>
            </a:r>
            <a:endParaRPr lang="en-US" sz="2400" dirty="0">
              <a:latin typeface="Lato" panose="020F0502020204030203" pitchFamily="34" charset="0"/>
              <a:ea typeface="Lato" panose="020F0502020204030203" pitchFamily="34" charset="0"/>
              <a:cs typeface="Lato" panose="020F0502020204030203" pitchFamily="34" charset="0"/>
            </a:endParaRPr>
          </a:p>
          <a:p>
            <a:pPr marL="800100" lvl="1" indent="-342900">
              <a:lnSpc>
                <a:spcPct val="150000"/>
              </a:lnSpc>
              <a:buFont typeface="Arial" panose="020B0604020202020204" pitchFamily="34" charset="0"/>
              <a:buChar char="•"/>
            </a:pPr>
            <a:r>
              <a:rPr lang="en-US" sz="2200" dirty="0">
                <a:latin typeface="Lato" panose="020F0502020204030203" pitchFamily="34" charset="0"/>
                <a:ea typeface="Lato" panose="020F0502020204030203" pitchFamily="34" charset="0"/>
                <a:cs typeface="Lato" panose="020F0502020204030203" pitchFamily="34" charset="0"/>
              </a:rPr>
              <a:t>Exploring </a:t>
            </a:r>
            <a:r>
              <a:rPr lang="en-US" sz="2200" b="1" dirty="0">
                <a:latin typeface="Lato" panose="020F0502020204030203" pitchFamily="34" charset="0"/>
                <a:ea typeface="Lato" panose="020F0502020204030203" pitchFamily="34" charset="0"/>
                <a:cs typeface="Lato" panose="020F0502020204030203" pitchFamily="34" charset="0"/>
              </a:rPr>
              <a:t>post harvest N </a:t>
            </a:r>
            <a:r>
              <a:rPr lang="en-US" sz="2200" dirty="0">
                <a:latin typeface="Lato" panose="020F0502020204030203" pitchFamily="34" charset="0"/>
                <a:ea typeface="Lato" panose="020F0502020204030203" pitchFamily="34" charset="0"/>
                <a:cs typeface="Lato" panose="020F0502020204030203" pitchFamily="34" charset="0"/>
              </a:rPr>
              <a:t>to encourage root recovery after </a:t>
            </a:r>
            <a:r>
              <a:rPr lang="en-US" sz="2200" dirty="0" err="1">
                <a:latin typeface="Lato" panose="020F0502020204030203" pitchFamily="34" charset="0"/>
                <a:ea typeface="Lato" panose="020F0502020204030203" pitchFamily="34" charset="0"/>
                <a:cs typeface="Lato" panose="020F0502020204030203" pitchFamily="34" charset="0"/>
              </a:rPr>
              <a:t>ie</a:t>
            </a:r>
            <a:r>
              <a:rPr lang="en-US" sz="2200" dirty="0">
                <a:latin typeface="Lato" panose="020F0502020204030203" pitchFamily="34" charset="0"/>
                <a:ea typeface="Lato" panose="020F0502020204030203" pitchFamily="34" charset="0"/>
                <a:cs typeface="Lato" panose="020F0502020204030203" pitchFamily="34" charset="0"/>
              </a:rPr>
              <a:t> winter damage</a:t>
            </a:r>
          </a:p>
          <a:p>
            <a:pPr marL="800100" lvl="1" indent="-342900">
              <a:lnSpc>
                <a:spcPct val="150000"/>
              </a:lnSpc>
              <a:buFont typeface="Arial" panose="020B0604020202020204" pitchFamily="34" charset="0"/>
              <a:buChar char="•"/>
            </a:pPr>
            <a:r>
              <a:rPr lang="en-US" sz="2200" dirty="0">
                <a:latin typeface="Lato" panose="020F0502020204030203" pitchFamily="34" charset="0"/>
                <a:ea typeface="Lato" panose="020F0502020204030203" pitchFamily="34" charset="0"/>
                <a:cs typeface="Lato" panose="020F0502020204030203" pitchFamily="34" charset="0"/>
              </a:rPr>
              <a:t>Stay tuned</a:t>
            </a:r>
          </a:p>
          <a:p>
            <a:pPr marL="800100" lvl="1" indent="-342900">
              <a:lnSpc>
                <a:spcPct val="150000"/>
              </a:lnSpc>
              <a:buFont typeface="Arial" panose="020B0604020202020204" pitchFamily="34" charset="0"/>
              <a:buChar char="•"/>
            </a:pPr>
            <a:endParaRPr lang="en-US" sz="2200" dirty="0">
              <a:latin typeface="Lato" panose="020F0502020204030203" pitchFamily="34" charset="0"/>
              <a:ea typeface="Lato" panose="020F0502020204030203" pitchFamily="34" charset="0"/>
              <a:cs typeface="Lato" panose="020F0502020204030203" pitchFamily="34" charset="0"/>
            </a:endParaRPr>
          </a:p>
          <a:p>
            <a:pPr>
              <a:lnSpc>
                <a:spcPct val="150000"/>
              </a:lnSpc>
            </a:pPr>
            <a:endParaRPr lang="en-US" sz="2200" dirty="0">
              <a:latin typeface="Lato" panose="020F0502020204030203" pitchFamily="34" charset="0"/>
              <a:ea typeface="Lato" panose="020F0502020204030203" pitchFamily="34" charset="0"/>
              <a:cs typeface="Lato" panose="020F0502020204030203" pitchFamily="34" charset="0"/>
            </a:endParaRPr>
          </a:p>
        </p:txBody>
      </p:sp>
      <p:pic>
        <p:nvPicPr>
          <p:cNvPr id="9" name="Picture 8">
            <a:extLst>
              <a:ext uri="{FF2B5EF4-FFF2-40B4-BE49-F238E27FC236}">
                <a16:creationId xmlns:a16="http://schemas.microsoft.com/office/drawing/2014/main" id="{B2BFBB93-C320-48BB-95C5-738D33E23ACF}"/>
              </a:ext>
            </a:extLst>
          </p:cNvPr>
          <p:cNvPicPr>
            <a:picLocks noChangeAspect="1"/>
          </p:cNvPicPr>
          <p:nvPr/>
        </p:nvPicPr>
        <p:blipFill>
          <a:blip r:embed="rId4"/>
          <a:stretch>
            <a:fillRect/>
          </a:stretch>
        </p:blipFill>
        <p:spPr>
          <a:xfrm>
            <a:off x="0" y="3819525"/>
            <a:ext cx="12192000" cy="3038475"/>
          </a:xfrm>
          <a:prstGeom prst="rect">
            <a:avLst/>
          </a:prstGeom>
        </p:spPr>
      </p:pic>
    </p:spTree>
    <p:extLst>
      <p:ext uri="{BB962C8B-B14F-4D97-AF65-F5344CB8AC3E}">
        <p14:creationId xmlns:p14="http://schemas.microsoft.com/office/powerpoint/2010/main" val="1212593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DF06D35-4C65-4CAC-B7D8-B2CC3D53EE0B}"/>
              </a:ext>
            </a:extLst>
          </p:cNvPr>
          <p:cNvSpPr/>
          <p:nvPr/>
        </p:nvSpPr>
        <p:spPr>
          <a:xfrm>
            <a:off x="0" y="5990896"/>
            <a:ext cx="12192001" cy="867104"/>
          </a:xfrm>
          <a:prstGeom prst="rect">
            <a:avLst/>
          </a:prstGeom>
          <a:solidFill>
            <a:srgbClr val="C42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pic>
        <p:nvPicPr>
          <p:cNvPr id="16" name="Picture 15">
            <a:extLst>
              <a:ext uri="{FF2B5EF4-FFF2-40B4-BE49-F238E27FC236}">
                <a16:creationId xmlns:a16="http://schemas.microsoft.com/office/drawing/2014/main" id="{A0152AF2-F150-4EE8-922E-46FBA4680CE2}"/>
              </a:ext>
            </a:extLst>
          </p:cNvPr>
          <p:cNvPicPr>
            <a:picLocks noChangeAspect="1"/>
          </p:cNvPicPr>
          <p:nvPr/>
        </p:nvPicPr>
        <p:blipFill>
          <a:blip r:embed="rId2"/>
          <a:srcRect/>
          <a:stretch/>
        </p:blipFill>
        <p:spPr>
          <a:xfrm>
            <a:off x="-16934" y="-617"/>
            <a:ext cx="12225868" cy="730721"/>
          </a:xfrm>
          <a:prstGeom prst="rect">
            <a:avLst/>
          </a:prstGeom>
        </p:spPr>
      </p:pic>
      <p:sp>
        <p:nvSpPr>
          <p:cNvPr id="17" name="Rectangle 16">
            <a:extLst>
              <a:ext uri="{FF2B5EF4-FFF2-40B4-BE49-F238E27FC236}">
                <a16:creationId xmlns:a16="http://schemas.microsoft.com/office/drawing/2014/main" id="{EC7E9CE3-A75B-4502-9F34-D45965165088}"/>
              </a:ext>
            </a:extLst>
          </p:cNvPr>
          <p:cNvSpPr/>
          <p:nvPr/>
        </p:nvSpPr>
        <p:spPr>
          <a:xfrm rot="5400000">
            <a:off x="97162" y="1846119"/>
            <a:ext cx="1562100" cy="176690"/>
          </a:xfrm>
          <a:prstGeom prst="rect">
            <a:avLst/>
          </a:prstGeom>
          <a:solidFill>
            <a:srgbClr val="C421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a typeface="Lato" panose="020F0502020204030203" pitchFamily="34" charset="0"/>
              <a:cs typeface="Lato" panose="020F0502020204030203" pitchFamily="34" charset="0"/>
            </a:endParaRPr>
          </a:p>
        </p:txBody>
      </p:sp>
      <p:sp>
        <p:nvSpPr>
          <p:cNvPr id="8" name="TextBox 7">
            <a:extLst>
              <a:ext uri="{FF2B5EF4-FFF2-40B4-BE49-F238E27FC236}">
                <a16:creationId xmlns:a16="http://schemas.microsoft.com/office/drawing/2014/main" id="{1AD62D14-36DA-9048-A601-1496311F1886}"/>
              </a:ext>
            </a:extLst>
          </p:cNvPr>
          <p:cNvSpPr txBox="1">
            <a:spLocks noChangeAspect="1"/>
          </p:cNvSpPr>
          <p:nvPr/>
        </p:nvSpPr>
        <p:spPr>
          <a:xfrm>
            <a:off x="1167949" y="6149360"/>
            <a:ext cx="9652835" cy="523220"/>
          </a:xfrm>
          <a:prstGeom prst="rect">
            <a:avLst/>
          </a:prstGeom>
          <a:noFill/>
        </p:spPr>
        <p:txBody>
          <a:bodyPr wrap="square" rtlCol="0">
            <a:spAutoFit/>
          </a:bodyPr>
          <a:lstStyle/>
          <a:p>
            <a:r>
              <a:rPr lang="en-US" sz="2800" dirty="0">
                <a:solidFill>
                  <a:schemeClr val="bg1"/>
                </a:solidFill>
                <a:latin typeface="Lato" panose="020F0502020204030203" pitchFamily="34" charset="0"/>
                <a:ea typeface="Lato" panose="020F0502020204030203" pitchFamily="34" charset="0"/>
                <a:cs typeface="Lato" panose="020F0502020204030203" pitchFamily="34" charset="0"/>
              </a:rPr>
              <a:t>Cranberry Outreach</a:t>
            </a:r>
          </a:p>
        </p:txBody>
      </p:sp>
      <p:pic>
        <p:nvPicPr>
          <p:cNvPr id="10" name="Picture 9">
            <a:extLst>
              <a:ext uri="{FF2B5EF4-FFF2-40B4-BE49-F238E27FC236}">
                <a16:creationId xmlns:a16="http://schemas.microsoft.com/office/drawing/2014/main" id="{D320F0D3-3097-9947-97F4-38C30FFD7E9D}"/>
              </a:ext>
            </a:extLst>
          </p:cNvPr>
          <p:cNvPicPr>
            <a:picLocks noChangeAspect="1"/>
          </p:cNvPicPr>
          <p:nvPr/>
        </p:nvPicPr>
        <p:blipFill>
          <a:blip r:embed="rId3"/>
          <a:stretch>
            <a:fillRect/>
          </a:stretch>
        </p:blipFill>
        <p:spPr>
          <a:xfrm>
            <a:off x="682515" y="6149360"/>
            <a:ext cx="468458" cy="504708"/>
          </a:xfrm>
          <a:prstGeom prst="rect">
            <a:avLst/>
          </a:prstGeom>
        </p:spPr>
      </p:pic>
      <p:pic>
        <p:nvPicPr>
          <p:cNvPr id="11" name="Picture 10">
            <a:extLst>
              <a:ext uri="{FF2B5EF4-FFF2-40B4-BE49-F238E27FC236}">
                <a16:creationId xmlns:a16="http://schemas.microsoft.com/office/drawing/2014/main" id="{86C301A8-EB81-4A79-BA10-EF83343C748E}"/>
              </a:ext>
            </a:extLst>
          </p:cNvPr>
          <p:cNvPicPr>
            <a:picLocks noChangeAspect="1"/>
          </p:cNvPicPr>
          <p:nvPr/>
        </p:nvPicPr>
        <p:blipFill rotWithShape="1">
          <a:blip r:embed="rId4"/>
          <a:srcRect t="19407"/>
          <a:stretch/>
        </p:blipFill>
        <p:spPr>
          <a:xfrm>
            <a:off x="7133653" y="2894681"/>
            <a:ext cx="4826000" cy="2917049"/>
          </a:xfrm>
          <a:prstGeom prst="rect">
            <a:avLst/>
          </a:prstGeom>
        </p:spPr>
      </p:pic>
      <p:sp>
        <p:nvSpPr>
          <p:cNvPr id="14" name="TextBox 13">
            <a:extLst>
              <a:ext uri="{FF2B5EF4-FFF2-40B4-BE49-F238E27FC236}">
                <a16:creationId xmlns:a16="http://schemas.microsoft.com/office/drawing/2014/main" id="{28041FA1-F720-469E-9C8F-03034F072589}"/>
              </a:ext>
            </a:extLst>
          </p:cNvPr>
          <p:cNvSpPr txBox="1">
            <a:spLocks noChangeAspect="1"/>
          </p:cNvSpPr>
          <p:nvPr/>
        </p:nvSpPr>
        <p:spPr>
          <a:xfrm>
            <a:off x="1066349" y="1139072"/>
            <a:ext cx="10335784" cy="1779783"/>
          </a:xfrm>
          <a:prstGeom prst="rect">
            <a:avLst/>
          </a:prstGeom>
          <a:noFill/>
        </p:spPr>
        <p:txBody>
          <a:bodyPr wrap="square" rtlCol="0">
            <a:spAutoFit/>
          </a:bodyPr>
          <a:lstStyle/>
          <a:p>
            <a:r>
              <a:rPr lang="pl-PL" sz="4800" b="1" dirty="0">
                <a:latin typeface="Lato Heavy" panose="020F0502020204030203" pitchFamily="34" charset="0"/>
                <a:ea typeface="Lato Heavy" panose="020F0502020204030203" pitchFamily="34" charset="0"/>
                <a:cs typeface="Lato Heavy" panose="020F0502020204030203" pitchFamily="34" charset="0"/>
              </a:rPr>
              <a:t>Timing By Variety</a:t>
            </a:r>
            <a:endParaRPr lang="en-US" sz="4800" b="1" dirty="0">
              <a:latin typeface="Lato Heavy" panose="020F0502020204030203" pitchFamily="34" charset="0"/>
              <a:ea typeface="Lato Heavy" panose="020F0502020204030203" pitchFamily="34" charset="0"/>
              <a:cs typeface="Lato Heavy" panose="020F0502020204030203" pitchFamily="34" charset="0"/>
            </a:endParaRPr>
          </a:p>
          <a:p>
            <a:pPr marL="342900" indent="-342900">
              <a:lnSpc>
                <a:spcPct val="150000"/>
              </a:lnSpc>
              <a:buFont typeface="Arial" panose="020B0604020202020204" pitchFamily="34" charset="0"/>
              <a:buChar char="•"/>
            </a:pPr>
            <a:r>
              <a:rPr lang="pl-PL" sz="2200" b="1" dirty="0">
                <a:latin typeface="Lato" panose="020F0502020204030203" pitchFamily="34" charset="0"/>
                <a:ea typeface="Lato" panose="020F0502020204030203" pitchFamily="34" charset="0"/>
                <a:cs typeface="Lato" panose="020F0502020204030203" pitchFamily="34" charset="0"/>
              </a:rPr>
              <a:t>Earliest varieties </a:t>
            </a:r>
            <a:r>
              <a:rPr lang="pl-PL" sz="2200" dirty="0">
                <a:latin typeface="Lato" panose="020F0502020204030203" pitchFamily="34" charset="0"/>
                <a:ea typeface="Lato" panose="020F0502020204030203" pitchFamily="34" charset="0"/>
                <a:cs typeface="Lato" panose="020F0502020204030203" pitchFamily="34" charset="0"/>
              </a:rPr>
              <a:t>are receiving first apps sooner than mid and late-season</a:t>
            </a:r>
          </a:p>
          <a:p>
            <a:pPr marL="342900" indent="-342900">
              <a:lnSpc>
                <a:spcPct val="150000"/>
              </a:lnSpc>
              <a:buFont typeface="Arial" panose="020B0604020202020204" pitchFamily="34" charset="0"/>
              <a:buChar char="•"/>
            </a:pPr>
            <a:r>
              <a:rPr lang="pl-PL" sz="2200" dirty="0">
                <a:latin typeface="Lato" panose="020F0502020204030203" pitchFamily="34" charset="0"/>
                <a:ea typeface="Lato" panose="020F0502020204030203" pitchFamily="34" charset="0"/>
                <a:cs typeface="Lato" panose="020F0502020204030203" pitchFamily="34" charset="0"/>
              </a:rPr>
              <a:t>Some growers start earlier varieties with larger dose than mid-season</a:t>
            </a:r>
            <a:endParaRPr lang="en-US" sz="2200" dirty="0">
              <a:latin typeface="Lato" panose="020F0502020204030203" pitchFamily="34" charset="0"/>
              <a:ea typeface="Lato" panose="020F0502020204030203" pitchFamily="34" charset="0"/>
              <a:cs typeface="Lato" panose="020F0502020204030203" pitchFamily="34" charset="0"/>
            </a:endParaRPr>
          </a:p>
        </p:txBody>
      </p:sp>
      <p:sp>
        <p:nvSpPr>
          <p:cNvPr id="19" name="TextBox 18">
            <a:extLst>
              <a:ext uri="{FF2B5EF4-FFF2-40B4-BE49-F238E27FC236}">
                <a16:creationId xmlns:a16="http://schemas.microsoft.com/office/drawing/2014/main" id="{5E3D13BA-1552-4C55-A701-3843B2A9694F}"/>
              </a:ext>
            </a:extLst>
          </p:cNvPr>
          <p:cNvSpPr txBox="1">
            <a:spLocks noChangeAspect="1"/>
          </p:cNvSpPr>
          <p:nvPr/>
        </p:nvSpPr>
        <p:spPr>
          <a:xfrm>
            <a:off x="1066349" y="2894681"/>
            <a:ext cx="6043288" cy="2759730"/>
          </a:xfrm>
          <a:prstGeom prst="rect">
            <a:avLst/>
          </a:prstGeom>
          <a:noFill/>
        </p:spPr>
        <p:txBody>
          <a:bodyPr wrap="square" rtlCol="0">
            <a:spAutoFit/>
          </a:bodyPr>
          <a:lstStyle/>
          <a:p>
            <a:pPr marL="342900" indent="-342900">
              <a:lnSpc>
                <a:spcPts val="2600"/>
              </a:lnSpc>
              <a:buFont typeface="Arial" panose="020B0604020202020204" pitchFamily="34" charset="0"/>
              <a:buChar char="•"/>
            </a:pPr>
            <a:r>
              <a:rPr lang="pl-PL" sz="2200" dirty="0">
                <a:latin typeface="Lato" panose="020F0502020204030203" pitchFamily="34" charset="0"/>
                <a:ea typeface="Lato" panose="020F0502020204030203" pitchFamily="34" charset="0"/>
                <a:cs typeface="Lato" panose="020F0502020204030203" pitchFamily="34" charset="0"/>
              </a:rPr>
              <a:t>ie 50# app of 8-8-24 as a Crimson Queen’s first dose and a 25# app as a Ben Lear’s</a:t>
            </a:r>
          </a:p>
          <a:p>
            <a:pPr marL="342900" indent="-342900">
              <a:lnSpc>
                <a:spcPts val="2600"/>
              </a:lnSpc>
              <a:buFont typeface="Arial" panose="020B0604020202020204" pitchFamily="34" charset="0"/>
              <a:buChar char="•"/>
            </a:pPr>
            <a:r>
              <a:rPr lang="pl-PL" sz="2200" dirty="0">
                <a:latin typeface="Lato" panose="020F0502020204030203" pitchFamily="34" charset="0"/>
                <a:ea typeface="Lato" panose="020F0502020204030203" pitchFamily="34" charset="0"/>
                <a:cs typeface="Lato" panose="020F0502020204030203" pitchFamily="34" charset="0"/>
              </a:rPr>
              <a:t>then tapering off in reverse order</a:t>
            </a:r>
          </a:p>
          <a:p>
            <a:pPr marL="342900" indent="-342900">
              <a:lnSpc>
                <a:spcPts val="2600"/>
              </a:lnSpc>
              <a:buFont typeface="Arial" panose="020B0604020202020204" pitchFamily="34" charset="0"/>
              <a:buChar char="•"/>
            </a:pPr>
            <a:endParaRPr lang="pl-PL" sz="800" dirty="0">
              <a:latin typeface="Lato" panose="020F0502020204030203" pitchFamily="34" charset="0"/>
              <a:ea typeface="Lato" panose="020F0502020204030203" pitchFamily="34" charset="0"/>
              <a:cs typeface="Lato" panose="020F0502020204030203" pitchFamily="34" charset="0"/>
            </a:endParaRPr>
          </a:p>
          <a:p>
            <a:pPr marL="342900" indent="-342900">
              <a:lnSpc>
                <a:spcPts val="2600"/>
              </a:lnSpc>
              <a:buFont typeface="Arial" panose="020B0604020202020204" pitchFamily="34" charset="0"/>
              <a:buChar char="•"/>
            </a:pPr>
            <a:r>
              <a:rPr lang="pl-PL" sz="2200" dirty="0">
                <a:latin typeface="Lato" panose="020F0502020204030203" pitchFamily="34" charset="0"/>
                <a:ea typeface="Lato" panose="020F0502020204030203" pitchFamily="34" charset="0"/>
                <a:cs typeface="Lato" panose="020F0502020204030203" pitchFamily="34" charset="0"/>
              </a:rPr>
              <a:t>Each variety benefits from individual management. Some growers have boom out 3+ days/week during this period</a:t>
            </a:r>
          </a:p>
          <a:p>
            <a:pPr>
              <a:lnSpc>
                <a:spcPts val="2600"/>
              </a:lnSpc>
            </a:pPr>
            <a:r>
              <a:rPr lang="pl-PL" sz="2200" dirty="0">
                <a:latin typeface="Lato" panose="020F0502020204030203" pitchFamily="34" charset="0"/>
                <a:ea typeface="Lato" panose="020F0502020204030203" pitchFamily="34" charset="0"/>
                <a:cs typeface="Lato" panose="020F0502020204030203" pitchFamily="34" charset="0"/>
              </a:rPr>
              <a:t> </a:t>
            </a:r>
            <a:endParaRPr lang="en-US" sz="22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181919429"/>
      </p:ext>
    </p:extLst>
  </p:cSld>
  <p:clrMapOvr>
    <a:masterClrMapping/>
  </p:clrMapOvr>
</p:sld>
</file>

<file path=ppt/theme/theme1.xml><?xml version="1.0" encoding="utf-8"?>
<a:theme xmlns:a="http://schemas.openxmlformats.org/drawingml/2006/main" name="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F3BFE18B5FEA144AD3C19D57B3D78DA" ma:contentTypeVersion="9" ma:contentTypeDescription="Create a new document." ma:contentTypeScope="" ma:versionID="0bef0b33742626bb9253114a36bc4733">
  <xsd:schema xmlns:xsd="http://www.w3.org/2001/XMLSchema" xmlns:xs="http://www.w3.org/2001/XMLSchema" xmlns:p="http://schemas.microsoft.com/office/2006/metadata/properties" xmlns:ns2="3ea82d39-a0ab-4524-947e-844bc1fee996" targetNamespace="http://schemas.microsoft.com/office/2006/metadata/properties" ma:root="true" ma:fieldsID="16a2cd8bbb3f09db48a138c83fc8c257" ns2:_="">
    <xsd:import namespace="3ea82d39-a0ab-4524-947e-844bc1fee99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a82d39-a0ab-4524-947e-844bc1fee9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FAC992-D1EE-4010-8709-D5607AAB0884}">
  <ds:schemaRefs>
    <ds:schemaRef ds:uri="http://schemas.microsoft.com/sharepoint/v3/contenttype/forms"/>
  </ds:schemaRefs>
</ds:datastoreItem>
</file>

<file path=customXml/itemProps2.xml><?xml version="1.0" encoding="utf-8"?>
<ds:datastoreItem xmlns:ds="http://schemas.openxmlformats.org/officeDocument/2006/customXml" ds:itemID="{D9B1A4C9-4DC3-4DD1-BF00-D1935435A857}">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3ea82d39-a0ab-4524-947e-844bc1fee996"/>
    <ds:schemaRef ds:uri="http://www.w3.org/XML/1998/namespace"/>
  </ds:schemaRefs>
</ds:datastoreItem>
</file>

<file path=customXml/itemProps3.xml><?xml version="1.0" encoding="utf-8"?>
<ds:datastoreItem xmlns:ds="http://schemas.openxmlformats.org/officeDocument/2006/customXml" ds:itemID="{C3E6CE6A-F171-4F3F-9B01-70A5990BC1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ea82d39-a0ab-4524-947e-844bc1fee99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11942</TotalTime>
  <Words>691</Words>
  <Application>Microsoft Office PowerPoint</Application>
  <PresentationFormat>Widescreen</PresentationFormat>
  <Paragraphs>102</Paragraphs>
  <Slides>14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Lato Heavy</vt:lpstr>
      <vt:lpstr>Calibri Light</vt:lpstr>
      <vt:lpstr>Lato</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Allison Jonjak</cp:lastModifiedBy>
  <cp:revision>116</cp:revision>
  <dcterms:created xsi:type="dcterms:W3CDTF">2019-06-11T21:30:35Z</dcterms:created>
  <dcterms:modified xsi:type="dcterms:W3CDTF">2022-02-16T01:05:25Z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0x0101001F3BFE18B5FEA144AD3C19D57B3D78DA</vt:lpwstr>
  </property>
</Properties>
</file>