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58" r:id="rId6"/>
    <p:sldId id="259" r:id="rId7"/>
    <p:sldId id="261" r:id="rId8"/>
    <p:sldId id="264" r:id="rId9"/>
    <p:sldId id="265" r:id="rId10"/>
    <p:sldId id="256" r:id="rId11"/>
    <p:sldId id="268" r:id="rId12"/>
    <p:sldId id="270" r:id="rId13"/>
    <p:sldId id="269" r:id="rId14"/>
    <p:sldId id="271" r:id="rId15"/>
    <p:sldId id="262" r:id="rId16"/>
    <p:sldId id="274" r:id="rId17"/>
    <p:sldId id="266" r:id="rId18"/>
    <p:sldId id="273" r:id="rId19"/>
    <p:sldId id="275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36" y="32"/>
      </p:cViewPr>
      <p:guideLst>
        <p:guide orient="horz" pos="2136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C9AE-8565-433B-9D37-DA1369B5079C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E727-7F2F-4C7D-AD6D-C310FA220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57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C9AE-8565-433B-9D37-DA1369B5079C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E727-7F2F-4C7D-AD6D-C310FA220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888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C9AE-8565-433B-9D37-DA1369B5079C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E727-7F2F-4C7D-AD6D-C310FA220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088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C9AE-8565-433B-9D37-DA1369B5079C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E727-7F2F-4C7D-AD6D-C310FA220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52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C9AE-8565-433B-9D37-DA1369B5079C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E727-7F2F-4C7D-AD6D-C310FA220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03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C9AE-8565-433B-9D37-DA1369B5079C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E727-7F2F-4C7D-AD6D-C310FA220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286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C9AE-8565-433B-9D37-DA1369B5079C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E727-7F2F-4C7D-AD6D-C310FA220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634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C9AE-8565-433B-9D37-DA1369B5079C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E727-7F2F-4C7D-AD6D-C310FA220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61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C9AE-8565-433B-9D37-DA1369B5079C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E727-7F2F-4C7D-AD6D-C310FA220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278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C9AE-8565-433B-9D37-DA1369B5079C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E727-7F2F-4C7D-AD6D-C310FA220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815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C9AE-8565-433B-9D37-DA1369B5079C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E727-7F2F-4C7D-AD6D-C310FA220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606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5C9AE-8565-433B-9D37-DA1369B5079C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4E727-7F2F-4C7D-AD6D-C310FA220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952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6.emf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2" Type="http://schemas.openxmlformats.org/officeDocument/2006/relationships/tags" Target="../tags/tag26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4.emf"/><Relationship Id="rId5" Type="http://schemas.openxmlformats.org/officeDocument/2006/relationships/tags" Target="../tags/tag5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2.xml"/><Relationship Id="rId9" Type="http://schemas.openxmlformats.org/officeDocument/2006/relationships/tags" Target="../tags/tag5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5.emf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oleObject" Target="../embeddings/oleObject1.bin"/><Relationship Id="rId2" Type="http://schemas.openxmlformats.org/officeDocument/2006/relationships/tags" Target="../tags/tag58.xml"/><Relationship Id="rId1" Type="http://schemas.openxmlformats.org/officeDocument/2006/relationships/vmlDrawing" Target="../drawings/vmlDrawing1.vml"/><Relationship Id="rId6" Type="http://schemas.openxmlformats.org/officeDocument/2006/relationships/tags" Target="../tags/tag6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1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5" y="6001449"/>
            <a:ext cx="5667709" cy="468772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456645" y="4716596"/>
            <a:ext cx="8175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/>
              <a:t>Charitha A. Jayasinghege</a:t>
            </a:r>
            <a:r>
              <a:rPr lang="en-CA" sz="3200" dirty="0"/>
              <a:t/>
            </a:r>
            <a:br>
              <a:rPr lang="en-CA" sz="3200" dirty="0"/>
            </a:br>
            <a:r>
              <a:rPr lang="en-CA" sz="2800" dirty="0" smtClean="0">
                <a:solidFill>
                  <a:schemeClr val="accent5">
                    <a:lumMod val="75000"/>
                  </a:schemeClr>
                </a:solidFill>
              </a:rPr>
              <a:t>charitha.jayasinghege@agr.gc.ca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702384" y="1485458"/>
            <a:ext cx="10653823" cy="164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333154" y="774830"/>
            <a:ext cx="11582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Prohexadione </a:t>
            </a:r>
            <a:r>
              <a:rPr lang="en-US" sz="3600" dirty="0" smtClean="0"/>
              <a:t>Calcium </a:t>
            </a:r>
            <a:r>
              <a:rPr lang="en-US" sz="3600" dirty="0"/>
              <a:t>for </a:t>
            </a:r>
            <a:r>
              <a:rPr lang="en-US" sz="3600" dirty="0" smtClean="0"/>
              <a:t>Canopy Management </a:t>
            </a:r>
            <a:r>
              <a:rPr lang="en-US" sz="3600" dirty="0"/>
              <a:t>in </a:t>
            </a:r>
            <a:r>
              <a:rPr lang="en-US" sz="3600" dirty="0" smtClean="0"/>
              <a:t>Cranberries</a:t>
            </a:r>
            <a:endParaRPr lang="en-US" sz="3600" dirty="0" smtClean="0"/>
          </a:p>
          <a:p>
            <a:endParaRPr lang="en-US" sz="3200" dirty="0"/>
          </a:p>
          <a:p>
            <a:r>
              <a:rPr lang="en-US" sz="3200" dirty="0" smtClean="0"/>
              <a:t>                                       Phase 1 (2021) results</a:t>
            </a:r>
            <a:endParaRPr lang="en-CA" sz="3200" dirty="0"/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7506588" y="5281728"/>
            <a:ext cx="4525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Pacific Northwest Cranberry </a:t>
            </a:r>
            <a:r>
              <a:rPr lang="en-CA" sz="2800" dirty="0" smtClean="0"/>
              <a:t>Congress (2022)</a:t>
            </a:r>
            <a:endParaRPr lang="en-CA" sz="2800" dirty="0"/>
          </a:p>
        </p:txBody>
      </p:sp>
      <p:cxnSp>
        <p:nvCxnSpPr>
          <p:cNvPr id="7" name="Straight Connector 6"/>
          <p:cNvCxnSpPr/>
          <p:nvPr>
            <p:custDataLst>
              <p:tags r:id="rId6"/>
            </p:custDataLst>
          </p:nvPr>
        </p:nvCxnSpPr>
        <p:spPr>
          <a:xfrm>
            <a:off x="-163629" y="3381276"/>
            <a:ext cx="12355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Upright height was not affected by Pro-Ca treatment</a:t>
            </a:r>
          </a:p>
          <a:p>
            <a:r>
              <a:rPr lang="en-US" dirty="0" smtClean="0"/>
              <a:t>Upright density may change in the later years</a:t>
            </a:r>
            <a:endParaRPr lang="en-CA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7842" y="0"/>
            <a:ext cx="111659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Apogee (Pro-Ca) had no effect on upright growth</a:t>
            </a:r>
            <a:endParaRPr lang="en-CA" dirty="0"/>
          </a:p>
        </p:txBody>
      </p:sp>
      <p:cxnSp>
        <p:nvCxnSpPr>
          <p:cNvPr id="4" name="Straight Connector 3"/>
          <p:cNvCxnSpPr/>
          <p:nvPr>
            <p:custDataLst>
              <p:tags r:id="rId3"/>
            </p:custDataLst>
          </p:nvPr>
        </p:nvCxnSpPr>
        <p:spPr>
          <a:xfrm>
            <a:off x="-16042" y="1087660"/>
            <a:ext cx="11001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61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5644" y="122479"/>
            <a:ext cx="111659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High concentrations can be phytotoxic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78011" y="1669423"/>
            <a:ext cx="9280283" cy="4116966"/>
          </a:xfrm>
          <a:prstGeom prst="rect">
            <a:avLst/>
          </a:prstGeom>
        </p:spPr>
      </p:pic>
      <p:cxnSp>
        <p:nvCxnSpPr>
          <p:cNvPr id="5" name="Straight Connector 4"/>
          <p:cNvCxnSpPr/>
          <p:nvPr>
            <p:custDataLst>
              <p:tags r:id="rId3"/>
            </p:custDataLst>
          </p:nvPr>
        </p:nvCxnSpPr>
        <p:spPr>
          <a:xfrm>
            <a:off x="-16042" y="1087660"/>
            <a:ext cx="11001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6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8139" y="-73049"/>
            <a:ext cx="10515600" cy="1325563"/>
          </a:xfrm>
        </p:spPr>
        <p:txBody>
          <a:bodyPr/>
          <a:lstStyle/>
          <a:p>
            <a:r>
              <a:rPr lang="en-CA" dirty="0" smtClean="0"/>
              <a:t>Fruit qualities were not affected by Pro-Ca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4290299"/>
              </p:ext>
            </p:extLst>
          </p:nvPr>
        </p:nvGraphicFramePr>
        <p:xfrm>
          <a:off x="1107597" y="1327372"/>
          <a:ext cx="9793143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1700">
                  <a:extLst>
                    <a:ext uri="{9D8B030D-6E8A-4147-A177-3AD203B41FA5}">
                      <a16:colId xmlns:a16="http://schemas.microsoft.com/office/drawing/2014/main" val="2578688156"/>
                    </a:ext>
                  </a:extLst>
                </a:gridCol>
                <a:gridCol w="2441196">
                  <a:extLst>
                    <a:ext uri="{9D8B030D-6E8A-4147-A177-3AD203B41FA5}">
                      <a16:colId xmlns:a16="http://schemas.microsoft.com/office/drawing/2014/main" val="1397570157"/>
                    </a:ext>
                  </a:extLst>
                </a:gridCol>
                <a:gridCol w="1569329">
                  <a:extLst>
                    <a:ext uri="{9D8B030D-6E8A-4147-A177-3AD203B41FA5}">
                      <a16:colId xmlns:a16="http://schemas.microsoft.com/office/drawing/2014/main" val="2925697381"/>
                    </a:ext>
                  </a:extLst>
                </a:gridCol>
                <a:gridCol w="1678825">
                  <a:extLst>
                    <a:ext uri="{9D8B030D-6E8A-4147-A177-3AD203B41FA5}">
                      <a16:colId xmlns:a16="http://schemas.microsoft.com/office/drawing/2014/main" val="1762218236"/>
                    </a:ext>
                  </a:extLst>
                </a:gridCol>
                <a:gridCol w="1772093">
                  <a:extLst>
                    <a:ext uri="{9D8B030D-6E8A-4147-A177-3AD203B41FA5}">
                      <a16:colId xmlns:a16="http://schemas.microsoft.com/office/drawing/2014/main" val="4009492295"/>
                    </a:ext>
                  </a:extLst>
                </a:gridCol>
              </a:tblGrid>
              <a:tr h="13214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Treatment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Anthocyanin</a:t>
                      </a:r>
                      <a:endParaRPr lang="en-CA" sz="20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(mg/100 g fresh fruits)*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TSS</a:t>
                      </a:r>
                      <a:endParaRPr lang="en-CA" sz="20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(˚Brix)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TA</a:t>
                      </a:r>
                      <a:endParaRPr lang="en-CA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(%)</a:t>
                      </a:r>
                      <a:r>
                        <a:rPr lang="en-US" sz="2000" baseline="30000" dirty="0">
                          <a:effectLst/>
                        </a:rPr>
                        <a:t>±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Fruit rot</a:t>
                      </a:r>
                      <a:endParaRPr lang="en-CA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(fruits/30 cm2)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9432999"/>
                  </a:ext>
                </a:extLst>
              </a:tr>
              <a:tr h="52859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Water control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35.5±5.4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8.8±0.1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2.70±0.03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1.1±0.8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180365"/>
                  </a:ext>
                </a:extLst>
              </a:tr>
              <a:tr h="52859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2X_Low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45.3±3.8</a:t>
                      </a:r>
                      <a:endParaRPr lang="en-CA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8.8±0.1</a:t>
                      </a:r>
                      <a:endParaRPr lang="en-CA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2.55±0.02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2.0±0.7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591562"/>
                  </a:ext>
                </a:extLst>
              </a:tr>
              <a:tr h="52859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2X_Medium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50.1±2.9</a:t>
                      </a:r>
                      <a:endParaRPr lang="en-CA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9.0±0.1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2.72±0.04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0.6±0.6</a:t>
                      </a:r>
                      <a:endParaRPr lang="en-CA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1829527"/>
                  </a:ext>
                </a:extLst>
              </a:tr>
              <a:tr h="52859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2X_High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50.4±2.5</a:t>
                      </a:r>
                      <a:endParaRPr lang="en-CA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9.2±0.1</a:t>
                      </a:r>
                      <a:endParaRPr lang="en-CA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2.63±0.03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0.6±0.4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9135869"/>
                  </a:ext>
                </a:extLst>
              </a:tr>
              <a:tr h="52859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3X_Low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45.4±5.5</a:t>
                      </a:r>
                      <a:endParaRPr lang="en-CA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9.0±0.2</a:t>
                      </a:r>
                      <a:endParaRPr lang="en-CA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2.66±0.04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0.3±0.1</a:t>
                      </a:r>
                      <a:endParaRPr lang="en-CA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7884428"/>
                  </a:ext>
                </a:extLst>
              </a:tr>
              <a:tr h="52859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3X_Medium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52.3±3.2</a:t>
                      </a:r>
                      <a:endParaRPr lang="en-CA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9.3±0.3</a:t>
                      </a:r>
                      <a:endParaRPr lang="en-CA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2.60±0.06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0.5±0.2</a:t>
                      </a:r>
                      <a:endParaRPr lang="en-CA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123381"/>
                  </a:ext>
                </a:extLst>
              </a:tr>
              <a:tr h="52859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3X_High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47.8±8.0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9.4±0.1</a:t>
                      </a:r>
                      <a:endParaRPr lang="en-CA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2.48±0.08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0.5±0.4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4094866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>
            <p:custDataLst>
              <p:tags r:id="rId3"/>
            </p:custDataLst>
          </p:nvPr>
        </p:nvCxnSpPr>
        <p:spPr>
          <a:xfrm>
            <a:off x="-16042" y="962535"/>
            <a:ext cx="11001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70034" y="131080"/>
            <a:ext cx="10515600" cy="132556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The gibberellin biosynthesis inhibitor Pro-Ca effectively inhibits runner growth in cranberries</a:t>
            </a:r>
          </a:p>
          <a:p>
            <a:r>
              <a:rPr lang="en-US" dirty="0" smtClean="0"/>
              <a:t>Two applications of Apogee (Pro-Ca) at “low” rate is sufficient to reduce runner length and density by ~ 30 and  </a:t>
            </a:r>
            <a:r>
              <a:rPr lang="en-US" dirty="0" smtClean="0"/>
              <a:t>45% </a:t>
            </a:r>
            <a:r>
              <a:rPr lang="en-US" dirty="0" smtClean="0"/>
              <a:t>respectively</a:t>
            </a:r>
          </a:p>
          <a:p>
            <a:r>
              <a:rPr lang="en-US" dirty="0" smtClean="0"/>
              <a:t>Higher Apogee concentrations are not beneficial and may reduce yield</a:t>
            </a:r>
          </a:p>
          <a:p>
            <a:r>
              <a:rPr lang="en-US" dirty="0" smtClean="0"/>
              <a:t> Apogee treatment has no clear impact on upright height or fruit qualities</a:t>
            </a:r>
            <a:endParaRPr lang="en-CA" dirty="0"/>
          </a:p>
        </p:txBody>
      </p:sp>
      <p:cxnSp>
        <p:nvCxnSpPr>
          <p:cNvPr id="4" name="Straight Connector 3"/>
          <p:cNvCxnSpPr/>
          <p:nvPr>
            <p:custDataLst>
              <p:tags r:id="rId3"/>
            </p:custDataLst>
          </p:nvPr>
        </p:nvCxnSpPr>
        <p:spPr>
          <a:xfrm>
            <a:off x="-16042" y="1087660"/>
            <a:ext cx="11001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34119"/>
            <a:ext cx="10515600" cy="1325563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Study-1 (To evaluate impacts of last year treatments)</a:t>
            </a:r>
          </a:p>
          <a:p>
            <a:pPr marL="514350" indent="-514350">
              <a:buAutoNum type="arabicParenR"/>
            </a:pPr>
            <a:r>
              <a:rPr lang="en-US" dirty="0" smtClean="0"/>
              <a:t>No Pro-Ca activity from last year treatments is expected</a:t>
            </a:r>
          </a:p>
          <a:p>
            <a:pPr marL="514350" indent="-514350">
              <a:buAutoNum type="arabicParenR"/>
            </a:pPr>
            <a:r>
              <a:rPr lang="en-US" dirty="0" smtClean="0"/>
              <a:t>Inhibition of runner growth may affect canopy runner/upright growth and yield </a:t>
            </a:r>
          </a:p>
          <a:p>
            <a:endParaRPr lang="en-US" dirty="0" smtClean="0"/>
          </a:p>
          <a:p>
            <a:endParaRPr lang="en-CA" dirty="0"/>
          </a:p>
        </p:txBody>
      </p:sp>
      <p:cxnSp>
        <p:nvCxnSpPr>
          <p:cNvPr id="4" name="Straight Connector 3"/>
          <p:cNvCxnSpPr/>
          <p:nvPr>
            <p:custDataLst>
              <p:tags r:id="rId3"/>
            </p:custDataLst>
          </p:nvPr>
        </p:nvCxnSpPr>
        <p:spPr>
          <a:xfrm>
            <a:off x="-16042" y="1087660"/>
            <a:ext cx="11001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4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70034" y="156728"/>
            <a:ext cx="10515600" cy="1325563"/>
          </a:xfrm>
        </p:spPr>
        <p:txBody>
          <a:bodyPr/>
          <a:lstStyle/>
          <a:p>
            <a:r>
              <a:rPr lang="en-US" dirty="0"/>
              <a:t>Next </a:t>
            </a:r>
            <a:r>
              <a:rPr lang="en-US" dirty="0" smtClean="0"/>
              <a:t>steps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82291"/>
            <a:ext cx="10515600" cy="469467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Study-2 (newly proposed)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/>
              <a:t>To repeat the “low” treatment to confirm 2021 data</a:t>
            </a:r>
          </a:p>
          <a:p>
            <a:pPr marL="514350" indent="-514350">
              <a:buAutoNum type="arabicParenR"/>
            </a:pPr>
            <a:r>
              <a:rPr lang="en-US" dirty="0" smtClean="0"/>
              <a:t>To evaluate the possibility of lowering the treatment concentration further</a:t>
            </a:r>
          </a:p>
          <a:p>
            <a:pPr marL="514350" indent="-514350">
              <a:buAutoNum type="arabicParenR"/>
            </a:pPr>
            <a:r>
              <a:rPr lang="en-US" dirty="0" smtClean="0"/>
              <a:t>To evaluate the potentials of expanding the treatment intervals to 3 weeks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 smtClean="0"/>
              <a:t>To </a:t>
            </a:r>
            <a:r>
              <a:rPr lang="en-US" dirty="0"/>
              <a:t>evaluate the efficacy of adding a third treatment in the late       </a:t>
            </a:r>
            <a:r>
              <a:rPr lang="en-US" dirty="0" smtClean="0"/>
              <a:t>   summer </a:t>
            </a:r>
            <a:r>
              <a:rPr lang="en-US" dirty="0"/>
              <a:t>to early fall</a:t>
            </a:r>
            <a:endParaRPr lang="en-CA" dirty="0"/>
          </a:p>
        </p:txBody>
      </p:sp>
      <p:cxnSp>
        <p:nvCxnSpPr>
          <p:cNvPr id="4" name="Straight Connector 3"/>
          <p:cNvCxnSpPr/>
          <p:nvPr>
            <p:custDataLst>
              <p:tags r:id="rId3"/>
            </p:custDataLst>
          </p:nvPr>
        </p:nvCxnSpPr>
        <p:spPr>
          <a:xfrm>
            <a:off x="-16042" y="1087660"/>
            <a:ext cx="11001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0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4197" y="278498"/>
            <a:ext cx="10515600" cy="1325563"/>
          </a:xfrm>
        </p:spPr>
        <p:txBody>
          <a:bodyPr/>
          <a:lstStyle/>
          <a:p>
            <a:r>
              <a:rPr lang="en-CA" dirty="0"/>
              <a:t>A</a:t>
            </a:r>
            <a:r>
              <a:rPr lang="en-CA" dirty="0" smtClean="0"/>
              <a:t>cknowledgments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44078" y="18930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Collaborators: Miranda </a:t>
            </a:r>
            <a:r>
              <a:rPr lang="en-US" dirty="0" smtClean="0"/>
              <a:t>Elsby (</a:t>
            </a:r>
            <a:r>
              <a:rPr lang="en-CA" dirty="0"/>
              <a:t>Ocean Spray), Markus </a:t>
            </a:r>
            <a:r>
              <a:rPr lang="en-CA" dirty="0" smtClean="0"/>
              <a:t>Clodius (AAFC),            		   Rishi </a:t>
            </a:r>
            <a:r>
              <a:rPr lang="en-CA" dirty="0"/>
              <a:t>Burlakoti </a:t>
            </a:r>
            <a:r>
              <a:rPr lang="en-CA" dirty="0" smtClean="0"/>
              <a:t>(AAFC)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Technical support: Carine </a:t>
            </a:r>
            <a:r>
              <a:rPr lang="en-US" dirty="0" smtClean="0"/>
              <a:t>Bineng (AAFC), </a:t>
            </a:r>
            <a:r>
              <a:rPr lang="en-US" dirty="0"/>
              <a:t>Brigit </a:t>
            </a:r>
            <a:r>
              <a:rPr lang="en-US" dirty="0" smtClean="0"/>
              <a:t>Christie (SFU)</a:t>
            </a:r>
            <a:endParaRPr lang="en-CA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Funding and research plots: </a:t>
            </a:r>
            <a:r>
              <a:rPr lang="en-CA" dirty="0"/>
              <a:t>BC Cranberry Marketing Commission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124" name="Picture 4" descr="BC Cranberry Marketing Commissio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99" y="4972333"/>
            <a:ext cx="28575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>
            <a:off x="-16042" y="1212785"/>
            <a:ext cx="11001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9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Question for pesticide 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Please select the correct answer. Prohexadione </a:t>
            </a:r>
            <a:r>
              <a:rPr lang="en-US" dirty="0" smtClean="0"/>
              <a:t>calcium (Pro-Ca) </a:t>
            </a:r>
            <a:r>
              <a:rPr lang="en-US" dirty="0"/>
              <a:t>inhibits the biosynthesis of</a:t>
            </a:r>
            <a:r>
              <a:rPr lang="en-US" dirty="0" smtClean="0"/>
              <a:t>,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A) Auxin 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(B) </a:t>
            </a:r>
            <a:r>
              <a:rPr lang="en-US" dirty="0" smtClean="0"/>
              <a:t>Gibberellin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(C</a:t>
            </a:r>
            <a:r>
              <a:rPr lang="en-US" dirty="0"/>
              <a:t>) Ethylene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17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Important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err="1" smtClean="0"/>
              <a:t>Prohexadione</a:t>
            </a:r>
            <a:r>
              <a:rPr lang="en-CA" dirty="0" smtClean="0"/>
              <a:t> calcium </a:t>
            </a:r>
            <a:r>
              <a:rPr lang="en-CA" dirty="0"/>
              <a:t>(Apogee®/</a:t>
            </a:r>
            <a:r>
              <a:rPr lang="en-CA" dirty="0" smtClean="0"/>
              <a:t>Kudos®) is </a:t>
            </a:r>
            <a:r>
              <a:rPr lang="en-CA" dirty="0" smtClean="0"/>
              <a:t>not labelled for use in cranberries. We have used this product for research purposes only. </a:t>
            </a:r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>
                <a:solidFill>
                  <a:srgbClr val="FF0000"/>
                </a:solidFill>
              </a:rPr>
              <a:t>DO NOT </a:t>
            </a:r>
            <a:r>
              <a:rPr lang="en-CA" dirty="0"/>
              <a:t>u</a:t>
            </a:r>
            <a:r>
              <a:rPr lang="en-CA" dirty="0" smtClean="0"/>
              <a:t>se this product in </a:t>
            </a:r>
            <a:r>
              <a:rPr lang="en-CA" dirty="0" smtClean="0"/>
              <a:t>cranberries!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90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0815" y="137398"/>
            <a:ext cx="10515600" cy="1325563"/>
          </a:xfrm>
        </p:spPr>
        <p:txBody>
          <a:bodyPr/>
          <a:lstStyle/>
          <a:p>
            <a:r>
              <a:rPr lang="en-CA" dirty="0" smtClean="0"/>
              <a:t>Gibberellin (GA) stimulates stem elongation</a:t>
            </a:r>
            <a:endParaRPr lang="en-CA" dirty="0"/>
          </a:p>
        </p:txBody>
      </p:sp>
      <p:pic>
        <p:nvPicPr>
          <p:cNvPr id="1026" name="Picture 2" descr="bakana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657" y="2954425"/>
            <a:ext cx="2398638" cy="353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976262" y="6470658"/>
            <a:ext cx="893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Tamura S. (1991) </a:t>
            </a:r>
            <a:r>
              <a:rPr lang="en-CA" i="1" dirty="0" smtClean="0"/>
              <a:t>Gibberellins</a:t>
            </a:r>
            <a:r>
              <a:rPr lang="en-CA" dirty="0" smtClean="0"/>
              <a:t>; Image</a:t>
            </a:r>
            <a:r>
              <a:rPr lang="en-CA" dirty="0" smtClean="0"/>
              <a:t>: </a:t>
            </a:r>
            <a:r>
              <a:rPr lang="en-CA" dirty="0" smtClean="0"/>
              <a:t>http</a:t>
            </a:r>
            <a:r>
              <a:rPr lang="en-CA" dirty="0"/>
              <a:t>://www.knowledgebank.irri.org/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3660121" y="5876063"/>
            <a:ext cx="4600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Normal seedlings</a:t>
            </a:r>
            <a:endParaRPr lang="en-CA" sz="2800" dirty="0"/>
          </a:p>
        </p:txBody>
      </p:sp>
      <p:cxnSp>
        <p:nvCxnSpPr>
          <p:cNvPr id="7" name="Straight Arrow Connector 6"/>
          <p:cNvCxnSpPr/>
          <p:nvPr>
            <p:custDataLst>
              <p:tags r:id="rId5"/>
            </p:custDataLst>
          </p:nvPr>
        </p:nvCxnSpPr>
        <p:spPr>
          <a:xfrm flipH="1">
            <a:off x="1612975" y="6137673"/>
            <a:ext cx="1905802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0" idx="1"/>
          </p:cNvCxnSpPr>
          <p:nvPr>
            <p:custDataLst>
              <p:tags r:id="rId6"/>
            </p:custDataLst>
          </p:nvPr>
        </p:nvCxnSpPr>
        <p:spPr>
          <a:xfrm flipH="1">
            <a:off x="2487157" y="5015924"/>
            <a:ext cx="2220398" cy="2462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4707555" y="4754314"/>
            <a:ext cx="4600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F</a:t>
            </a:r>
            <a:r>
              <a:rPr lang="en-CA" sz="2800" dirty="0" smtClean="0"/>
              <a:t>oolish seedlings</a:t>
            </a:r>
            <a:endParaRPr lang="en-CA" sz="2800" dirty="0"/>
          </a:p>
        </p:txBody>
      </p:sp>
      <p:sp>
        <p:nvSpPr>
          <p:cNvPr id="11" name="Down Arrow 10"/>
          <p:cNvSpPr/>
          <p:nvPr>
            <p:custDataLst>
              <p:tags r:id="rId8"/>
            </p:custDataLst>
          </p:nvPr>
        </p:nvSpPr>
        <p:spPr>
          <a:xfrm>
            <a:off x="6637879" y="4114334"/>
            <a:ext cx="304800" cy="478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5568615" y="2425007"/>
            <a:ext cx="437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Fungal infection</a:t>
            </a:r>
            <a:endParaRPr lang="en-CA" sz="2800" dirty="0"/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568615" y="3506932"/>
            <a:ext cx="310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High level of GA</a:t>
            </a:r>
            <a:endParaRPr lang="en-CA" sz="2800" dirty="0"/>
          </a:p>
        </p:txBody>
      </p:sp>
      <p:sp>
        <p:nvSpPr>
          <p:cNvPr id="15" name="Down Arrow 14"/>
          <p:cNvSpPr/>
          <p:nvPr>
            <p:custDataLst>
              <p:tags r:id="rId11"/>
            </p:custDataLst>
          </p:nvPr>
        </p:nvSpPr>
        <p:spPr>
          <a:xfrm>
            <a:off x="6637879" y="3000946"/>
            <a:ext cx="304800" cy="478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Connector 13"/>
          <p:cNvCxnSpPr/>
          <p:nvPr>
            <p:custDataLst>
              <p:tags r:id="rId12"/>
            </p:custDataLst>
          </p:nvPr>
        </p:nvCxnSpPr>
        <p:spPr>
          <a:xfrm>
            <a:off x="0" y="1232035"/>
            <a:ext cx="11001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1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7" b="1934"/>
          <a:stretch/>
        </p:blipFill>
        <p:spPr>
          <a:xfrm>
            <a:off x="-140473" y="-522771"/>
            <a:ext cx="12332473" cy="7380771"/>
          </a:xfrm>
        </p:spPr>
      </p:pic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-140473" y="-143864"/>
            <a:ext cx="11729963" cy="8030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3200" dirty="0" smtClean="0">
                <a:solidFill>
                  <a:schemeClr val="tx1"/>
                </a:solidFill>
              </a:rPr>
              <a:t>     Excessive vegetative growth in cranberries</a:t>
            </a:r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7081283" y="1168207"/>
            <a:ext cx="4719289" cy="1815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u="sng" dirty="0" smtClean="0"/>
              <a:t>Potential contributing factors</a:t>
            </a:r>
          </a:p>
          <a:p>
            <a:pPr marL="514350" indent="-514350">
              <a:buAutoNum type="arabicPeriod"/>
            </a:pPr>
            <a:r>
              <a:rPr lang="en-CA" sz="2800" dirty="0" smtClean="0"/>
              <a:t>Genetics</a:t>
            </a:r>
          </a:p>
          <a:p>
            <a:pPr marL="514350" indent="-514350">
              <a:buAutoNum type="arabicPeriod"/>
            </a:pPr>
            <a:r>
              <a:rPr lang="en-CA" sz="2800" dirty="0" smtClean="0"/>
              <a:t>Climate</a:t>
            </a:r>
          </a:p>
          <a:p>
            <a:pPr marL="514350" indent="-514350">
              <a:buAutoNum type="arabicPeriod"/>
            </a:pPr>
            <a:r>
              <a:rPr lang="en-CA" sz="2800" dirty="0"/>
              <a:t>O</a:t>
            </a:r>
            <a:r>
              <a:rPr lang="en-CA" sz="2800" dirty="0" smtClean="0"/>
              <a:t>rganic matter rich soil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2335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5535" y="1314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Why excessive vegetative growth is not good?</a:t>
            </a:r>
            <a:endParaRPr lang="en-CA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794511" y="2031978"/>
            <a:ext cx="693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High resource allocation for vegetative growth</a:t>
            </a:r>
            <a:endParaRPr lang="en-CA" sz="2800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9337595" y="2060676"/>
            <a:ext cx="2553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Low fruit yield</a:t>
            </a:r>
            <a:endParaRPr lang="en-CA" sz="2800" dirty="0"/>
          </a:p>
        </p:txBody>
      </p:sp>
      <p:sp>
        <p:nvSpPr>
          <p:cNvPr id="7" name="Right Arrow 6"/>
          <p:cNvSpPr/>
          <p:nvPr>
            <p:custDataLst>
              <p:tags r:id="rId4"/>
            </p:custDataLst>
          </p:nvPr>
        </p:nvSpPr>
        <p:spPr>
          <a:xfrm>
            <a:off x="8138454" y="2146715"/>
            <a:ext cx="763206" cy="351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762612" y="3316218"/>
            <a:ext cx="2576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Thicker canopy</a:t>
            </a:r>
            <a:endParaRPr lang="en-CA" sz="2800" dirty="0"/>
          </a:p>
        </p:txBody>
      </p:sp>
      <p:sp>
        <p:nvSpPr>
          <p:cNvPr id="9" name="Right Arrow 8"/>
          <p:cNvSpPr/>
          <p:nvPr>
            <p:custDataLst>
              <p:tags r:id="rId6"/>
            </p:custDataLst>
          </p:nvPr>
        </p:nvSpPr>
        <p:spPr>
          <a:xfrm>
            <a:off x="3338617" y="3402256"/>
            <a:ext cx="763206" cy="351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4417792" y="3316218"/>
            <a:ext cx="2918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No good root system</a:t>
            </a:r>
            <a:endParaRPr lang="en-CA" sz="2800" dirty="0"/>
          </a:p>
        </p:txBody>
      </p:sp>
      <p:sp>
        <p:nvSpPr>
          <p:cNvPr id="11" name="Right Arrow 10"/>
          <p:cNvSpPr/>
          <p:nvPr>
            <p:custDataLst>
              <p:tags r:id="rId8"/>
            </p:custDataLst>
          </p:nvPr>
        </p:nvSpPr>
        <p:spPr>
          <a:xfrm rot="5400000">
            <a:off x="8395531" y="4384602"/>
            <a:ext cx="763206" cy="351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7559437" y="5222228"/>
            <a:ext cx="4310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Vine death causing cranberry field decline</a:t>
            </a:r>
            <a:endParaRPr lang="en-CA" sz="2800" dirty="0"/>
          </a:p>
        </p:txBody>
      </p:sp>
      <p:sp>
        <p:nvSpPr>
          <p:cNvPr id="13" name="Oval 12"/>
          <p:cNvSpPr/>
          <p:nvPr>
            <p:custDataLst>
              <p:tags r:id="rId10"/>
            </p:custDataLst>
          </p:nvPr>
        </p:nvSpPr>
        <p:spPr>
          <a:xfrm>
            <a:off x="528696" y="2235109"/>
            <a:ext cx="116958" cy="1169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>
            <p:custDataLst>
              <p:tags r:id="rId11"/>
            </p:custDataLst>
          </p:nvPr>
        </p:nvSpPr>
        <p:spPr>
          <a:xfrm>
            <a:off x="553500" y="3503936"/>
            <a:ext cx="116958" cy="1169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ight Arrow 14"/>
          <p:cNvSpPr/>
          <p:nvPr>
            <p:custDataLst>
              <p:tags r:id="rId12"/>
            </p:custDataLst>
          </p:nvPr>
        </p:nvSpPr>
        <p:spPr>
          <a:xfrm>
            <a:off x="6760411" y="3402256"/>
            <a:ext cx="763206" cy="351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7933902" y="3276345"/>
            <a:ext cx="2677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Resource imbalance</a:t>
            </a:r>
            <a:endParaRPr lang="en-CA" sz="2800" dirty="0"/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7379062" y="6420429"/>
            <a:ext cx="516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Someya</a:t>
            </a:r>
            <a:r>
              <a:rPr lang="en-US" dirty="0" smtClean="0"/>
              <a:t>, T. (2019</a:t>
            </a:r>
            <a:r>
              <a:rPr lang="en-US" dirty="0"/>
              <a:t>), University of British Columbia</a:t>
            </a:r>
            <a:endParaRPr lang="en-CA" dirty="0"/>
          </a:p>
        </p:txBody>
      </p:sp>
      <p:cxnSp>
        <p:nvCxnSpPr>
          <p:cNvPr id="18" name="Straight Connector 17"/>
          <p:cNvCxnSpPr/>
          <p:nvPr>
            <p:custDataLst>
              <p:tags r:id="rId15"/>
            </p:custDataLst>
          </p:nvPr>
        </p:nvCxnSpPr>
        <p:spPr>
          <a:xfrm>
            <a:off x="0" y="1232035"/>
            <a:ext cx="11001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2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3038" y="83083"/>
            <a:ext cx="10515600" cy="1325563"/>
          </a:xfrm>
        </p:spPr>
        <p:txBody>
          <a:bodyPr/>
          <a:lstStyle/>
          <a:p>
            <a:r>
              <a:rPr lang="en-US" dirty="0" smtClean="0"/>
              <a:t>GA inhibitors for canopy 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07805"/>
            <a:ext cx="10515600" cy="5071730"/>
          </a:xfrm>
        </p:spPr>
        <p:txBody>
          <a:bodyPr/>
          <a:lstStyle/>
          <a:p>
            <a:r>
              <a:rPr lang="en-US" dirty="0" smtClean="0"/>
              <a:t>Many GA inhibitors are available</a:t>
            </a:r>
          </a:p>
          <a:p>
            <a:r>
              <a:rPr lang="en-US" dirty="0" smtClean="0"/>
              <a:t>Most are not suitable due to </a:t>
            </a:r>
          </a:p>
          <a:p>
            <a:pPr marL="1319213" indent="-457200">
              <a:buAutoNum type="arabicPeriod"/>
            </a:pPr>
            <a:r>
              <a:rPr lang="en-US" dirty="0" smtClean="0"/>
              <a:t>Environmental concerns</a:t>
            </a:r>
          </a:p>
          <a:p>
            <a:pPr marL="1319213" indent="-457200">
              <a:buAutoNum type="arabicPeriod"/>
            </a:pPr>
            <a:r>
              <a:rPr lang="en-US" dirty="0" smtClean="0"/>
              <a:t>Health concerns</a:t>
            </a:r>
          </a:p>
          <a:p>
            <a:pPr marL="1319213" indent="-457200">
              <a:buAutoNum type="arabicPeriod"/>
            </a:pPr>
            <a:r>
              <a:rPr lang="en-US" dirty="0" smtClean="0"/>
              <a:t>Suboptimal activity</a:t>
            </a:r>
            <a:endParaRPr lang="en-US" dirty="0"/>
          </a:p>
          <a:p>
            <a:pPr marL="862013" indent="0">
              <a:buNone/>
            </a:pPr>
            <a:endParaRPr lang="en-US" dirty="0" smtClean="0"/>
          </a:p>
          <a:p>
            <a:r>
              <a:rPr lang="en-US" dirty="0"/>
              <a:t>Prohexadione calcium (Pro-Ca) </a:t>
            </a:r>
            <a:endParaRPr lang="en-US" dirty="0" smtClean="0"/>
          </a:p>
        </p:txBody>
      </p:sp>
      <p:sp>
        <p:nvSpPr>
          <p:cNvPr id="4" name="Right Arrow 3"/>
          <p:cNvSpPr/>
          <p:nvPr>
            <p:custDataLst>
              <p:tags r:id="rId3"/>
            </p:custDataLst>
          </p:nvPr>
        </p:nvSpPr>
        <p:spPr>
          <a:xfrm>
            <a:off x="5863253" y="4444247"/>
            <a:ext cx="763206" cy="351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736027" y="4912205"/>
            <a:ext cx="450820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(Used </a:t>
            </a:r>
            <a:r>
              <a:rPr lang="en-US" sz="3200" dirty="0"/>
              <a:t>in apples, cherries and </a:t>
            </a:r>
            <a:r>
              <a:rPr lang="en-US" sz="3200" dirty="0" smtClean="0"/>
              <a:t>strawberries)</a:t>
            </a:r>
            <a:endParaRPr lang="en-US" sz="3200" dirty="0"/>
          </a:p>
          <a:p>
            <a:endParaRPr lang="en-CA" dirty="0"/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6736027" y="4327430"/>
            <a:ext cx="4508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GA </a:t>
            </a:r>
            <a:r>
              <a:rPr lang="en-US" sz="3200" dirty="0"/>
              <a:t>biosynthesis inhibitor</a:t>
            </a:r>
            <a:endParaRPr lang="en-CA" dirty="0"/>
          </a:p>
        </p:txBody>
      </p:sp>
      <p:cxnSp>
        <p:nvCxnSpPr>
          <p:cNvPr id="7" name="Straight Connector 6"/>
          <p:cNvCxnSpPr/>
          <p:nvPr>
            <p:custDataLst>
              <p:tags r:id="rId6"/>
            </p:custDataLst>
          </p:nvPr>
        </p:nvCxnSpPr>
        <p:spPr>
          <a:xfrm>
            <a:off x="-9625" y="1155035"/>
            <a:ext cx="11001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9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932" y="70032"/>
            <a:ext cx="111671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Pro-Ca efficacy evaluation in cranberries</a:t>
            </a:r>
            <a:endParaRPr lang="en-CA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609600" y="1504122"/>
            <a:ext cx="1096925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Study was done in 2021  at the Cranberry </a:t>
            </a:r>
            <a:r>
              <a:rPr lang="en-US" sz="2800" dirty="0"/>
              <a:t>R</a:t>
            </a:r>
            <a:r>
              <a:rPr lang="en-US" sz="2800" dirty="0" smtClean="0"/>
              <a:t>esearch </a:t>
            </a:r>
            <a:r>
              <a:rPr lang="en-US" sz="2800" dirty="0"/>
              <a:t>F</a:t>
            </a:r>
            <a:r>
              <a:rPr lang="en-US" sz="2800" dirty="0" smtClean="0"/>
              <a:t>arm, Delta, BC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Variety: Stevens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RCBD design with 4 replications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Apogee® growth regulator was </a:t>
            </a:r>
            <a:r>
              <a:rPr lang="en-US" sz="2800" dirty="0" smtClean="0"/>
              <a:t>used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Three different </a:t>
            </a:r>
            <a:r>
              <a:rPr lang="en-US" sz="2800" dirty="0" smtClean="0"/>
              <a:t>concentrations of </a:t>
            </a:r>
            <a:r>
              <a:rPr lang="en-US" sz="2800" dirty="0" smtClean="0"/>
              <a:t>Apogee (Low, Medium, High</a:t>
            </a:r>
            <a:r>
              <a:rPr lang="en-US" sz="2800" dirty="0" smtClean="0"/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Treatments were started at bud elongation </a:t>
            </a:r>
            <a:r>
              <a:rPr lang="en-US" sz="2800" dirty="0" smtClean="0"/>
              <a:t>stage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Two (2x) or three applications (3x) with </a:t>
            </a:r>
            <a:r>
              <a:rPr lang="en-US" sz="2800" dirty="0" smtClean="0"/>
              <a:t>two-week </a:t>
            </a:r>
            <a:r>
              <a:rPr lang="en-US" sz="2800" dirty="0" smtClean="0"/>
              <a:t>intervals in between</a:t>
            </a:r>
          </a:p>
          <a:p>
            <a:endParaRPr lang="en-US" sz="2800" dirty="0" smtClean="0"/>
          </a:p>
          <a:p>
            <a:endParaRPr lang="en-CA" sz="2800" dirty="0"/>
          </a:p>
        </p:txBody>
      </p:sp>
      <p:cxnSp>
        <p:nvCxnSpPr>
          <p:cNvPr id="6" name="Straight Connector 5"/>
          <p:cNvCxnSpPr/>
          <p:nvPr>
            <p:custDataLst>
              <p:tags r:id="rId3"/>
            </p:custDataLst>
          </p:nvPr>
        </p:nvCxnSpPr>
        <p:spPr>
          <a:xfrm>
            <a:off x="-16042" y="1087660"/>
            <a:ext cx="11001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9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16165" y="1475632"/>
            <a:ext cx="9108270" cy="4268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4631" y="95778"/>
            <a:ext cx="10515600" cy="1325563"/>
          </a:xfrm>
        </p:spPr>
        <p:txBody>
          <a:bodyPr/>
          <a:lstStyle/>
          <a:p>
            <a:r>
              <a:rPr lang="en-US" dirty="0" smtClean="0"/>
              <a:t>Apogee (Pro-Ca) reduces runner density</a:t>
            </a:r>
            <a:endParaRPr lang="en-CA" dirty="0"/>
          </a:p>
        </p:txBody>
      </p:sp>
      <p:sp>
        <p:nvSpPr>
          <p:cNvPr id="5" name="Arc 4"/>
          <p:cNvSpPr/>
          <p:nvPr>
            <p:custDataLst>
              <p:tags r:id="rId3"/>
            </p:custDataLst>
          </p:nvPr>
        </p:nvSpPr>
        <p:spPr>
          <a:xfrm rot="541379">
            <a:off x="3604612" y="2975203"/>
            <a:ext cx="914050" cy="1010378"/>
          </a:xfrm>
          <a:prstGeom prst="arc">
            <a:avLst>
              <a:gd name="adj1" fmla="val 16200000"/>
              <a:gd name="adj2" fmla="val 2861097"/>
            </a:avLst>
          </a:prstGeom>
          <a:ln w="44450">
            <a:solidFill>
              <a:srgbClr val="00B05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c 5"/>
          <p:cNvSpPr/>
          <p:nvPr>
            <p:custDataLst>
              <p:tags r:id="rId4"/>
            </p:custDataLst>
          </p:nvPr>
        </p:nvSpPr>
        <p:spPr>
          <a:xfrm>
            <a:off x="3975171" y="3296093"/>
            <a:ext cx="1099287" cy="4189228"/>
          </a:xfrm>
          <a:prstGeom prst="arc">
            <a:avLst>
              <a:gd name="adj1" fmla="val 16200000"/>
              <a:gd name="adj2" fmla="val 1912514"/>
            </a:avLst>
          </a:prstGeom>
          <a:ln w="34925">
            <a:solidFill>
              <a:schemeClr val="accent2">
                <a:lumMod val="50000"/>
              </a:schemeClr>
            </a:solidFill>
            <a:prstDash val="solid"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524814" y="5677676"/>
            <a:ext cx="272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~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46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%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reduction </a:t>
            </a:r>
            <a:endParaRPr lang="en-CA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Arc 7"/>
          <p:cNvSpPr/>
          <p:nvPr>
            <p:custDataLst>
              <p:tags r:id="rId6"/>
            </p:custDataLst>
          </p:nvPr>
        </p:nvSpPr>
        <p:spPr>
          <a:xfrm rot="541379">
            <a:off x="2534016" y="2534453"/>
            <a:ext cx="914050" cy="1010378"/>
          </a:xfrm>
          <a:prstGeom prst="arc">
            <a:avLst>
              <a:gd name="adj1" fmla="val 16200000"/>
              <a:gd name="adj2" fmla="val 2861097"/>
            </a:avLst>
          </a:prstGeom>
          <a:ln w="44450">
            <a:solidFill>
              <a:srgbClr val="00B05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c 8"/>
          <p:cNvSpPr/>
          <p:nvPr>
            <p:custDataLst>
              <p:tags r:id="rId7"/>
            </p:custDataLst>
          </p:nvPr>
        </p:nvSpPr>
        <p:spPr>
          <a:xfrm>
            <a:off x="2875884" y="2803972"/>
            <a:ext cx="1099287" cy="4189228"/>
          </a:xfrm>
          <a:prstGeom prst="arc">
            <a:avLst>
              <a:gd name="adj1" fmla="val 16200000"/>
              <a:gd name="adj2" fmla="val 4063787"/>
            </a:avLst>
          </a:prstGeom>
          <a:ln w="34925">
            <a:solidFill>
              <a:schemeClr val="accent2">
                <a:lumMod val="50000"/>
              </a:schemeClr>
            </a:solidFill>
            <a:prstDash val="solid"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2123392" y="6028138"/>
            <a:ext cx="272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~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41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%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reduction </a:t>
            </a:r>
            <a:endParaRPr lang="en-CA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>
            <p:custDataLst>
              <p:tags r:id="rId9"/>
            </p:custDataLst>
          </p:nvPr>
        </p:nvCxnSpPr>
        <p:spPr>
          <a:xfrm>
            <a:off x="-16042" y="1087660"/>
            <a:ext cx="11001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26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49102" y="809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Apogee (Pro-Ca) reduces runner length</a:t>
            </a:r>
            <a:endParaRPr lang="en-CA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11921290"/>
              </p:ext>
            </p:extLst>
          </p:nvPr>
        </p:nvGraphicFramePr>
        <p:xfrm>
          <a:off x="834257" y="1227017"/>
          <a:ext cx="9545290" cy="4403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SPW 14.0 Graph" r:id="rId12" imgW="7501086" imgH="3460955" progId="SigmaPlotGraphicObject.13">
                  <p:embed/>
                </p:oleObj>
              </mc:Choice>
              <mc:Fallback>
                <p:oleObj name="SPW 14.0 Graph" r:id="rId12" imgW="7501086" imgH="3460955" progId="SigmaPlotGraphicObject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4257" y="1227017"/>
                        <a:ext cx="9545290" cy="4403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c 6"/>
          <p:cNvSpPr/>
          <p:nvPr>
            <p:custDataLst>
              <p:tags r:id="rId4"/>
            </p:custDataLst>
          </p:nvPr>
        </p:nvSpPr>
        <p:spPr>
          <a:xfrm rot="541379">
            <a:off x="2956009" y="3099964"/>
            <a:ext cx="801416" cy="612707"/>
          </a:xfrm>
          <a:prstGeom prst="arc">
            <a:avLst>
              <a:gd name="adj1" fmla="val 16200000"/>
              <a:gd name="adj2" fmla="val 2861097"/>
            </a:avLst>
          </a:prstGeom>
          <a:ln w="44450">
            <a:solidFill>
              <a:srgbClr val="00B05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Arc 7"/>
          <p:cNvSpPr/>
          <p:nvPr>
            <p:custDataLst>
              <p:tags r:id="rId5"/>
            </p:custDataLst>
          </p:nvPr>
        </p:nvSpPr>
        <p:spPr>
          <a:xfrm>
            <a:off x="3249416" y="3296093"/>
            <a:ext cx="1099287" cy="4189228"/>
          </a:xfrm>
          <a:prstGeom prst="arc">
            <a:avLst>
              <a:gd name="adj1" fmla="val 16200000"/>
              <a:gd name="adj2" fmla="val 3479676"/>
            </a:avLst>
          </a:prstGeom>
          <a:ln w="34925">
            <a:solidFill>
              <a:schemeClr val="accent2">
                <a:lumMod val="50000"/>
              </a:schemeClr>
            </a:solidFill>
            <a:prstDash val="solid"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2878763" y="6114236"/>
            <a:ext cx="272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~ 44% reduction </a:t>
            </a:r>
            <a:endParaRPr lang="en-CA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Arc 9"/>
          <p:cNvSpPr/>
          <p:nvPr>
            <p:custDataLst>
              <p:tags r:id="rId7"/>
            </p:custDataLst>
          </p:nvPr>
        </p:nvSpPr>
        <p:spPr>
          <a:xfrm rot="541379">
            <a:off x="3857546" y="2311058"/>
            <a:ext cx="844410" cy="714428"/>
          </a:xfrm>
          <a:prstGeom prst="arc">
            <a:avLst>
              <a:gd name="adj1" fmla="val 16200000"/>
              <a:gd name="adj2" fmla="val 2861097"/>
            </a:avLst>
          </a:prstGeom>
          <a:ln w="44450">
            <a:solidFill>
              <a:srgbClr val="00B05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Arc 10"/>
          <p:cNvSpPr/>
          <p:nvPr>
            <p:custDataLst>
              <p:tags r:id="rId8"/>
            </p:custDataLst>
          </p:nvPr>
        </p:nvSpPr>
        <p:spPr>
          <a:xfrm>
            <a:off x="4135554" y="2448228"/>
            <a:ext cx="1099287" cy="4189228"/>
          </a:xfrm>
          <a:prstGeom prst="arc">
            <a:avLst>
              <a:gd name="adj1" fmla="val 16200000"/>
              <a:gd name="adj2" fmla="val 4148475"/>
            </a:avLst>
          </a:prstGeom>
          <a:ln w="34925">
            <a:solidFill>
              <a:schemeClr val="accent2">
                <a:lumMod val="50000"/>
              </a:schemeClr>
            </a:solidFill>
            <a:prstDash val="solid"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4642926" y="5630982"/>
            <a:ext cx="272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~ 30% reduction </a:t>
            </a:r>
            <a:endParaRPr lang="en-CA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>
            <p:custDataLst>
              <p:tags r:id="rId10"/>
            </p:custDataLst>
          </p:nvPr>
        </p:nvCxnSpPr>
        <p:spPr>
          <a:xfrm>
            <a:off x="-16042" y="1087660"/>
            <a:ext cx="11001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6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CFD1BBF316C34F8AF713A90802630C" ma:contentTypeVersion="12" ma:contentTypeDescription="Create a new document." ma:contentTypeScope="" ma:versionID="050a365a063c19dbc2023c5fd4a4f9a4">
  <xsd:schema xmlns:xsd="http://www.w3.org/2001/XMLSchema" xmlns:xs="http://www.w3.org/2001/XMLSchema" xmlns:p="http://schemas.microsoft.com/office/2006/metadata/properties" xmlns:ns3="2782991e-892c-4e06-90b4-9e20d0f992f2" xmlns:ns4="2c3829ae-790b-4b7f-9842-1b6a84a2039e" targetNamespace="http://schemas.microsoft.com/office/2006/metadata/properties" ma:root="true" ma:fieldsID="165062b97728abf6b56d069b35bd589e" ns3:_="" ns4:_="">
    <xsd:import namespace="2782991e-892c-4e06-90b4-9e20d0f992f2"/>
    <xsd:import namespace="2c3829ae-790b-4b7f-9842-1b6a84a2039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2991e-892c-4e06-90b4-9e20d0f992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829ae-790b-4b7f-9842-1b6a84a203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CD92BB-455E-4164-904E-66360E864A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851430-D39A-499E-8DF4-4EE72AF9342E}">
  <ds:schemaRefs>
    <ds:schemaRef ds:uri="http://purl.org/dc/elements/1.1/"/>
    <ds:schemaRef ds:uri="http://schemas.microsoft.com/office/2006/metadata/properties"/>
    <ds:schemaRef ds:uri="2782991e-892c-4e06-90b4-9e20d0f992f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c3829ae-790b-4b7f-9842-1b6a84a2039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E95CA6C-811F-456F-97B9-D69A1E0484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82991e-892c-4e06-90b4-9e20d0f992f2"/>
    <ds:schemaRef ds:uri="2c3829ae-790b-4b7f-9842-1b6a84a203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606</Words>
  <Application>Microsoft Office PowerPoint</Application>
  <PresentationFormat>Widescreen</PresentationFormat>
  <Paragraphs>131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SPW 14.0 Graph</vt:lpstr>
      <vt:lpstr>PowerPoint Presentation</vt:lpstr>
      <vt:lpstr>Important </vt:lpstr>
      <vt:lpstr>Gibberellin (GA) stimulates stem elongation</vt:lpstr>
      <vt:lpstr>PowerPoint Presentation</vt:lpstr>
      <vt:lpstr>PowerPoint Presentation</vt:lpstr>
      <vt:lpstr>GA inhibitors for canopy management</vt:lpstr>
      <vt:lpstr>PowerPoint Presentation</vt:lpstr>
      <vt:lpstr>Apogee (Pro-Ca) reduces runner density</vt:lpstr>
      <vt:lpstr>PowerPoint Presentation</vt:lpstr>
      <vt:lpstr>Apogee (Pro-Ca) had no effect on upright growth</vt:lpstr>
      <vt:lpstr>High concentrations can be phytotoxic</vt:lpstr>
      <vt:lpstr>Fruit qualities were not affected by Pro-Ca</vt:lpstr>
      <vt:lpstr>Summary</vt:lpstr>
      <vt:lpstr>Next steps</vt:lpstr>
      <vt:lpstr>Next steps</vt:lpstr>
      <vt:lpstr>Acknowledgments</vt:lpstr>
      <vt:lpstr>Question for pesticide 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Jayasinghege, Charitha</dc:creator>
  <cp:lastModifiedBy>Jayasinghege, Charitha</cp:lastModifiedBy>
  <cp:revision>82</cp:revision>
  <dcterms:created xsi:type="dcterms:W3CDTF">2022-02-04T19:15:31Z</dcterms:created>
  <dcterms:modified xsi:type="dcterms:W3CDTF">2022-02-15T22:15:03Z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0x01010068CFD1BBF316C34F8AF713A90802630C</vt:lpwstr>
  </property>
</Properties>
</file>