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657" r:id="rId3"/>
    <p:sldId id="384" r:id="rId4"/>
    <p:sldId id="257" r:id="rId5"/>
    <p:sldId id="258" r:id="rId6"/>
    <p:sldId id="2976" r:id="rId7"/>
    <p:sldId id="2979" r:id="rId8"/>
    <p:sldId id="2980" r:id="rId9"/>
    <p:sldId id="2965" r:id="rId10"/>
    <p:sldId id="2927" r:id="rId11"/>
    <p:sldId id="2975" r:id="rId12"/>
    <p:sldId id="2973" r:id="rId13"/>
    <p:sldId id="2978" r:id="rId1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2" autoAdjust="0"/>
    <p:restoredTop sz="94660"/>
  </p:normalViewPr>
  <p:slideViewPr>
    <p:cSldViewPr snapToGrid="0">
      <p:cViewPr varScale="1">
        <p:scale>
          <a:sx n="64" d="100"/>
          <a:sy n="64" d="100"/>
        </p:scale>
        <p:origin x="678"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C36FF-1270-4CA1-A268-B6BF05821820}" type="doc">
      <dgm:prSet loTypeId="urn:microsoft.com/office/officeart/2005/8/layout/radial4" loCatId="relationship" qsTypeId="urn:microsoft.com/office/officeart/2005/8/quickstyle/3d1" qsCatId="3D" csTypeId="urn:microsoft.com/office/officeart/2005/8/colors/accent2_2" csCatId="accent2" phldr="1"/>
      <dgm:spPr/>
      <dgm:t>
        <a:bodyPr/>
        <a:lstStyle/>
        <a:p>
          <a:endParaRPr lang="en-US"/>
        </a:p>
      </dgm:t>
    </dgm:pt>
    <dgm:pt modelId="{FC4D964C-0DF0-42CE-AB4B-312451F945DC}">
      <dgm:prSet phldrT="[Text]" custT="1"/>
      <dgm:spPr>
        <a:solidFill>
          <a:srgbClr val="A50021"/>
        </a:solidFill>
      </dgm:spPr>
      <dgm:t>
        <a:bodyPr/>
        <a:lstStyle/>
        <a:p>
          <a:pPr>
            <a:buSzPts val="2400"/>
            <a:buNone/>
          </a:pPr>
          <a:r>
            <a:rPr lang="en-US" sz="2000" i="1" dirty="0">
              <a:latin typeface="Arial"/>
              <a:ea typeface="Arial"/>
              <a:cs typeface="Arial"/>
              <a:sym typeface="Arial"/>
            </a:rPr>
            <a:t>To Present, Promote, and Further the strength, resilience and </a:t>
          </a:r>
          <a:r>
            <a:rPr lang="en-US" sz="2000" b="1" i="1" dirty="0">
              <a:latin typeface="Arial"/>
              <a:ea typeface="Arial"/>
              <a:cs typeface="Arial"/>
              <a:sym typeface="Arial"/>
            </a:rPr>
            <a:t>reputation</a:t>
          </a:r>
          <a:r>
            <a:rPr lang="en-US" sz="2000" i="1" dirty="0">
              <a:latin typeface="Arial"/>
              <a:ea typeface="Arial"/>
              <a:cs typeface="Arial"/>
              <a:sym typeface="Arial"/>
            </a:rPr>
            <a:t> of the cranberry industry by initiating and coordinating essential industry activities and communications that benefit the industry as a whole. </a:t>
          </a:r>
          <a:endParaRPr lang="en-US" sz="2000" b="1" dirty="0"/>
        </a:p>
      </dgm:t>
    </dgm:pt>
    <dgm:pt modelId="{CED87323-83E0-47BA-B30C-4B0240E094C1}" type="parTrans" cxnId="{1AAA119F-5055-4C6D-929B-A6CDA92CA59E}">
      <dgm:prSet/>
      <dgm:spPr/>
      <dgm:t>
        <a:bodyPr/>
        <a:lstStyle/>
        <a:p>
          <a:endParaRPr lang="en-US"/>
        </a:p>
      </dgm:t>
    </dgm:pt>
    <dgm:pt modelId="{E9D80AFA-87A0-43E1-A950-FAC44F6486E3}" type="sibTrans" cxnId="{1AAA119F-5055-4C6D-929B-A6CDA92CA59E}">
      <dgm:prSet/>
      <dgm:spPr/>
      <dgm:t>
        <a:bodyPr/>
        <a:lstStyle/>
        <a:p>
          <a:endParaRPr lang="en-US"/>
        </a:p>
      </dgm:t>
    </dgm:pt>
    <dgm:pt modelId="{F7B91AA8-968A-4E8C-A19A-C06D25DF8467}">
      <dgm:prSet phldrT="[Text]"/>
      <dgm:spPr>
        <a:solidFill>
          <a:srgbClr val="A50021"/>
        </a:solidFill>
      </dgm:spPr>
      <dgm:t>
        <a:bodyPr/>
        <a:lstStyle/>
        <a:p>
          <a:r>
            <a:rPr lang="en-US" b="1" dirty="0"/>
            <a:t>Health Benefit and Production Research</a:t>
          </a:r>
        </a:p>
      </dgm:t>
    </dgm:pt>
    <dgm:pt modelId="{99C19E52-464F-4BD4-B0B6-511899AA2593}" type="parTrans" cxnId="{6A2F6D53-ECB3-4A3F-966C-59AFD6B38B18}">
      <dgm:prSet/>
      <dgm:spPr>
        <a:solidFill>
          <a:schemeClr val="accent3">
            <a:lumMod val="50000"/>
          </a:schemeClr>
        </a:solidFill>
      </dgm:spPr>
      <dgm:t>
        <a:bodyPr/>
        <a:lstStyle/>
        <a:p>
          <a:endParaRPr lang="en-US"/>
        </a:p>
      </dgm:t>
    </dgm:pt>
    <dgm:pt modelId="{A44432FF-9AF5-443A-AEC1-108AC4C43830}" type="sibTrans" cxnId="{6A2F6D53-ECB3-4A3F-966C-59AFD6B38B18}">
      <dgm:prSet/>
      <dgm:spPr/>
      <dgm:t>
        <a:bodyPr/>
        <a:lstStyle/>
        <a:p>
          <a:endParaRPr lang="en-US"/>
        </a:p>
      </dgm:t>
    </dgm:pt>
    <dgm:pt modelId="{4FAEEB93-4C51-4C16-946A-B0D5683E17D9}">
      <dgm:prSet phldrT="[Text]"/>
      <dgm:spPr>
        <a:solidFill>
          <a:srgbClr val="A50021"/>
        </a:solidFill>
      </dgm:spPr>
      <dgm:t>
        <a:bodyPr/>
        <a:lstStyle/>
        <a:p>
          <a:r>
            <a:rPr lang="en-US" b="1" dirty="0"/>
            <a:t>Pesticide &amp; Regulatory Interface</a:t>
          </a:r>
        </a:p>
      </dgm:t>
    </dgm:pt>
    <dgm:pt modelId="{439EE130-9A12-4C68-BF06-46856458EDD5}" type="parTrans" cxnId="{DDC32CC8-8AA1-4A00-9563-0DEB9DBB337B}">
      <dgm:prSet/>
      <dgm:spPr>
        <a:solidFill>
          <a:schemeClr val="accent3">
            <a:lumMod val="50000"/>
          </a:schemeClr>
        </a:solidFill>
      </dgm:spPr>
      <dgm:t>
        <a:bodyPr/>
        <a:lstStyle/>
        <a:p>
          <a:endParaRPr lang="en-US"/>
        </a:p>
      </dgm:t>
    </dgm:pt>
    <dgm:pt modelId="{10F8162D-99FB-4F67-9621-34DE28D6E881}" type="sibTrans" cxnId="{DDC32CC8-8AA1-4A00-9563-0DEB9DBB337B}">
      <dgm:prSet/>
      <dgm:spPr/>
      <dgm:t>
        <a:bodyPr/>
        <a:lstStyle/>
        <a:p>
          <a:endParaRPr lang="en-US"/>
        </a:p>
      </dgm:t>
    </dgm:pt>
    <dgm:pt modelId="{7CE51053-19D0-4901-AAD6-B30DBE14444B}">
      <dgm:prSet phldrT="[Text]"/>
      <dgm:spPr>
        <a:solidFill>
          <a:srgbClr val="A50021"/>
        </a:solidFill>
      </dgm:spPr>
      <dgm:t>
        <a:bodyPr/>
        <a:lstStyle/>
        <a:p>
          <a:r>
            <a:rPr lang="en-US" b="1" dirty="0"/>
            <a:t>Health Care Provider Education</a:t>
          </a:r>
        </a:p>
      </dgm:t>
    </dgm:pt>
    <dgm:pt modelId="{740E4E74-CBA4-42A8-BF0C-0D4D790E1F16}" type="parTrans" cxnId="{ED80BC85-AB8C-4323-AF3E-D8A297512FCC}">
      <dgm:prSet/>
      <dgm:spPr>
        <a:solidFill>
          <a:schemeClr val="accent3">
            <a:lumMod val="50000"/>
          </a:schemeClr>
        </a:solidFill>
      </dgm:spPr>
      <dgm:t>
        <a:bodyPr/>
        <a:lstStyle/>
        <a:p>
          <a:endParaRPr lang="en-US"/>
        </a:p>
      </dgm:t>
    </dgm:pt>
    <dgm:pt modelId="{EFE977E5-675D-4497-9605-8A8778108F55}" type="sibTrans" cxnId="{ED80BC85-AB8C-4323-AF3E-D8A297512FCC}">
      <dgm:prSet/>
      <dgm:spPr/>
      <dgm:t>
        <a:bodyPr/>
        <a:lstStyle/>
        <a:p>
          <a:endParaRPr lang="en-US"/>
        </a:p>
      </dgm:t>
    </dgm:pt>
    <dgm:pt modelId="{A47EF5DE-3902-4FB5-AAAB-EE11414C5798}">
      <dgm:prSet/>
      <dgm:spPr>
        <a:solidFill>
          <a:srgbClr val="A50021"/>
        </a:solidFill>
      </dgm:spPr>
      <dgm:t>
        <a:bodyPr/>
        <a:lstStyle/>
        <a:p>
          <a:r>
            <a:rPr lang="en-US" b="1" dirty="0"/>
            <a:t>Public Affairs</a:t>
          </a:r>
        </a:p>
      </dgm:t>
    </dgm:pt>
    <dgm:pt modelId="{4742EDE2-DE37-48E4-8A63-45DF88A02DA6}" type="parTrans" cxnId="{3F716D67-ED1B-432E-85AC-546FD912C985}">
      <dgm:prSet/>
      <dgm:spPr>
        <a:solidFill>
          <a:schemeClr val="accent3">
            <a:lumMod val="50000"/>
          </a:schemeClr>
        </a:solidFill>
      </dgm:spPr>
      <dgm:t>
        <a:bodyPr/>
        <a:lstStyle/>
        <a:p>
          <a:endParaRPr lang="en-US"/>
        </a:p>
      </dgm:t>
    </dgm:pt>
    <dgm:pt modelId="{21CE2406-8F28-47D7-8D9D-5AFBAB0B48E0}" type="sibTrans" cxnId="{3F716D67-ED1B-432E-85AC-546FD912C985}">
      <dgm:prSet/>
      <dgm:spPr/>
      <dgm:t>
        <a:bodyPr/>
        <a:lstStyle/>
        <a:p>
          <a:endParaRPr lang="en-US"/>
        </a:p>
      </dgm:t>
    </dgm:pt>
    <dgm:pt modelId="{6F3A509E-8E95-4E65-AE2E-A69A493B745D}" type="pres">
      <dgm:prSet presAssocID="{30EC36FF-1270-4CA1-A268-B6BF05821820}" presName="cycle" presStyleCnt="0">
        <dgm:presLayoutVars>
          <dgm:chMax val="1"/>
          <dgm:dir/>
          <dgm:animLvl val="ctr"/>
          <dgm:resizeHandles val="exact"/>
        </dgm:presLayoutVars>
      </dgm:prSet>
      <dgm:spPr/>
    </dgm:pt>
    <dgm:pt modelId="{110DB198-7B49-467E-A5ED-7A603EAE2259}" type="pres">
      <dgm:prSet presAssocID="{FC4D964C-0DF0-42CE-AB4B-312451F945DC}" presName="centerShape" presStyleLbl="node0" presStyleIdx="0" presStyleCnt="1" custScaleX="157750" custScaleY="137497"/>
      <dgm:spPr/>
    </dgm:pt>
    <dgm:pt modelId="{80B93557-289C-46C5-95AF-93C139F482A4}" type="pres">
      <dgm:prSet presAssocID="{99C19E52-464F-4BD4-B0B6-511899AA2593}" presName="parTrans" presStyleLbl="bgSibTrans2D1" presStyleIdx="0" presStyleCnt="4" custScaleX="40900" custLinFactNeighborX="33289" custLinFactNeighborY="26235"/>
      <dgm:spPr/>
    </dgm:pt>
    <dgm:pt modelId="{1A9AFB06-7992-41E7-9F58-3AC7B65F7090}" type="pres">
      <dgm:prSet presAssocID="{F7B91AA8-968A-4E8C-A19A-C06D25DF8467}" presName="node" presStyleLbl="node1" presStyleIdx="0" presStyleCnt="4">
        <dgm:presLayoutVars>
          <dgm:bulletEnabled val="1"/>
        </dgm:presLayoutVars>
      </dgm:prSet>
      <dgm:spPr/>
    </dgm:pt>
    <dgm:pt modelId="{9EDA497C-733C-4583-8625-DDB448A75492}" type="pres">
      <dgm:prSet presAssocID="{439EE130-9A12-4C68-BF06-46856458EDD5}" presName="parTrans" presStyleLbl="bgSibTrans2D1" presStyleIdx="1" presStyleCnt="4" custScaleX="51250" custLinFactNeighborX="13994" custLinFactNeighborY="55542"/>
      <dgm:spPr/>
    </dgm:pt>
    <dgm:pt modelId="{15E38F1C-E7E0-4AA7-8875-E5D2901268F6}" type="pres">
      <dgm:prSet presAssocID="{4FAEEB93-4C51-4C16-946A-B0D5683E17D9}" presName="node" presStyleLbl="node1" presStyleIdx="1" presStyleCnt="4">
        <dgm:presLayoutVars>
          <dgm:bulletEnabled val="1"/>
        </dgm:presLayoutVars>
      </dgm:prSet>
      <dgm:spPr/>
    </dgm:pt>
    <dgm:pt modelId="{02FA66B0-797D-4137-901E-5D4102C29B07}" type="pres">
      <dgm:prSet presAssocID="{740E4E74-CBA4-42A8-BF0C-0D4D790E1F16}" presName="parTrans" presStyleLbl="bgSibTrans2D1" presStyleIdx="2" presStyleCnt="4" custScaleX="58090" custLinFactNeighborX="-11278" custLinFactNeighborY="51682"/>
      <dgm:spPr/>
    </dgm:pt>
    <dgm:pt modelId="{4F23BE39-8427-4D69-8245-1A1701676EBC}" type="pres">
      <dgm:prSet presAssocID="{7CE51053-19D0-4901-AAD6-B30DBE14444B}" presName="node" presStyleLbl="node1" presStyleIdx="2" presStyleCnt="4">
        <dgm:presLayoutVars>
          <dgm:bulletEnabled val="1"/>
        </dgm:presLayoutVars>
      </dgm:prSet>
      <dgm:spPr/>
    </dgm:pt>
    <dgm:pt modelId="{F106B0BB-F170-4572-8556-67A899A57CDC}" type="pres">
      <dgm:prSet presAssocID="{4742EDE2-DE37-48E4-8A63-45DF88A02DA6}" presName="parTrans" presStyleLbl="bgSibTrans2D1" presStyleIdx="3" presStyleCnt="4" custScaleX="45031" custLinFactNeighborX="-28537" custLinFactNeighborY="27609"/>
      <dgm:spPr/>
    </dgm:pt>
    <dgm:pt modelId="{34423653-C675-4217-A810-6E29EDA1B719}" type="pres">
      <dgm:prSet presAssocID="{A47EF5DE-3902-4FB5-AAAB-EE11414C5798}" presName="node" presStyleLbl="node1" presStyleIdx="3" presStyleCnt="4">
        <dgm:presLayoutVars>
          <dgm:bulletEnabled val="1"/>
        </dgm:presLayoutVars>
      </dgm:prSet>
      <dgm:spPr/>
    </dgm:pt>
  </dgm:ptLst>
  <dgm:cxnLst>
    <dgm:cxn modelId="{99294207-BC87-481E-9F61-CEF73F39A97C}" type="presOf" srcId="{99C19E52-464F-4BD4-B0B6-511899AA2593}" destId="{80B93557-289C-46C5-95AF-93C139F482A4}" srcOrd="0" destOrd="0" presId="urn:microsoft.com/office/officeart/2005/8/layout/radial4"/>
    <dgm:cxn modelId="{B1215E61-8238-4FA0-911E-5303B1BF70DD}" type="presOf" srcId="{30EC36FF-1270-4CA1-A268-B6BF05821820}" destId="{6F3A509E-8E95-4E65-AE2E-A69A493B745D}" srcOrd="0" destOrd="0" presId="urn:microsoft.com/office/officeart/2005/8/layout/radial4"/>
    <dgm:cxn modelId="{F00BD766-D082-497D-9462-84EA45EEE84B}" type="presOf" srcId="{740E4E74-CBA4-42A8-BF0C-0D4D790E1F16}" destId="{02FA66B0-797D-4137-901E-5D4102C29B07}" srcOrd="0" destOrd="0" presId="urn:microsoft.com/office/officeart/2005/8/layout/radial4"/>
    <dgm:cxn modelId="{3F716D67-ED1B-432E-85AC-546FD912C985}" srcId="{FC4D964C-0DF0-42CE-AB4B-312451F945DC}" destId="{A47EF5DE-3902-4FB5-AAAB-EE11414C5798}" srcOrd="3" destOrd="0" parTransId="{4742EDE2-DE37-48E4-8A63-45DF88A02DA6}" sibTransId="{21CE2406-8F28-47D7-8D9D-5AFBAB0B48E0}"/>
    <dgm:cxn modelId="{09D1A549-3D5D-46DA-B3C6-D0323DAC89AD}" type="presOf" srcId="{FC4D964C-0DF0-42CE-AB4B-312451F945DC}" destId="{110DB198-7B49-467E-A5ED-7A603EAE2259}" srcOrd="0" destOrd="0" presId="urn:microsoft.com/office/officeart/2005/8/layout/radial4"/>
    <dgm:cxn modelId="{6A2F6D53-ECB3-4A3F-966C-59AFD6B38B18}" srcId="{FC4D964C-0DF0-42CE-AB4B-312451F945DC}" destId="{F7B91AA8-968A-4E8C-A19A-C06D25DF8467}" srcOrd="0" destOrd="0" parTransId="{99C19E52-464F-4BD4-B0B6-511899AA2593}" sibTransId="{A44432FF-9AF5-443A-AEC1-108AC4C43830}"/>
    <dgm:cxn modelId="{04D62778-5BDE-41B5-973E-4F233EB022FB}" type="presOf" srcId="{439EE130-9A12-4C68-BF06-46856458EDD5}" destId="{9EDA497C-733C-4583-8625-DDB448A75492}" srcOrd="0" destOrd="0" presId="urn:microsoft.com/office/officeart/2005/8/layout/radial4"/>
    <dgm:cxn modelId="{ED80BC85-AB8C-4323-AF3E-D8A297512FCC}" srcId="{FC4D964C-0DF0-42CE-AB4B-312451F945DC}" destId="{7CE51053-19D0-4901-AAD6-B30DBE14444B}" srcOrd="2" destOrd="0" parTransId="{740E4E74-CBA4-42A8-BF0C-0D4D790E1F16}" sibTransId="{EFE977E5-675D-4497-9605-8A8778108F55}"/>
    <dgm:cxn modelId="{57B95D88-2882-4A0C-926E-A22B8C87F72C}" type="presOf" srcId="{A47EF5DE-3902-4FB5-AAAB-EE11414C5798}" destId="{34423653-C675-4217-A810-6E29EDA1B719}" srcOrd="0" destOrd="0" presId="urn:microsoft.com/office/officeart/2005/8/layout/radial4"/>
    <dgm:cxn modelId="{FAAEF88C-F998-487D-80A7-7C95F67000FE}" type="presOf" srcId="{4FAEEB93-4C51-4C16-946A-B0D5683E17D9}" destId="{15E38F1C-E7E0-4AA7-8875-E5D2901268F6}" srcOrd="0" destOrd="0" presId="urn:microsoft.com/office/officeart/2005/8/layout/radial4"/>
    <dgm:cxn modelId="{144C6E99-25CD-46A9-9C5B-2C287A0D68EF}" type="presOf" srcId="{7CE51053-19D0-4901-AAD6-B30DBE14444B}" destId="{4F23BE39-8427-4D69-8245-1A1701676EBC}" srcOrd="0" destOrd="0" presId="urn:microsoft.com/office/officeart/2005/8/layout/radial4"/>
    <dgm:cxn modelId="{1AAA119F-5055-4C6D-929B-A6CDA92CA59E}" srcId="{30EC36FF-1270-4CA1-A268-B6BF05821820}" destId="{FC4D964C-0DF0-42CE-AB4B-312451F945DC}" srcOrd="0" destOrd="0" parTransId="{CED87323-83E0-47BA-B30C-4B0240E094C1}" sibTransId="{E9D80AFA-87A0-43E1-A950-FAC44F6486E3}"/>
    <dgm:cxn modelId="{ACA036A8-F4B7-429D-ADB7-13C7E43A3FA2}" type="presOf" srcId="{F7B91AA8-968A-4E8C-A19A-C06D25DF8467}" destId="{1A9AFB06-7992-41E7-9F58-3AC7B65F7090}" srcOrd="0" destOrd="0" presId="urn:microsoft.com/office/officeart/2005/8/layout/radial4"/>
    <dgm:cxn modelId="{D47E4EC2-F6F2-4A48-BD5D-1700ED18C9A9}" type="presOf" srcId="{4742EDE2-DE37-48E4-8A63-45DF88A02DA6}" destId="{F106B0BB-F170-4572-8556-67A899A57CDC}" srcOrd="0" destOrd="0" presId="urn:microsoft.com/office/officeart/2005/8/layout/radial4"/>
    <dgm:cxn modelId="{DDC32CC8-8AA1-4A00-9563-0DEB9DBB337B}" srcId="{FC4D964C-0DF0-42CE-AB4B-312451F945DC}" destId="{4FAEEB93-4C51-4C16-946A-B0D5683E17D9}" srcOrd="1" destOrd="0" parTransId="{439EE130-9A12-4C68-BF06-46856458EDD5}" sibTransId="{10F8162D-99FB-4F67-9621-34DE28D6E881}"/>
    <dgm:cxn modelId="{987A509A-DEDA-49F7-82E0-24FC84211DAD}" type="presParOf" srcId="{6F3A509E-8E95-4E65-AE2E-A69A493B745D}" destId="{110DB198-7B49-467E-A5ED-7A603EAE2259}" srcOrd="0" destOrd="0" presId="urn:microsoft.com/office/officeart/2005/8/layout/radial4"/>
    <dgm:cxn modelId="{5C0727B3-52BE-4325-B836-BB53E51CB08B}" type="presParOf" srcId="{6F3A509E-8E95-4E65-AE2E-A69A493B745D}" destId="{80B93557-289C-46C5-95AF-93C139F482A4}" srcOrd="1" destOrd="0" presId="urn:microsoft.com/office/officeart/2005/8/layout/radial4"/>
    <dgm:cxn modelId="{A60DF594-EBFA-4B08-8313-C68998A62EFC}" type="presParOf" srcId="{6F3A509E-8E95-4E65-AE2E-A69A493B745D}" destId="{1A9AFB06-7992-41E7-9F58-3AC7B65F7090}" srcOrd="2" destOrd="0" presId="urn:microsoft.com/office/officeart/2005/8/layout/radial4"/>
    <dgm:cxn modelId="{F1B10AA6-E493-4BA5-974F-2484840DE6BC}" type="presParOf" srcId="{6F3A509E-8E95-4E65-AE2E-A69A493B745D}" destId="{9EDA497C-733C-4583-8625-DDB448A75492}" srcOrd="3" destOrd="0" presId="urn:microsoft.com/office/officeart/2005/8/layout/radial4"/>
    <dgm:cxn modelId="{F1B8F4E2-DD5F-4CFB-A0C3-E888532208D4}" type="presParOf" srcId="{6F3A509E-8E95-4E65-AE2E-A69A493B745D}" destId="{15E38F1C-E7E0-4AA7-8875-E5D2901268F6}" srcOrd="4" destOrd="0" presId="urn:microsoft.com/office/officeart/2005/8/layout/radial4"/>
    <dgm:cxn modelId="{799BE401-C6D1-43AB-A281-5F6D786C8111}" type="presParOf" srcId="{6F3A509E-8E95-4E65-AE2E-A69A493B745D}" destId="{02FA66B0-797D-4137-901E-5D4102C29B07}" srcOrd="5" destOrd="0" presId="urn:microsoft.com/office/officeart/2005/8/layout/radial4"/>
    <dgm:cxn modelId="{CBBC1427-1154-4DBE-AF6C-476575D5CCBA}" type="presParOf" srcId="{6F3A509E-8E95-4E65-AE2E-A69A493B745D}" destId="{4F23BE39-8427-4D69-8245-1A1701676EBC}" srcOrd="6" destOrd="0" presId="urn:microsoft.com/office/officeart/2005/8/layout/radial4"/>
    <dgm:cxn modelId="{3857407E-3073-4F2A-B039-4DCF772A5861}" type="presParOf" srcId="{6F3A509E-8E95-4E65-AE2E-A69A493B745D}" destId="{F106B0BB-F170-4572-8556-67A899A57CDC}" srcOrd="7" destOrd="0" presId="urn:microsoft.com/office/officeart/2005/8/layout/radial4"/>
    <dgm:cxn modelId="{6FC1965E-0CBF-4635-A38F-A23A8B8433A1}" type="presParOf" srcId="{6F3A509E-8E95-4E65-AE2E-A69A493B745D}" destId="{34423653-C675-4217-A810-6E29EDA1B719}" srcOrd="8" destOrd="0" presId="urn:microsoft.com/office/officeart/2005/8/layout/radial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0DB198-7B49-467E-A5ED-7A603EAE2259}">
      <dsp:nvSpPr>
        <dsp:cNvPr id="0" name=""/>
        <dsp:cNvSpPr/>
      </dsp:nvSpPr>
      <dsp:spPr>
        <a:xfrm>
          <a:off x="2703150" y="2567598"/>
          <a:ext cx="4011110" cy="3496137"/>
        </a:xfrm>
        <a:prstGeom prst="ellipse">
          <a:avLst/>
        </a:prstGeom>
        <a:solidFill>
          <a:srgbClr val="A5002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SzPts val="2400"/>
            <a:buNone/>
          </a:pPr>
          <a:r>
            <a:rPr lang="en-US" sz="2000" i="1" kern="1200" dirty="0">
              <a:latin typeface="Arial"/>
              <a:ea typeface="Arial"/>
              <a:cs typeface="Arial"/>
              <a:sym typeface="Arial"/>
            </a:rPr>
            <a:t>To Present, Promote, and Further the strength, resilience and </a:t>
          </a:r>
          <a:r>
            <a:rPr lang="en-US" sz="2000" b="1" i="1" kern="1200" dirty="0">
              <a:latin typeface="Arial"/>
              <a:ea typeface="Arial"/>
              <a:cs typeface="Arial"/>
              <a:sym typeface="Arial"/>
            </a:rPr>
            <a:t>reputation</a:t>
          </a:r>
          <a:r>
            <a:rPr lang="en-US" sz="2000" i="1" kern="1200" dirty="0">
              <a:latin typeface="Arial"/>
              <a:ea typeface="Arial"/>
              <a:cs typeface="Arial"/>
              <a:sym typeface="Arial"/>
            </a:rPr>
            <a:t> of the cranberry industry by initiating and coordinating essential industry activities and communications that benefit the industry as a whole. </a:t>
          </a:r>
          <a:endParaRPr lang="en-US" sz="2000" b="1" kern="1200" dirty="0"/>
        </a:p>
      </dsp:txBody>
      <dsp:txXfrm>
        <a:off x="3290563" y="3079595"/>
        <a:ext cx="2836284" cy="2472143"/>
      </dsp:txXfrm>
    </dsp:sp>
    <dsp:sp modelId="{80B93557-289C-46C5-95AF-93C139F482A4}">
      <dsp:nvSpPr>
        <dsp:cNvPr id="0" name=""/>
        <dsp:cNvSpPr/>
      </dsp:nvSpPr>
      <dsp:spPr>
        <a:xfrm rot="11700000">
          <a:off x="2155766" y="3406136"/>
          <a:ext cx="633150" cy="724669"/>
        </a:xfrm>
        <a:prstGeom prst="leftArrow">
          <a:avLst>
            <a:gd name="adj1" fmla="val 60000"/>
            <a:gd name="adj2" fmla="val 50000"/>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A9AFB06-7992-41E7-9F58-3AC7B65F7090}">
      <dsp:nvSpPr>
        <dsp:cNvPr id="0" name=""/>
        <dsp:cNvSpPr/>
      </dsp:nvSpPr>
      <dsp:spPr>
        <a:xfrm>
          <a:off x="1581" y="2411795"/>
          <a:ext cx="2415565" cy="1932452"/>
        </a:xfrm>
        <a:prstGeom prst="roundRect">
          <a:avLst>
            <a:gd name="adj" fmla="val 10000"/>
          </a:avLst>
        </a:prstGeom>
        <a:solidFill>
          <a:srgbClr val="A5002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t>Health Benefit and Production Research</a:t>
          </a:r>
        </a:p>
      </dsp:txBody>
      <dsp:txXfrm>
        <a:off x="58181" y="2468395"/>
        <a:ext cx="2302365" cy="1819252"/>
      </dsp:txXfrm>
    </dsp:sp>
    <dsp:sp modelId="{9EDA497C-733C-4583-8625-DDB448A75492}">
      <dsp:nvSpPr>
        <dsp:cNvPr id="0" name=""/>
        <dsp:cNvSpPr/>
      </dsp:nvSpPr>
      <dsp:spPr>
        <a:xfrm rot="14700000">
          <a:off x="3342471" y="1858681"/>
          <a:ext cx="889174" cy="724669"/>
        </a:xfrm>
        <a:prstGeom prst="leftArrow">
          <a:avLst>
            <a:gd name="adj1" fmla="val 60000"/>
            <a:gd name="adj2" fmla="val 50000"/>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5E38F1C-E7E0-4AA7-8875-E5D2901268F6}">
      <dsp:nvSpPr>
        <dsp:cNvPr id="0" name=""/>
        <dsp:cNvSpPr/>
      </dsp:nvSpPr>
      <dsp:spPr>
        <a:xfrm>
          <a:off x="1969867" y="66083"/>
          <a:ext cx="2415565" cy="1932452"/>
        </a:xfrm>
        <a:prstGeom prst="roundRect">
          <a:avLst>
            <a:gd name="adj" fmla="val 10000"/>
          </a:avLst>
        </a:prstGeom>
        <a:solidFill>
          <a:srgbClr val="A5002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t>Pesticide &amp; Regulatory Interface</a:t>
          </a:r>
        </a:p>
      </dsp:txBody>
      <dsp:txXfrm>
        <a:off x="2026467" y="122683"/>
        <a:ext cx="2302365" cy="1819252"/>
      </dsp:txXfrm>
    </dsp:sp>
    <dsp:sp modelId="{02FA66B0-797D-4137-901E-5D4102C29B07}">
      <dsp:nvSpPr>
        <dsp:cNvPr id="0" name=""/>
        <dsp:cNvSpPr/>
      </dsp:nvSpPr>
      <dsp:spPr>
        <a:xfrm rot="17700000">
          <a:off x="5173550" y="1830709"/>
          <a:ext cx="1007846" cy="724669"/>
        </a:xfrm>
        <a:prstGeom prst="leftArrow">
          <a:avLst>
            <a:gd name="adj1" fmla="val 60000"/>
            <a:gd name="adj2" fmla="val 50000"/>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4F23BE39-8427-4D69-8245-1A1701676EBC}">
      <dsp:nvSpPr>
        <dsp:cNvPr id="0" name=""/>
        <dsp:cNvSpPr/>
      </dsp:nvSpPr>
      <dsp:spPr>
        <a:xfrm>
          <a:off x="5031977" y="66083"/>
          <a:ext cx="2415565" cy="1932452"/>
        </a:xfrm>
        <a:prstGeom prst="roundRect">
          <a:avLst>
            <a:gd name="adj" fmla="val 10000"/>
          </a:avLst>
        </a:prstGeom>
        <a:solidFill>
          <a:srgbClr val="A5002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t>Health Care Provider Education</a:t>
          </a:r>
        </a:p>
      </dsp:txBody>
      <dsp:txXfrm>
        <a:off x="5088577" y="122683"/>
        <a:ext cx="2302365" cy="1819252"/>
      </dsp:txXfrm>
    </dsp:sp>
    <dsp:sp modelId="{F106B0BB-F170-4572-8556-67A899A57CDC}">
      <dsp:nvSpPr>
        <dsp:cNvPr id="0" name=""/>
        <dsp:cNvSpPr/>
      </dsp:nvSpPr>
      <dsp:spPr>
        <a:xfrm rot="20700000">
          <a:off x="6670081" y="3416093"/>
          <a:ext cx="697100" cy="724669"/>
        </a:xfrm>
        <a:prstGeom prst="leftArrow">
          <a:avLst>
            <a:gd name="adj1" fmla="val 60000"/>
            <a:gd name="adj2" fmla="val 50000"/>
          </a:avLst>
        </a:prstGeom>
        <a:solidFill>
          <a:schemeClr val="accent3">
            <a:lumMod val="50000"/>
          </a:schemeClr>
        </a:soli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34423653-C675-4217-A810-6E29EDA1B719}">
      <dsp:nvSpPr>
        <dsp:cNvPr id="0" name=""/>
        <dsp:cNvSpPr/>
      </dsp:nvSpPr>
      <dsp:spPr>
        <a:xfrm>
          <a:off x="7000263" y="2411795"/>
          <a:ext cx="2415565" cy="1932452"/>
        </a:xfrm>
        <a:prstGeom prst="roundRect">
          <a:avLst>
            <a:gd name="adj" fmla="val 10000"/>
          </a:avLst>
        </a:prstGeom>
        <a:solidFill>
          <a:srgbClr val="A50021"/>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1333500">
            <a:lnSpc>
              <a:spcPct val="90000"/>
            </a:lnSpc>
            <a:spcBef>
              <a:spcPct val="0"/>
            </a:spcBef>
            <a:spcAft>
              <a:spcPct val="35000"/>
            </a:spcAft>
            <a:buNone/>
          </a:pPr>
          <a:r>
            <a:rPr lang="en-US" sz="3000" b="1" kern="1200" dirty="0"/>
            <a:t>Public Affairs</a:t>
          </a:r>
        </a:p>
      </dsp:txBody>
      <dsp:txXfrm>
        <a:off x="7056863" y="2468395"/>
        <a:ext cx="2302365" cy="1819252"/>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1C6F470-8E21-4C37-9538-2DB8923A5188}" type="datetimeFigureOut">
              <a:rPr lang="en-US" smtClean="0"/>
              <a:t>2/15/2022</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B22148F4-ADCF-4417-8B43-404037FF14A2}" type="slidenum">
              <a:rPr lang="en-US" smtClean="0"/>
              <a:t>‹#›</a:t>
            </a:fld>
            <a:endParaRPr lang="en-US"/>
          </a:p>
        </p:txBody>
      </p:sp>
    </p:spTree>
    <p:extLst>
      <p:ext uri="{BB962C8B-B14F-4D97-AF65-F5344CB8AC3E}">
        <p14:creationId xmlns:p14="http://schemas.microsoft.com/office/powerpoint/2010/main" val="3041262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13EE7-9AD1-4254-B8A3-17151BA06301}" type="slidenum">
              <a:rPr lang="en-US" smtClean="0"/>
              <a:pPr/>
              <a:t>2</a:t>
            </a:fld>
            <a:endParaRPr lang="en-US" dirty="0"/>
          </a:p>
        </p:txBody>
      </p:sp>
    </p:spTree>
    <p:extLst>
      <p:ext uri="{BB962C8B-B14F-4D97-AF65-F5344CB8AC3E}">
        <p14:creationId xmlns:p14="http://schemas.microsoft.com/office/powerpoint/2010/main" val="935838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113EE7-9AD1-4254-B8A3-17151BA06301}" type="slidenum">
              <a:rPr lang="en-US" smtClean="0"/>
              <a:pPr/>
              <a:t>3</a:t>
            </a:fld>
            <a:endParaRPr lang="en-US" dirty="0"/>
          </a:p>
        </p:txBody>
      </p:sp>
    </p:spTree>
    <p:extLst>
      <p:ext uri="{BB962C8B-B14F-4D97-AF65-F5344CB8AC3E}">
        <p14:creationId xmlns:p14="http://schemas.microsoft.com/office/powerpoint/2010/main" val="495602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43CF1A05-922E-4911-A294-B86214064682}" type="slidenum">
              <a:rPr lang="en-US" smtClean="0"/>
              <a:t>9</a:t>
            </a:fld>
            <a:endParaRPr lang="en-US"/>
          </a:p>
        </p:txBody>
      </p:sp>
    </p:spTree>
    <p:extLst>
      <p:ext uri="{BB962C8B-B14F-4D97-AF65-F5344CB8AC3E}">
        <p14:creationId xmlns:p14="http://schemas.microsoft.com/office/powerpoint/2010/main" val="2490739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200" dirty="0">
                <a:effectLst/>
                <a:latin typeface="Arial Nova" panose="020B0504020202020204" pitchFamily="34" charset="0"/>
                <a:ea typeface="Calibri" panose="020F0502020204030204" pitchFamily="34" charset="0"/>
                <a:cs typeface="Calibri" panose="020F0502020204030204" pitchFamily="34" charset="0"/>
              </a:rPr>
              <a:t> </a:t>
            </a:r>
            <a:endParaRPr lang="en-US" sz="1200" dirty="0">
              <a:effectLst/>
              <a:latin typeface="Arial Nova" panose="020B050402020202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Study Purpose:</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457200" marR="0">
              <a:spcBef>
                <a:spcPts val="0"/>
              </a:spcBef>
              <a:spcAft>
                <a:spcPts val="0"/>
              </a:spcAft>
            </a:pPr>
            <a:r>
              <a:rPr lang="en-US" sz="1200" dirty="0">
                <a:effectLst/>
                <a:latin typeface="Calibri" panose="020F0502020204030204" pitchFamily="34" charset="0"/>
                <a:ea typeface="Calibri" panose="020F0502020204030204" pitchFamily="34" charset="0"/>
                <a:cs typeface="Calibri" panose="020F0502020204030204" pitchFamily="34" charset="0"/>
              </a:rPr>
              <a:t>Investigate the impact of cranberries on the gut-brain axis, specifically cognitive performance, gut microbiota speciation and metabolism and changes in cerebrovascular functions in healthy older adults with no memory complaint or dementia.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dirty="0">
                <a:effectLst/>
                <a:latin typeface="Arial Nova" panose="020B0504020202020204" pitchFamily="34" charset="0"/>
                <a:ea typeface="Calibri" panose="020F0502020204030204" pitchFamily="34" charset="0"/>
                <a:cs typeface="Calibri" panose="020F0502020204030204" pitchFamily="34" charset="0"/>
              </a:rPr>
              <a:t>The study was a 12-week randomized placebo-controlled trial among 60 older adults aged 50 to 80 years that used freeze-dried cranberry powder and assessed the impact of daily cranberry consumption on cognition, brain function and biomarkers of neuronal signaling. </a:t>
            </a:r>
            <a:endParaRPr lang="en-US" sz="1200" dirty="0">
              <a:effectLst/>
              <a:latin typeface="Arial Nova" panose="020B05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3CF1A05-922E-4911-A294-B86214064682}" type="slidenum">
              <a:rPr lang="en-US" smtClean="0"/>
              <a:t>10</a:t>
            </a:fld>
            <a:endParaRPr lang="en-US"/>
          </a:p>
        </p:txBody>
      </p:sp>
    </p:spTree>
    <p:extLst>
      <p:ext uri="{BB962C8B-B14F-4D97-AF65-F5344CB8AC3E}">
        <p14:creationId xmlns:p14="http://schemas.microsoft.com/office/powerpoint/2010/main" val="1301355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https://docs.google.com/document/d/1wXWM_MGpe-XE5x6fuyWZEqdRL8hWGVFqARqKiM12EJw/edit</a:t>
            </a:r>
          </a:p>
        </p:txBody>
      </p:sp>
      <p:sp>
        <p:nvSpPr>
          <p:cNvPr id="4" name="Slide Number Placeholder 3"/>
          <p:cNvSpPr>
            <a:spLocks noGrp="1"/>
          </p:cNvSpPr>
          <p:nvPr>
            <p:ph type="sldNum" sz="quarter" idx="5"/>
          </p:nvPr>
        </p:nvSpPr>
        <p:spPr/>
        <p:txBody>
          <a:bodyPr/>
          <a:lstStyle/>
          <a:p>
            <a:fld id="{43CF1A05-922E-4911-A294-B86214064682}" type="slidenum">
              <a:rPr lang="en-US" smtClean="0"/>
              <a:t>11</a:t>
            </a:fld>
            <a:endParaRPr lang="en-US"/>
          </a:p>
        </p:txBody>
      </p:sp>
    </p:spTree>
    <p:extLst>
      <p:ext uri="{BB962C8B-B14F-4D97-AF65-F5344CB8AC3E}">
        <p14:creationId xmlns:p14="http://schemas.microsoft.com/office/powerpoint/2010/main" val="2080248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12-week parallel double-blind randomized controlled trial (a strong study design) will investigate if cranberry consumption can improve gut microbiome diversity and composition, leading to a decrease in stress levels, anxiety and depression symptoms, and improvement in cognitive function.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r>
              <a:rPr lang="en-US" dirty="0"/>
              <a:t>https://docs.google.com/document/d/1d2kSY-R8G6grDFcF-fmtoSqfFa6YQhUxw4OKH0qFSQA/edit</a:t>
            </a:r>
          </a:p>
        </p:txBody>
      </p:sp>
      <p:sp>
        <p:nvSpPr>
          <p:cNvPr id="4" name="Slide Number Placeholder 3"/>
          <p:cNvSpPr>
            <a:spLocks noGrp="1"/>
          </p:cNvSpPr>
          <p:nvPr>
            <p:ph type="sldNum" sz="quarter" idx="5"/>
          </p:nvPr>
        </p:nvSpPr>
        <p:spPr/>
        <p:txBody>
          <a:bodyPr/>
          <a:lstStyle/>
          <a:p>
            <a:fld id="{43CF1A05-922E-4911-A294-B86214064682}" type="slidenum">
              <a:rPr lang="en-US" smtClean="0"/>
              <a:t>12</a:t>
            </a:fld>
            <a:endParaRPr lang="en-US"/>
          </a:p>
        </p:txBody>
      </p:sp>
    </p:spTree>
    <p:extLst>
      <p:ext uri="{BB962C8B-B14F-4D97-AF65-F5344CB8AC3E}">
        <p14:creationId xmlns:p14="http://schemas.microsoft.com/office/powerpoint/2010/main" val="2427774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lvl1pPr algn="ctr">
              <a:defRPr b="1">
                <a:solidFill>
                  <a:srgbClr val="A5002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FA23A15-0DFD-4D63-9A8E-E8A1E7D96858}" type="datetime1">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78409-48B7-482A-A2F9-7319AEE5DD12}" type="slidenum">
              <a:rPr lang="en-US" smtClean="0"/>
              <a:t>‹#›</a:t>
            </a:fld>
            <a:endParaRPr lang="en-US"/>
          </a:p>
        </p:txBody>
      </p:sp>
      <p:sp>
        <p:nvSpPr>
          <p:cNvPr id="10" name="Rectangle 52"/>
          <p:cNvSpPr>
            <a:spLocks noChangeArrowheads="1"/>
          </p:cNvSpPr>
          <p:nvPr/>
        </p:nvSpPr>
        <p:spPr bwMode="auto">
          <a:xfrm>
            <a:off x="11875" y="39756"/>
            <a:ext cx="12192000" cy="6858000"/>
          </a:xfrm>
          <a:prstGeom prst="rect">
            <a:avLst/>
          </a:prstGeom>
          <a:noFill/>
          <a:ln w="152400">
            <a:solidFill>
              <a:srgbClr val="A50021"/>
            </a:solidFill>
            <a:miter lim="800000"/>
            <a:headEnd/>
            <a:tailEnd/>
          </a:ln>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
        <p:nvSpPr>
          <p:cNvPr id="11" name="TextBox 10"/>
          <p:cNvSpPr txBox="1"/>
          <p:nvPr/>
        </p:nvSpPr>
        <p:spPr>
          <a:xfrm>
            <a:off x="8737600" y="5401498"/>
            <a:ext cx="3365584" cy="300082"/>
          </a:xfrm>
          <a:prstGeom prst="rect">
            <a:avLst/>
          </a:prstGeom>
          <a:solidFill>
            <a:schemeClr val="bg1"/>
          </a:solidFill>
        </p:spPr>
        <p:txBody>
          <a:bodyPr wrap="square" rtlCol="0">
            <a:spAutoFit/>
          </a:bodyPr>
          <a:lstStyle/>
          <a:p>
            <a:endParaRPr lang="en-US" sz="1350" dirty="0"/>
          </a:p>
        </p:txBody>
      </p:sp>
    </p:spTree>
    <p:extLst>
      <p:ext uri="{BB962C8B-B14F-4D97-AF65-F5344CB8AC3E}">
        <p14:creationId xmlns:p14="http://schemas.microsoft.com/office/powerpoint/2010/main" val="2076279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250E730-EEEF-4990-9D96-55C267D3D989}" type="datetime1">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78409-48B7-482A-A2F9-7319AEE5DD12}" type="slidenum">
              <a:rPr lang="en-US" smtClean="0"/>
              <a:t>‹#›</a:t>
            </a:fld>
            <a:endParaRPr lang="en-US"/>
          </a:p>
        </p:txBody>
      </p:sp>
    </p:spTree>
    <p:extLst>
      <p:ext uri="{BB962C8B-B14F-4D97-AF65-F5344CB8AC3E}">
        <p14:creationId xmlns:p14="http://schemas.microsoft.com/office/powerpoint/2010/main" val="1465639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Blank-Black Footer Log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7E159E7-8220-EA48-B3F6-00475288D3F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D0FDCB5D-81E2-BB41-9A24-B65A605E2B35}"/>
              </a:ext>
            </a:extLst>
          </p:cNvPr>
          <p:cNvSpPr txBox="1"/>
          <p:nvPr userDrawn="1"/>
        </p:nvSpPr>
        <p:spPr bwMode="auto">
          <a:xfrm>
            <a:off x="496414" y="6436952"/>
            <a:ext cx="548783" cy="347472"/>
          </a:xfrm>
          <a:prstGeom prst="rect">
            <a:avLst/>
          </a:prstGeom>
          <a:ln/>
        </p:spPr>
        <p:txBody>
          <a:bodyPr wrap="none" lIns="0" tIns="45720" rIns="91440" bIns="45720" anchor="ctr" anchorCtr="0"/>
          <a:lstStyle>
            <a:defPPr>
              <a:defRPr lang="en-US"/>
            </a:defPPr>
            <a:lvl1pPr eaLnBrk="0" fontAlgn="base" hangingPunct="0">
              <a:spcBef>
                <a:spcPct val="0"/>
              </a:spcBef>
              <a:spcAft>
                <a:spcPct val="0"/>
              </a:spcAft>
              <a:defRPr sz="1000" b="0">
                <a:solidFill>
                  <a:schemeClr val="bg1">
                    <a:lumMod val="50000"/>
                  </a:schemeClr>
                </a:solidFill>
              </a:defRPr>
            </a:lvl1pPr>
          </a:lstStyle>
          <a:p>
            <a:pPr lvl="0">
              <a:lnSpc>
                <a:spcPct val="95000"/>
              </a:lnSpc>
              <a:spcBef>
                <a:spcPts val="0"/>
              </a:spcBef>
              <a:spcAft>
                <a:spcPts val="0"/>
              </a:spcAft>
            </a:pPr>
            <a:fld id="{CB216155-A8A6-4E9B-8861-79A7D7CE7B9D}" type="slidenum">
              <a:rPr lang="en-US" sz="1000" b="1" i="0" smtClean="0">
                <a:solidFill>
                  <a:schemeClr val="tx1"/>
                </a:solidFill>
              </a:rPr>
              <a:pPr lvl="0">
                <a:lnSpc>
                  <a:spcPct val="95000"/>
                </a:lnSpc>
                <a:spcBef>
                  <a:spcPts val="0"/>
                </a:spcBef>
                <a:spcAft>
                  <a:spcPts val="0"/>
                </a:spcAft>
              </a:pPr>
              <a:t>‹#›</a:t>
            </a:fld>
            <a:endParaRPr lang="en-US" sz="1000" b="1" i="0" dirty="0">
              <a:solidFill>
                <a:schemeClr val="tx1"/>
              </a:solidFill>
            </a:endParaRPr>
          </a:p>
        </p:txBody>
      </p:sp>
      <p:sp>
        <p:nvSpPr>
          <p:cNvPr id="4" name="Rectangle 50">
            <a:extLst>
              <a:ext uri="{FF2B5EF4-FFF2-40B4-BE49-F238E27FC236}">
                <a16:creationId xmlns:a16="http://schemas.microsoft.com/office/drawing/2014/main" id="{7BC2B2A6-2E95-8D4A-A2B6-F7F5035F5B79}"/>
              </a:ext>
            </a:extLst>
          </p:cNvPr>
          <p:cNvSpPr>
            <a:spLocks noChangeArrowheads="1"/>
          </p:cNvSpPr>
          <p:nvPr userDrawn="1"/>
        </p:nvSpPr>
        <p:spPr bwMode="auto">
          <a:xfrm>
            <a:off x="840449" y="6502966"/>
            <a:ext cx="8478375" cy="215444"/>
          </a:xfrm>
          <a:prstGeom prst="rect">
            <a:avLst/>
          </a:prstGeom>
          <a:noFill/>
          <a:ln w="12700" algn="ctr">
            <a:noFill/>
            <a:miter lim="800000"/>
            <a:headEnd/>
            <a:tailEnd/>
          </a:ln>
          <a:effectLst/>
        </p:spPr>
        <p:txBody>
          <a:bodyPr wrap="square" lIns="0" anchor="ctr">
            <a:spAutoFit/>
          </a:bodyPr>
          <a:lstStyle/>
          <a:p>
            <a:pPr eaLnBrk="0" hangingPunct="0">
              <a:lnSpc>
                <a:spcPct val="95000"/>
              </a:lnSpc>
              <a:defRPr/>
            </a:pPr>
            <a:r>
              <a:rPr lang="en-GB" sz="800" b="1" i="0" spc="200" baseline="0" dirty="0">
                <a:solidFill>
                  <a:schemeClr val="bg2">
                    <a:lumMod val="75000"/>
                  </a:schemeClr>
                </a:solidFill>
                <a:latin typeface="Arial" panose="020B0604020202020204" pitchFamily="34" charset="0"/>
                <a:cs typeface="Arial" panose="020B0604020202020204" pitchFamily="34" charset="0"/>
              </a:rPr>
              <a:t>THE CRANBERRY INSTITUTE</a:t>
            </a:r>
          </a:p>
        </p:txBody>
      </p:sp>
      <p:pic>
        <p:nvPicPr>
          <p:cNvPr id="8" name="Picture 7">
            <a:extLst>
              <a:ext uri="{FF2B5EF4-FFF2-40B4-BE49-F238E27FC236}">
                <a16:creationId xmlns:a16="http://schemas.microsoft.com/office/drawing/2014/main" id="{82A80229-9BF6-CD40-9793-FBD55DAA64F4}"/>
              </a:ext>
            </a:extLst>
          </p:cNvPr>
          <p:cNvPicPr>
            <a:picLocks noChangeAspect="1"/>
          </p:cNvPicPr>
          <p:nvPr userDrawn="1"/>
        </p:nvPicPr>
        <p:blipFill>
          <a:blip r:embed="rId3"/>
          <a:stretch>
            <a:fillRect/>
          </a:stretch>
        </p:blipFill>
        <p:spPr>
          <a:xfrm>
            <a:off x="9826121" y="6507339"/>
            <a:ext cx="1881543" cy="184567"/>
          </a:xfrm>
          <a:prstGeom prst="rect">
            <a:avLst/>
          </a:prstGeom>
        </p:spPr>
      </p:pic>
    </p:spTree>
    <p:extLst>
      <p:ext uri="{BB962C8B-B14F-4D97-AF65-F5344CB8AC3E}">
        <p14:creationId xmlns:p14="http://schemas.microsoft.com/office/powerpoint/2010/main" val="20744887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rgbClr val="A5002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2879835" y="6374966"/>
            <a:ext cx="2844800" cy="365125"/>
          </a:xfrm>
        </p:spPr>
        <p:txBody>
          <a:bodyPr/>
          <a:lstStyle/>
          <a:p>
            <a:fld id="{34A936C4-AF74-4EF0-AA3B-3037398E12AF}" type="datetime1">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78409-48B7-482A-A2F9-7319AEE5DD12}" type="slidenum">
              <a:rPr lang="en-US" smtClean="0"/>
              <a:t>‹#›</a:t>
            </a:fld>
            <a:endParaRPr lang="en-US"/>
          </a:p>
        </p:txBody>
      </p:sp>
      <p:sp>
        <p:nvSpPr>
          <p:cNvPr id="11" name="Rectangle 52"/>
          <p:cNvSpPr>
            <a:spLocks noChangeArrowheads="1"/>
          </p:cNvSpPr>
          <p:nvPr/>
        </p:nvSpPr>
        <p:spPr bwMode="auto">
          <a:xfrm>
            <a:off x="11875" y="0"/>
            <a:ext cx="12192000" cy="6858000"/>
          </a:xfrm>
          <a:prstGeom prst="rect">
            <a:avLst/>
          </a:prstGeom>
          <a:noFill/>
          <a:ln w="76200">
            <a:solidFill>
              <a:srgbClr val="A50021"/>
            </a:solidFill>
            <a:miter lim="800000"/>
            <a:headEnd/>
            <a:tailEnd/>
          </a:ln>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03558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8C2183-DA62-4389-A958-3F00469ABDB9}" type="datetime1">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78409-48B7-482A-A2F9-7319AEE5DD12}" type="slidenum">
              <a:rPr lang="en-US" smtClean="0"/>
              <a:t>‹#›</a:t>
            </a:fld>
            <a:endParaRPr lang="en-US"/>
          </a:p>
        </p:txBody>
      </p:sp>
      <p:sp>
        <p:nvSpPr>
          <p:cNvPr id="7" name="Rectangle 52"/>
          <p:cNvSpPr>
            <a:spLocks noChangeArrowheads="1"/>
          </p:cNvSpPr>
          <p:nvPr/>
        </p:nvSpPr>
        <p:spPr bwMode="auto">
          <a:xfrm>
            <a:off x="11875" y="0"/>
            <a:ext cx="12192000" cy="6858000"/>
          </a:xfrm>
          <a:prstGeom prst="rect">
            <a:avLst/>
          </a:prstGeom>
          <a:noFill/>
          <a:ln w="76200">
            <a:solidFill>
              <a:srgbClr val="A50021"/>
            </a:solidFill>
            <a:miter lim="800000"/>
            <a:headEnd/>
            <a:tailEnd/>
          </a:ln>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22278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rgbClr val="A5002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76491F-604B-4214-BDBB-1B78BD384AA1}" type="datetime1">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78409-48B7-482A-A2F9-7319AEE5DD12}" type="slidenum">
              <a:rPr lang="en-US" smtClean="0"/>
              <a:t>‹#›</a:t>
            </a:fld>
            <a:endParaRPr lang="en-US"/>
          </a:p>
        </p:txBody>
      </p:sp>
      <p:sp>
        <p:nvSpPr>
          <p:cNvPr id="8" name="Rectangle 52"/>
          <p:cNvSpPr>
            <a:spLocks noChangeArrowheads="1"/>
          </p:cNvSpPr>
          <p:nvPr/>
        </p:nvSpPr>
        <p:spPr bwMode="auto">
          <a:xfrm>
            <a:off x="11875" y="0"/>
            <a:ext cx="12192000" cy="6858000"/>
          </a:xfrm>
          <a:prstGeom prst="rect">
            <a:avLst/>
          </a:prstGeom>
          <a:noFill/>
          <a:ln w="76200">
            <a:solidFill>
              <a:srgbClr val="A50021"/>
            </a:solidFill>
            <a:miter lim="800000"/>
            <a:headEnd/>
            <a:tailEnd/>
          </a:ln>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074310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rgbClr val="A5002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5436C3-3002-4EDD-A77B-6E3A66D5A098}" type="datetime1">
              <a:rPr lang="en-US" smtClean="0"/>
              <a:t>2/15/2022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F78409-48B7-482A-A2F9-7319AEE5DD12}" type="slidenum">
              <a:rPr lang="en-US" smtClean="0"/>
              <a:t>‹#›</a:t>
            </a:fld>
            <a:endParaRPr lang="en-US"/>
          </a:p>
        </p:txBody>
      </p:sp>
      <p:sp>
        <p:nvSpPr>
          <p:cNvPr id="13" name="Rectangle 52"/>
          <p:cNvSpPr>
            <a:spLocks noChangeArrowheads="1"/>
          </p:cNvSpPr>
          <p:nvPr/>
        </p:nvSpPr>
        <p:spPr bwMode="auto">
          <a:xfrm>
            <a:off x="11875" y="0"/>
            <a:ext cx="12192000" cy="6858000"/>
          </a:xfrm>
          <a:prstGeom prst="rect">
            <a:avLst/>
          </a:prstGeom>
          <a:noFill/>
          <a:ln w="76200">
            <a:solidFill>
              <a:srgbClr val="A50021"/>
            </a:solidFill>
            <a:miter lim="800000"/>
            <a:headEnd/>
            <a:tailEnd/>
          </a:ln>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159734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solidFill>
                  <a:srgbClr val="A50021"/>
                </a:solidFill>
                <a:effectLst>
                  <a:outerShdw blurRad="38100" dist="38100" dir="2700000" algn="tl">
                    <a:srgbClr val="000000">
                      <a:alpha val="43137"/>
                    </a:srgbClr>
                  </a:outerShdw>
                </a:effectLst>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F91014-27CC-4B55-9FF2-85C157B13EF0}" type="datetime1">
              <a:rPr lang="en-US" smtClean="0"/>
              <a:t>2/15/2022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F78409-48B7-482A-A2F9-7319AEE5DD12}" type="slidenum">
              <a:rPr lang="en-US" smtClean="0"/>
              <a:t>‹#›</a:t>
            </a:fld>
            <a:endParaRPr lang="en-US"/>
          </a:p>
        </p:txBody>
      </p:sp>
      <p:sp>
        <p:nvSpPr>
          <p:cNvPr id="10" name="Rectangle 52"/>
          <p:cNvSpPr>
            <a:spLocks noChangeArrowheads="1"/>
          </p:cNvSpPr>
          <p:nvPr/>
        </p:nvSpPr>
        <p:spPr bwMode="auto">
          <a:xfrm>
            <a:off x="11875" y="0"/>
            <a:ext cx="12192000" cy="6858000"/>
          </a:xfrm>
          <a:prstGeom prst="rect">
            <a:avLst/>
          </a:prstGeom>
          <a:noFill/>
          <a:ln w="76200">
            <a:solidFill>
              <a:srgbClr val="A50021"/>
            </a:solidFill>
            <a:miter lim="800000"/>
            <a:headEnd/>
            <a:tailEnd/>
          </a:ln>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262990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2947416" y="6309521"/>
            <a:ext cx="2844800" cy="365125"/>
          </a:xfrm>
        </p:spPr>
        <p:txBody>
          <a:bodyPr/>
          <a:lstStyle/>
          <a:p>
            <a:fld id="{C79EADC8-D379-41AF-936C-D4C231DA76F0}" type="datetime1">
              <a:rPr lang="en-US" smtClean="0"/>
              <a:t>2/15/2022</a:t>
            </a:fld>
            <a:endParaRPr lang="en-US"/>
          </a:p>
        </p:txBody>
      </p:sp>
      <p:sp>
        <p:nvSpPr>
          <p:cNvPr id="6" name="Footer Placeholder 5"/>
          <p:cNvSpPr>
            <a:spLocks noGrp="1"/>
          </p:cNvSpPr>
          <p:nvPr>
            <p:ph type="ftr" sz="quarter" idx="11"/>
          </p:nvPr>
        </p:nvSpPr>
        <p:spPr>
          <a:xfrm>
            <a:off x="5888439" y="6309521"/>
            <a:ext cx="3860800" cy="365125"/>
          </a:xfrm>
        </p:spPr>
        <p:txBody>
          <a:bodyPr/>
          <a:lstStyle/>
          <a:p>
            <a:endParaRPr lang="en-US"/>
          </a:p>
        </p:txBody>
      </p:sp>
      <p:sp>
        <p:nvSpPr>
          <p:cNvPr id="7" name="Slide Number Placeholder 6"/>
          <p:cNvSpPr>
            <a:spLocks noGrp="1"/>
          </p:cNvSpPr>
          <p:nvPr>
            <p:ph type="sldNum" sz="quarter" idx="12"/>
          </p:nvPr>
        </p:nvSpPr>
        <p:spPr>
          <a:xfrm>
            <a:off x="215223" y="6309520"/>
            <a:ext cx="555115" cy="365125"/>
          </a:xfrm>
        </p:spPr>
        <p:txBody>
          <a:bodyPr/>
          <a:lstStyle/>
          <a:p>
            <a:fld id="{56F78409-48B7-482A-A2F9-7319AEE5DD12}" type="slidenum">
              <a:rPr lang="en-US" smtClean="0"/>
              <a:t>‹#›</a:t>
            </a:fld>
            <a:endParaRPr lang="en-US"/>
          </a:p>
        </p:txBody>
      </p:sp>
      <p:sp>
        <p:nvSpPr>
          <p:cNvPr id="8" name="Rectangle 52"/>
          <p:cNvSpPr>
            <a:spLocks noChangeArrowheads="1"/>
          </p:cNvSpPr>
          <p:nvPr/>
        </p:nvSpPr>
        <p:spPr bwMode="auto">
          <a:xfrm>
            <a:off x="11875" y="0"/>
            <a:ext cx="12192000" cy="6858000"/>
          </a:xfrm>
          <a:prstGeom prst="rect">
            <a:avLst/>
          </a:prstGeom>
          <a:noFill/>
          <a:ln w="76200">
            <a:solidFill>
              <a:srgbClr val="A50021"/>
            </a:solidFill>
            <a:miter lim="800000"/>
            <a:headEnd/>
            <a:tailEnd/>
          </a:ln>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87577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81C92B3-E9C3-44C7-8694-7BC432DD2264}" type="datetime1">
              <a:rPr lang="en-US" smtClean="0"/>
              <a:t>2/15/2022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F78409-48B7-482A-A2F9-7319AEE5DD12}" type="slidenum">
              <a:rPr lang="en-US" smtClean="0"/>
              <a:t>‹#›</a:t>
            </a:fld>
            <a:endParaRPr lang="en-US"/>
          </a:p>
        </p:txBody>
      </p:sp>
      <p:sp>
        <p:nvSpPr>
          <p:cNvPr id="8" name="Rectangle 52"/>
          <p:cNvSpPr>
            <a:spLocks noChangeArrowheads="1"/>
          </p:cNvSpPr>
          <p:nvPr/>
        </p:nvSpPr>
        <p:spPr bwMode="auto">
          <a:xfrm>
            <a:off x="11875" y="0"/>
            <a:ext cx="12192000" cy="6858000"/>
          </a:xfrm>
          <a:prstGeom prst="rect">
            <a:avLst/>
          </a:prstGeom>
          <a:noFill/>
          <a:ln w="76200">
            <a:solidFill>
              <a:srgbClr val="A50021"/>
            </a:solidFill>
            <a:miter lim="800000"/>
            <a:headEnd/>
            <a:tailEnd/>
          </a:ln>
        </p:spPr>
        <p:txBody>
          <a:bodyPr wrap="none" anchor="ctr"/>
          <a:lstStyle/>
          <a:p>
            <a:pPr marL="0" marR="0" lvl="0" indent="0" defTabSz="6858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282729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5DEB75-FCF1-4D49-991F-722EB3E1BDCB}" type="datetime1">
              <a:rPr lang="en-US" smtClean="0"/>
              <a:t>2/15/2022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F78409-48B7-482A-A2F9-7319AEE5DD12}" type="slidenum">
              <a:rPr lang="en-US" smtClean="0"/>
              <a:t>‹#›</a:t>
            </a:fld>
            <a:endParaRPr lang="en-US"/>
          </a:p>
        </p:txBody>
      </p:sp>
    </p:spTree>
    <p:extLst>
      <p:ext uri="{BB962C8B-B14F-4D97-AF65-F5344CB8AC3E}">
        <p14:creationId xmlns:p14="http://schemas.microsoft.com/office/powerpoint/2010/main" val="1138665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7416" y="6400799"/>
            <a:ext cx="28448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A123F47-88B0-41D2-BEEA-9A044AD7C2FA}" type="datetime1">
              <a:rPr lang="en-US" smtClean="0"/>
              <a:t>2/15/2022</a:t>
            </a:fld>
            <a:endParaRPr lang="en-US"/>
          </a:p>
        </p:txBody>
      </p:sp>
      <p:sp>
        <p:nvSpPr>
          <p:cNvPr id="5" name="Footer Placeholder 4"/>
          <p:cNvSpPr>
            <a:spLocks noGrp="1"/>
          </p:cNvSpPr>
          <p:nvPr>
            <p:ph type="ftr" sz="quarter" idx="3"/>
          </p:nvPr>
        </p:nvSpPr>
        <p:spPr>
          <a:xfrm>
            <a:off x="5930480" y="6374967"/>
            <a:ext cx="3860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679" y="6400799"/>
            <a:ext cx="621127"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F78409-48B7-482A-A2F9-7319AEE5DD12}" type="slidenum">
              <a:rPr lang="en-US" smtClean="0"/>
              <a:t>‹#›</a:t>
            </a:fld>
            <a:endParaRPr lang="en-US"/>
          </a:p>
        </p:txBody>
      </p:sp>
      <p:pic>
        <p:nvPicPr>
          <p:cNvPr id="7" name="Picture 6">
            <a:extLst>
              <a:ext uri="{FF2B5EF4-FFF2-40B4-BE49-F238E27FC236}">
                <a16:creationId xmlns:a16="http://schemas.microsoft.com/office/drawing/2014/main" id="{275C1362-AC4A-4BBE-8219-0E186125FD5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88764" y="6000976"/>
            <a:ext cx="1706362" cy="777148"/>
          </a:xfrm>
          <a:prstGeom prst="rect">
            <a:avLst/>
          </a:prstGeom>
        </p:spPr>
      </p:pic>
    </p:spTree>
    <p:extLst>
      <p:ext uri="{BB962C8B-B14F-4D97-AF65-F5344CB8AC3E}">
        <p14:creationId xmlns:p14="http://schemas.microsoft.com/office/powerpoint/2010/main" val="3244085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spcBef>
          <a:spcPct val="0"/>
        </a:spcBef>
        <a:buNone/>
        <a:defRPr sz="4000" b="1" kern="1200">
          <a:solidFill>
            <a:srgbClr val="A50021"/>
          </a:solidFill>
          <a:effectLst>
            <a:outerShdw blurRad="38100" dist="38100" dir="2700000" algn="tl">
              <a:srgbClr val="000000">
                <a:alpha val="43137"/>
              </a:srgbClr>
            </a:outerShdw>
          </a:effectLst>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34862-E2A3-4A87-A970-60A258F65332}"/>
              </a:ext>
            </a:extLst>
          </p:cNvPr>
          <p:cNvSpPr>
            <a:spLocks noGrp="1"/>
          </p:cNvSpPr>
          <p:nvPr>
            <p:ph type="ctrTitle"/>
          </p:nvPr>
        </p:nvSpPr>
        <p:spPr>
          <a:xfrm>
            <a:off x="1524000" y="2247653"/>
            <a:ext cx="9144000" cy="1262309"/>
          </a:xfrm>
        </p:spPr>
        <p:txBody>
          <a:bodyPr>
            <a:normAutofit/>
          </a:bodyPr>
          <a:lstStyle/>
          <a:p>
            <a:r>
              <a:rPr lang="en-US" sz="4000" dirty="0"/>
              <a:t>Cranberry Institute – UPDATE </a:t>
            </a:r>
          </a:p>
        </p:txBody>
      </p:sp>
      <p:sp>
        <p:nvSpPr>
          <p:cNvPr id="3" name="Subtitle 2">
            <a:extLst>
              <a:ext uri="{FF2B5EF4-FFF2-40B4-BE49-F238E27FC236}">
                <a16:creationId xmlns:a16="http://schemas.microsoft.com/office/drawing/2014/main" id="{25F1401C-88A1-439D-AE0D-462A41CE9629}"/>
              </a:ext>
            </a:extLst>
          </p:cNvPr>
          <p:cNvSpPr>
            <a:spLocks noGrp="1"/>
          </p:cNvSpPr>
          <p:nvPr>
            <p:ph type="subTitle" idx="1"/>
          </p:nvPr>
        </p:nvSpPr>
        <p:spPr/>
        <p:txBody>
          <a:bodyPr>
            <a:normAutofit/>
          </a:bodyPr>
          <a:lstStyle/>
          <a:p>
            <a:r>
              <a:rPr lang="en-US" sz="2800" dirty="0"/>
              <a:t>William “Bill” Frantz</a:t>
            </a:r>
          </a:p>
          <a:p>
            <a:r>
              <a:rPr lang="en-US" dirty="0"/>
              <a:t>Executive Director</a:t>
            </a:r>
            <a:endParaRPr lang="en-US" sz="2800" dirty="0"/>
          </a:p>
        </p:txBody>
      </p:sp>
      <p:sp>
        <p:nvSpPr>
          <p:cNvPr id="6" name="Slide Number Placeholder 5">
            <a:extLst>
              <a:ext uri="{FF2B5EF4-FFF2-40B4-BE49-F238E27FC236}">
                <a16:creationId xmlns:a16="http://schemas.microsoft.com/office/drawing/2014/main" id="{1D1050B9-8BA2-43AC-9956-392FB8A9FC9F}"/>
              </a:ext>
            </a:extLst>
          </p:cNvPr>
          <p:cNvSpPr>
            <a:spLocks noGrp="1"/>
          </p:cNvSpPr>
          <p:nvPr>
            <p:ph type="sldNum" sz="quarter" idx="12"/>
          </p:nvPr>
        </p:nvSpPr>
        <p:spPr/>
        <p:txBody>
          <a:bodyPr/>
          <a:lstStyle/>
          <a:p>
            <a:fld id="{56F78409-48B7-482A-A2F9-7319AEE5DD12}" type="slidenum">
              <a:rPr lang="en-US" smtClean="0"/>
              <a:t>1</a:t>
            </a:fld>
            <a:endParaRPr lang="en-US"/>
          </a:p>
        </p:txBody>
      </p:sp>
    </p:spTree>
    <p:extLst>
      <p:ext uri="{BB962C8B-B14F-4D97-AF65-F5344CB8AC3E}">
        <p14:creationId xmlns:p14="http://schemas.microsoft.com/office/powerpoint/2010/main" val="101701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6019FB26-CFA0-5D4E-BFB5-FC67865129FD}"/>
              </a:ext>
            </a:extLst>
          </p:cNvPr>
          <p:cNvSpPr txBox="1"/>
          <p:nvPr/>
        </p:nvSpPr>
        <p:spPr>
          <a:xfrm>
            <a:off x="168173" y="834403"/>
            <a:ext cx="12191999" cy="799224"/>
          </a:xfrm>
          <a:prstGeom prst="rect">
            <a:avLst/>
          </a:prstGeom>
          <a:noFill/>
        </p:spPr>
        <p:txBody>
          <a:bodyPr wrap="square" rtlCol="0">
            <a:noAutofit/>
          </a:bodyPr>
          <a:lstStyle/>
          <a:p>
            <a:pPr lvl="0" algn="ctr">
              <a:defRPr/>
            </a:pPr>
            <a:r>
              <a:rPr lang="en-US" sz="2800" b="1" dirty="0">
                <a:solidFill>
                  <a:srgbClr val="981D37"/>
                </a:solidFill>
                <a:latin typeface="Arial" panose="020B0604020202020204" pitchFamily="34" charset="0"/>
                <a:cs typeface="Arial" panose="020B0604020202020204" pitchFamily="34" charset="0"/>
              </a:rPr>
              <a:t>Dr. David </a:t>
            </a:r>
            <a:r>
              <a:rPr lang="en-US" sz="2800" b="1" dirty="0" err="1">
                <a:solidFill>
                  <a:srgbClr val="981D37"/>
                </a:solidFill>
                <a:latin typeface="Arial" panose="020B0604020202020204" pitchFamily="34" charset="0"/>
                <a:cs typeface="Arial" panose="020B0604020202020204" pitchFamily="34" charset="0"/>
              </a:rPr>
              <a:t>Vauzour’s</a:t>
            </a:r>
            <a:r>
              <a:rPr lang="en-US" sz="2800" b="1" dirty="0">
                <a:solidFill>
                  <a:srgbClr val="981D37"/>
                </a:solidFill>
                <a:latin typeface="Arial" panose="020B0604020202020204" pitchFamily="34" charset="0"/>
                <a:cs typeface="Arial" panose="020B0604020202020204" pitchFamily="34" charset="0"/>
              </a:rPr>
              <a:t> Research </a:t>
            </a:r>
          </a:p>
          <a:p>
            <a:pPr lvl="0" algn="ctr">
              <a:defRPr/>
            </a:pPr>
            <a:r>
              <a:rPr lang="en-US" sz="2800" b="1" dirty="0">
                <a:solidFill>
                  <a:srgbClr val="981D37"/>
                </a:solidFill>
                <a:latin typeface="Arial" panose="020B0604020202020204" pitchFamily="34" charset="0"/>
                <a:cs typeface="Arial" panose="020B0604020202020204" pitchFamily="34" charset="0"/>
              </a:rPr>
              <a:t>Submitted for Publication January 2022</a:t>
            </a:r>
            <a:endParaRPr kumimoji="0" lang="en-US" sz="2800" b="1" i="0" u="none" strike="noStrike" kern="1200" cap="none" spc="0" normalizeH="0" baseline="0" noProof="0" dirty="0">
              <a:ln>
                <a:noFill/>
              </a:ln>
              <a:solidFill>
                <a:srgbClr val="981D37"/>
              </a:solidFill>
              <a:effectLst/>
              <a:uLnTx/>
              <a:uFillTx/>
              <a:latin typeface="Arial" panose="020B0604020202020204" pitchFamily="34" charset="0"/>
              <a:ea typeface="+mn-ea"/>
              <a:cs typeface="Arial" panose="020B0604020202020204" pitchFamily="34" charset="0"/>
            </a:endParaRPr>
          </a:p>
        </p:txBody>
      </p:sp>
      <p:sp>
        <p:nvSpPr>
          <p:cNvPr id="9" name="Content Placeholder 2">
            <a:extLst>
              <a:ext uri="{FF2B5EF4-FFF2-40B4-BE49-F238E27FC236}">
                <a16:creationId xmlns:a16="http://schemas.microsoft.com/office/drawing/2014/main" id="{2E6BBA59-1A18-F546-A309-B49009FA4191}"/>
              </a:ext>
            </a:extLst>
          </p:cNvPr>
          <p:cNvSpPr txBox="1">
            <a:spLocks/>
          </p:cNvSpPr>
          <p:nvPr/>
        </p:nvSpPr>
        <p:spPr>
          <a:xfrm>
            <a:off x="2062977" y="1864691"/>
            <a:ext cx="8358838" cy="409161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Helvetica" pitchFamily="2"/>
                <a:ea typeface="+mn-ea"/>
                <a:cs typeface="+mn-cs"/>
              </a:defRPr>
            </a:lvl1pPr>
            <a:lvl2pPr marL="411480" indent="-137160" algn="l" defTabSz="914400" rtl="0" eaLnBrk="1" latinLnBrk="0" hangingPunct="1">
              <a:lnSpc>
                <a:spcPct val="90000"/>
              </a:lnSpc>
              <a:spcBef>
                <a:spcPts val="500"/>
              </a:spcBef>
              <a:buClr>
                <a:srgbClr val="E62238"/>
              </a:buClr>
              <a:buFont typeface="Arial" panose="020B0604020202020204" pitchFamily="34" charset="0"/>
              <a:buChar char="•"/>
              <a:defRPr sz="1400" kern="1200">
                <a:solidFill>
                  <a:schemeClr val="tx1"/>
                </a:solidFill>
                <a:latin typeface="Helvetica" pitchFamily="2"/>
                <a:ea typeface="+mn-ea"/>
                <a:cs typeface="+mn-cs"/>
              </a:defRPr>
            </a:lvl2pPr>
            <a:lvl3pPr marL="685800" indent="-137160" algn="l" defTabSz="914400" rtl="0" eaLnBrk="1" latinLnBrk="0" hangingPunct="1">
              <a:lnSpc>
                <a:spcPct val="90000"/>
              </a:lnSpc>
              <a:spcBef>
                <a:spcPts val="500"/>
              </a:spcBef>
              <a:buClr>
                <a:schemeClr val="accent4">
                  <a:lumMod val="60000"/>
                  <a:lumOff val="40000"/>
                </a:schemeClr>
              </a:buClr>
              <a:buFont typeface="Wingdings" pitchFamily="2" charset="2"/>
              <a:buChar char="ü"/>
              <a:defRPr sz="1100" kern="1200">
                <a:solidFill>
                  <a:schemeClr val="tx1"/>
                </a:solidFill>
                <a:latin typeface="Helvetica" pitchFamily="2"/>
                <a:ea typeface="+mn-ea"/>
                <a:cs typeface="+mn-cs"/>
              </a:defRPr>
            </a:lvl3pPr>
            <a:lvl4pPr marL="960120" indent="-137160" algn="l" defTabSz="914400" rtl="0" eaLnBrk="1" latinLnBrk="0" hangingPunct="1">
              <a:lnSpc>
                <a:spcPct val="90000"/>
              </a:lnSpc>
              <a:spcBef>
                <a:spcPts val="500"/>
              </a:spcBef>
              <a:buClr>
                <a:schemeClr val="accent4">
                  <a:lumMod val="60000"/>
                  <a:lumOff val="40000"/>
                </a:schemeClr>
              </a:buClr>
              <a:buFont typeface="Arial" panose="020B0604020202020204" pitchFamily="34" charset="0"/>
              <a:buChar char="•"/>
              <a:defRPr sz="1100" kern="1200">
                <a:solidFill>
                  <a:schemeClr val="tx1"/>
                </a:solidFill>
                <a:latin typeface="Helvetica" pitchFamily="2"/>
                <a:ea typeface="+mn-ea"/>
                <a:cs typeface="+mn-cs"/>
              </a:defRPr>
            </a:lvl4pPr>
            <a:lvl5pPr marL="1143000" indent="-137160" algn="l" defTabSz="914400" rtl="0" eaLnBrk="1" latinLnBrk="0" hangingPunct="1">
              <a:lnSpc>
                <a:spcPct val="90000"/>
              </a:lnSpc>
              <a:spcBef>
                <a:spcPts val="500"/>
              </a:spcBef>
              <a:buClr>
                <a:schemeClr val="accent4">
                  <a:lumMod val="60000"/>
                  <a:lumOff val="40000"/>
                </a:schemeClr>
              </a:buClr>
              <a:buFont typeface="Arial" panose="020B0604020202020204" pitchFamily="34" charset="0"/>
              <a:buChar char="•"/>
              <a:defRPr sz="1100" kern="1200">
                <a:solidFill>
                  <a:schemeClr val="tx1"/>
                </a:solidFill>
                <a:latin typeface="Helvetica" pitchFamily="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800" b="1" i="1" strike="noStrike" baseline="0" dirty="0">
                <a:latin typeface="Arial Nova" panose="020B0504020202020204" pitchFamily="34" charset="0"/>
              </a:rPr>
              <a:t>Chronic consumption of Cranberries for 12 weeks improves episodic memory and regional brain perfusion in healthy older adults: A randomized, placebo-controlled, parallel-groups study</a:t>
            </a:r>
            <a:br>
              <a:rPr lang="en-US" sz="1800" i="1" strike="noStrike" baseline="0" dirty="0">
                <a:latin typeface="Arial Nova" panose="020B0504020202020204" pitchFamily="34" charset="0"/>
              </a:rPr>
            </a:br>
            <a:r>
              <a:rPr lang="en-US" sz="1600" dirty="0">
                <a:effectLst/>
                <a:latin typeface="Arial Nova" panose="020B0504020202020204" pitchFamily="34" charset="0"/>
                <a:ea typeface="Calibri" panose="020F0502020204030204" pitchFamily="34" charset="0"/>
              </a:rPr>
              <a:t>Manuscript submitted to </a:t>
            </a:r>
            <a:r>
              <a:rPr lang="en-US" sz="1600" i="1" dirty="0">
                <a:effectLst/>
                <a:latin typeface="Arial Nova" panose="020B0504020202020204" pitchFamily="34" charset="0"/>
                <a:ea typeface="Calibri" panose="020F0502020204030204" pitchFamily="34" charset="0"/>
              </a:rPr>
              <a:t>Frontiers in Nutrition</a:t>
            </a:r>
            <a:endParaRPr lang="en-US" sz="1800" i="1" dirty="0">
              <a:effectLst/>
              <a:latin typeface="Arial Nova" panose="020B0504020202020204" pitchFamily="34" charset="0"/>
              <a:ea typeface="Calibri" panose="020F0502020204030204" pitchFamily="34" charset="0"/>
            </a:endParaRPr>
          </a:p>
          <a:p>
            <a:pPr algn="l">
              <a:lnSpc>
                <a:spcPct val="100000"/>
              </a:lnSpc>
              <a:spcBef>
                <a:spcPts val="0"/>
              </a:spcBef>
            </a:pPr>
            <a:endParaRPr lang="en-US" sz="1800" b="1" i="0" u="none" strike="noStrike" baseline="0" dirty="0">
              <a:latin typeface="Arial Nova" panose="020B0504020202020204" pitchFamily="34" charset="0"/>
            </a:endParaRPr>
          </a:p>
          <a:p>
            <a:pPr marL="0" marR="0">
              <a:lnSpc>
                <a:spcPct val="107000"/>
              </a:lnSpc>
              <a:spcBef>
                <a:spcPts val="0"/>
              </a:spcBef>
              <a:spcAft>
                <a:spcPts val="0"/>
              </a:spcAft>
            </a:pPr>
            <a:r>
              <a:rPr lang="en-US" sz="1800" dirty="0">
                <a:effectLst/>
                <a:latin typeface="Arial Nova" panose="020B0504020202020204" pitchFamily="34" charset="0"/>
                <a:ea typeface="Calibri" panose="020F0502020204030204" pitchFamily="34" charset="0"/>
                <a:cs typeface="Calibri" panose="020F0502020204030204" pitchFamily="34" charset="0"/>
              </a:rPr>
              <a:t>This study investigated cranberries’ impact on cognitive function in older adults. Polyphenol-rich fruits have been recognized for their protection against age-related neurodegeneration, but cranberries specifically had not yet been studied.</a:t>
            </a:r>
            <a:endParaRPr lang="en-US" sz="1800" dirty="0">
              <a:effectLst/>
              <a:latin typeface="Arial Nova" panose="020B050402020202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Arial Nova" panose="020B0504020202020204" pitchFamily="34" charset="0"/>
                <a:ea typeface="Calibri" panose="020F0502020204030204" pitchFamily="34" charset="0"/>
                <a:cs typeface="Calibri" panose="020F0502020204030204" pitchFamily="34" charset="0"/>
              </a:rPr>
              <a:t> </a:t>
            </a:r>
            <a:endParaRPr lang="en-US" sz="800" dirty="0">
              <a:effectLst/>
              <a:latin typeface="Arial Nova" panose="020B050402020202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sz="1800" dirty="0">
                <a:effectLst/>
                <a:latin typeface="Arial Nova" panose="020B0504020202020204" pitchFamily="34" charset="0"/>
                <a:ea typeface="Calibri" panose="020F0502020204030204" pitchFamily="34" charset="0"/>
                <a:cs typeface="Calibri" panose="020F0502020204030204" pitchFamily="34" charset="0"/>
              </a:rPr>
              <a:t>Cranberry supplementation, equivalent to 1 small bowl of cranberries, for 12 weeks significantly improved visual episodic memory and neural functioning </a:t>
            </a:r>
            <a:r>
              <a:rPr lang="en-US" sz="1800" dirty="0">
                <a:latin typeface="Arial Nova" panose="020B0504020202020204" pitchFamily="34" charset="0"/>
                <a:ea typeface="Calibri" panose="020F0502020204030204" pitchFamily="34" charset="0"/>
                <a:cs typeface="Calibri" panose="020F0502020204030204" pitchFamily="34" charset="0"/>
              </a:rPr>
              <a:t>in participants ages 50 to 80 years. </a:t>
            </a:r>
            <a:r>
              <a:rPr lang="en-US" sz="1800" dirty="0">
                <a:effectLst/>
                <a:latin typeface="Arial Nova" panose="020B0504020202020204" pitchFamily="34" charset="0"/>
                <a:ea typeface="Calibri" panose="020F0502020204030204" pitchFamily="34" charset="0"/>
                <a:cs typeface="Calibri" panose="020F0502020204030204" pitchFamily="34" charset="0"/>
              </a:rPr>
              <a:t>Participants also had a significant decrease in LDL cholesterol during the study period. </a:t>
            </a:r>
          </a:p>
          <a:p>
            <a:pPr>
              <a:lnSpc>
                <a:spcPct val="107000"/>
              </a:lnSpc>
              <a:spcBef>
                <a:spcPts val="0"/>
              </a:spcBef>
            </a:pPr>
            <a:endParaRPr lang="en-US" sz="800" dirty="0">
              <a:latin typeface="Arial Nova" panose="020B0504020202020204" pitchFamily="34" charset="0"/>
              <a:ea typeface="Calibri" panose="020F0502020204030204" pitchFamily="34" charset="0"/>
              <a:cs typeface="Calibri" panose="020F0502020204030204" pitchFamily="34" charset="0"/>
            </a:endParaRPr>
          </a:p>
          <a:p>
            <a:pPr>
              <a:lnSpc>
                <a:spcPct val="107000"/>
              </a:lnSpc>
              <a:spcBef>
                <a:spcPts val="0"/>
              </a:spcBef>
            </a:pPr>
            <a:r>
              <a:rPr lang="en-US" sz="1800" dirty="0">
                <a:effectLst/>
                <a:latin typeface="Arial Nova" panose="020B0504020202020204" pitchFamily="34" charset="0"/>
                <a:ea typeface="Calibri" panose="020F0502020204030204" pitchFamily="34" charset="0"/>
                <a:cs typeface="Calibri" panose="020F0502020204030204" pitchFamily="34" charset="0"/>
              </a:rPr>
              <a:t>This creates an important foundation for future research in this area related to neurological disease.</a:t>
            </a:r>
            <a:endParaRPr lang="en-US" sz="1800" dirty="0">
              <a:effectLst/>
              <a:latin typeface="Arial Nova" panose="020B0504020202020204" pitchFamily="34" charset="0"/>
              <a:ea typeface="Calibri" panose="020F0502020204030204" pitchFamily="34"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A929082E-9657-3E41-AA2B-F41FEE0D0685}"/>
              </a:ext>
            </a:extLst>
          </p:cNvPr>
          <p:cNvCxnSpPr>
            <a:cxnSpLocks/>
          </p:cNvCxnSpPr>
          <p:nvPr/>
        </p:nvCxnSpPr>
        <p:spPr>
          <a:xfrm>
            <a:off x="2656114" y="1866813"/>
            <a:ext cx="6879772" cy="0"/>
          </a:xfrm>
          <a:prstGeom prst="line">
            <a:avLst/>
          </a:prstGeom>
          <a:ln w="25400">
            <a:solidFill>
              <a:srgbClr val="DCB5B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C48FB5-E69A-0F45-B4FC-3E812A9B1B7F}"/>
              </a:ext>
            </a:extLst>
          </p:cNvPr>
          <p:cNvCxnSpPr>
            <a:cxnSpLocks/>
          </p:cNvCxnSpPr>
          <p:nvPr/>
        </p:nvCxnSpPr>
        <p:spPr>
          <a:xfrm>
            <a:off x="2656114" y="691156"/>
            <a:ext cx="6879772" cy="0"/>
          </a:xfrm>
          <a:prstGeom prst="line">
            <a:avLst/>
          </a:prstGeom>
          <a:ln w="25400">
            <a:solidFill>
              <a:srgbClr val="DCB5B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0AC8B27-08F4-48F3-BDDB-1330584FD490}"/>
              </a:ext>
            </a:extLst>
          </p:cNvPr>
          <p:cNvSpPr txBox="1"/>
          <p:nvPr/>
        </p:nvSpPr>
        <p:spPr>
          <a:xfrm>
            <a:off x="522735" y="1479857"/>
            <a:ext cx="1335640" cy="369332"/>
          </a:xfrm>
          <a:prstGeom prst="rect">
            <a:avLst/>
          </a:prstGeom>
          <a:noFill/>
        </p:spPr>
        <p:txBody>
          <a:bodyPr wrap="square" rtlCol="0">
            <a:spAutoFit/>
          </a:bodyPr>
          <a:lstStyle/>
          <a:p>
            <a:pPr algn="ctr"/>
            <a:r>
              <a:rPr lang="en-US" b="1" cap="all" dirty="0">
                <a:solidFill>
                  <a:srgbClr val="9E1C2E"/>
                </a:solidFill>
                <a:latin typeface="Arial Nova" panose="020B0504020202020204" pitchFamily="34" charset="0"/>
              </a:rPr>
              <a:t>Funded</a:t>
            </a:r>
          </a:p>
        </p:txBody>
      </p:sp>
      <p:pic>
        <p:nvPicPr>
          <p:cNvPr id="12" name="Picture 11" descr="Text&#10;&#10;Description automatically generated with medium confidence">
            <a:extLst>
              <a:ext uri="{FF2B5EF4-FFF2-40B4-BE49-F238E27FC236}">
                <a16:creationId xmlns:a16="http://schemas.microsoft.com/office/drawing/2014/main" id="{68D31688-8A3C-472B-B61A-3C3C4B6C41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253" y="858991"/>
            <a:ext cx="1414603" cy="643347"/>
          </a:xfrm>
          <a:prstGeom prst="rect">
            <a:avLst/>
          </a:prstGeom>
        </p:spPr>
      </p:pic>
      <p:pic>
        <p:nvPicPr>
          <p:cNvPr id="1026" name="Picture 2" descr="Frontiers research repository - Browse">
            <a:extLst>
              <a:ext uri="{FF2B5EF4-FFF2-40B4-BE49-F238E27FC236}">
                <a16:creationId xmlns:a16="http://schemas.microsoft.com/office/drawing/2014/main" id="{FA7D943B-07F5-48DE-B305-9D1782B5C6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281" t="20012" r="16786" b="19694"/>
          <a:stretch/>
        </p:blipFill>
        <p:spPr bwMode="auto">
          <a:xfrm>
            <a:off x="307118" y="2149800"/>
            <a:ext cx="2348996" cy="11745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003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B70CE6A-040E-4D64-AD4D-691761516B61}"/>
              </a:ext>
            </a:extLst>
          </p:cNvPr>
          <p:cNvCxnSpPr>
            <a:cxnSpLocks/>
          </p:cNvCxnSpPr>
          <p:nvPr/>
        </p:nvCxnSpPr>
        <p:spPr>
          <a:xfrm>
            <a:off x="2656114" y="691156"/>
            <a:ext cx="6879772" cy="0"/>
          </a:xfrm>
          <a:prstGeom prst="line">
            <a:avLst/>
          </a:prstGeom>
          <a:ln w="25400">
            <a:solidFill>
              <a:srgbClr val="DCB5B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B630F7AA-C9A5-422D-84D2-0B56EDD1D8DD}"/>
              </a:ext>
            </a:extLst>
          </p:cNvPr>
          <p:cNvCxnSpPr>
            <a:cxnSpLocks/>
          </p:cNvCxnSpPr>
          <p:nvPr/>
        </p:nvCxnSpPr>
        <p:spPr>
          <a:xfrm>
            <a:off x="2656114" y="1816571"/>
            <a:ext cx="6879772" cy="0"/>
          </a:xfrm>
          <a:prstGeom prst="line">
            <a:avLst/>
          </a:prstGeom>
          <a:ln w="25400">
            <a:solidFill>
              <a:srgbClr val="DCB5B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403C7290-8F02-49FE-BF76-610379B46F71}"/>
              </a:ext>
            </a:extLst>
          </p:cNvPr>
          <p:cNvSpPr txBox="1"/>
          <p:nvPr/>
        </p:nvSpPr>
        <p:spPr>
          <a:xfrm>
            <a:off x="3048000" y="930698"/>
            <a:ext cx="6096000" cy="954107"/>
          </a:xfrm>
          <a:prstGeom prst="rect">
            <a:avLst/>
          </a:prstGeom>
          <a:noFill/>
        </p:spPr>
        <p:txBody>
          <a:bodyPr wrap="square">
            <a:spAutoFit/>
          </a:bodyPr>
          <a:lstStyle/>
          <a:p>
            <a:pPr marL="0" marR="0" algn="ctr">
              <a:spcBef>
                <a:spcPts val="0"/>
              </a:spcBef>
              <a:spcAft>
                <a:spcPts val="0"/>
              </a:spcAft>
            </a:pPr>
            <a:r>
              <a:rPr lang="en-US" sz="2800" b="1" dirty="0">
                <a:solidFill>
                  <a:srgbClr val="981D37"/>
                </a:solidFill>
                <a:effectLst/>
                <a:latin typeface="Arial Nova" panose="020B0504020202020204" pitchFamily="34" charset="0"/>
                <a:ea typeface="Calibri" panose="020F0502020204030204" pitchFamily="34" charset="0"/>
              </a:rPr>
              <a:t>Dr. Nathalie </a:t>
            </a:r>
            <a:r>
              <a:rPr lang="en-US" sz="2800" b="1" dirty="0" err="1">
                <a:solidFill>
                  <a:srgbClr val="981D37"/>
                </a:solidFill>
                <a:effectLst/>
                <a:latin typeface="Arial Nova" panose="020B0504020202020204" pitchFamily="34" charset="0"/>
                <a:ea typeface="Calibri" panose="020F0502020204030204" pitchFamily="34" charset="0"/>
              </a:rPr>
              <a:t>Tufenkji</a:t>
            </a:r>
            <a:r>
              <a:rPr lang="en-US" sz="2800" b="1" dirty="0">
                <a:solidFill>
                  <a:srgbClr val="981D37"/>
                </a:solidFill>
                <a:effectLst/>
                <a:latin typeface="Arial Nova" panose="020B0504020202020204" pitchFamily="34" charset="0"/>
                <a:ea typeface="Calibri" panose="020F0502020204030204" pitchFamily="34" charset="0"/>
              </a:rPr>
              <a:t> Research</a:t>
            </a:r>
            <a:endParaRPr lang="en-US" sz="2800" dirty="0">
              <a:solidFill>
                <a:srgbClr val="981D37"/>
              </a:solidFill>
              <a:effectLst/>
              <a:latin typeface="Arial Nova" panose="020B0504020202020204" pitchFamily="34" charset="0"/>
              <a:ea typeface="Calibri" panose="020F0502020204030204" pitchFamily="34" charset="0"/>
            </a:endParaRPr>
          </a:p>
          <a:p>
            <a:pPr lvl="0" algn="ctr">
              <a:defRPr/>
            </a:pPr>
            <a:r>
              <a:rPr lang="en-US" sz="2800" b="1" dirty="0">
                <a:solidFill>
                  <a:srgbClr val="981D37"/>
                </a:solidFill>
                <a:latin typeface="Arial" panose="020B0604020202020204" pitchFamily="34" charset="0"/>
                <a:cs typeface="Arial" panose="020B0604020202020204" pitchFamily="34" charset="0"/>
              </a:rPr>
              <a:t>Funded in 2021 by CMC</a:t>
            </a:r>
            <a:endParaRPr kumimoji="0" lang="en-US" sz="2800" b="1" i="0" u="none" strike="noStrike" kern="1200" cap="none" spc="0" normalizeH="0" baseline="0" noProof="0" dirty="0">
              <a:ln>
                <a:noFill/>
              </a:ln>
              <a:solidFill>
                <a:srgbClr val="981D37"/>
              </a:solidFill>
              <a:effectLst/>
              <a:uLnTx/>
              <a:uFillTx/>
              <a:latin typeface="Arial" panose="020B0604020202020204" pitchFamily="34" charset="0"/>
              <a:ea typeface="+mn-ea"/>
              <a:cs typeface="Arial" panose="020B0604020202020204" pitchFamily="34" charset="0"/>
            </a:endParaRPr>
          </a:p>
        </p:txBody>
      </p:sp>
      <p:sp>
        <p:nvSpPr>
          <p:cNvPr id="6" name="Content Placeholder 2">
            <a:extLst>
              <a:ext uri="{FF2B5EF4-FFF2-40B4-BE49-F238E27FC236}">
                <a16:creationId xmlns:a16="http://schemas.microsoft.com/office/drawing/2014/main" id="{C72CD482-7BFF-464A-B8D4-32CBCF58BF8F}"/>
              </a:ext>
            </a:extLst>
          </p:cNvPr>
          <p:cNvSpPr txBox="1">
            <a:spLocks/>
          </p:cNvSpPr>
          <p:nvPr/>
        </p:nvSpPr>
        <p:spPr>
          <a:xfrm>
            <a:off x="1962365" y="1864691"/>
            <a:ext cx="8096036" cy="409161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Helvetica" pitchFamily="2"/>
                <a:ea typeface="+mn-ea"/>
                <a:cs typeface="+mn-cs"/>
              </a:defRPr>
            </a:lvl1pPr>
            <a:lvl2pPr marL="411480" indent="-137160" algn="l" defTabSz="914400" rtl="0" eaLnBrk="1" latinLnBrk="0" hangingPunct="1">
              <a:lnSpc>
                <a:spcPct val="90000"/>
              </a:lnSpc>
              <a:spcBef>
                <a:spcPts val="500"/>
              </a:spcBef>
              <a:buClr>
                <a:srgbClr val="E62238"/>
              </a:buClr>
              <a:buFont typeface="Arial" panose="020B0604020202020204" pitchFamily="34" charset="0"/>
              <a:buChar char="•"/>
              <a:defRPr sz="1400" kern="1200">
                <a:solidFill>
                  <a:schemeClr val="tx1"/>
                </a:solidFill>
                <a:latin typeface="Helvetica" pitchFamily="2"/>
                <a:ea typeface="+mn-ea"/>
                <a:cs typeface="+mn-cs"/>
              </a:defRPr>
            </a:lvl2pPr>
            <a:lvl3pPr marL="685800" indent="-137160" algn="l" defTabSz="914400" rtl="0" eaLnBrk="1" latinLnBrk="0" hangingPunct="1">
              <a:lnSpc>
                <a:spcPct val="90000"/>
              </a:lnSpc>
              <a:spcBef>
                <a:spcPts val="500"/>
              </a:spcBef>
              <a:buClr>
                <a:schemeClr val="accent4">
                  <a:lumMod val="60000"/>
                  <a:lumOff val="40000"/>
                </a:schemeClr>
              </a:buClr>
              <a:buFont typeface="Wingdings" pitchFamily="2" charset="2"/>
              <a:buChar char="ü"/>
              <a:defRPr sz="1100" kern="1200">
                <a:solidFill>
                  <a:schemeClr val="tx1"/>
                </a:solidFill>
                <a:latin typeface="Helvetica" pitchFamily="2"/>
                <a:ea typeface="+mn-ea"/>
                <a:cs typeface="+mn-cs"/>
              </a:defRPr>
            </a:lvl3pPr>
            <a:lvl4pPr marL="960120" indent="-137160" algn="l" defTabSz="914400" rtl="0" eaLnBrk="1" latinLnBrk="0" hangingPunct="1">
              <a:lnSpc>
                <a:spcPct val="90000"/>
              </a:lnSpc>
              <a:spcBef>
                <a:spcPts val="500"/>
              </a:spcBef>
              <a:buClr>
                <a:schemeClr val="accent4">
                  <a:lumMod val="60000"/>
                  <a:lumOff val="40000"/>
                </a:schemeClr>
              </a:buClr>
              <a:buFont typeface="Arial" panose="020B0604020202020204" pitchFamily="34" charset="0"/>
              <a:buChar char="•"/>
              <a:defRPr sz="1100" kern="1200">
                <a:solidFill>
                  <a:schemeClr val="tx1"/>
                </a:solidFill>
                <a:latin typeface="Helvetica" pitchFamily="2"/>
                <a:ea typeface="+mn-ea"/>
                <a:cs typeface="+mn-cs"/>
              </a:defRPr>
            </a:lvl4pPr>
            <a:lvl5pPr marL="1143000" indent="-137160" algn="l" defTabSz="914400" rtl="0" eaLnBrk="1" latinLnBrk="0" hangingPunct="1">
              <a:lnSpc>
                <a:spcPct val="90000"/>
              </a:lnSpc>
              <a:spcBef>
                <a:spcPts val="500"/>
              </a:spcBef>
              <a:buClr>
                <a:schemeClr val="accent4">
                  <a:lumMod val="60000"/>
                  <a:lumOff val="40000"/>
                </a:schemeClr>
              </a:buClr>
              <a:buFont typeface="Arial" panose="020B0604020202020204" pitchFamily="34" charset="0"/>
              <a:buChar char="•"/>
              <a:defRPr sz="1100" kern="1200">
                <a:solidFill>
                  <a:schemeClr val="tx1"/>
                </a:solidFill>
                <a:latin typeface="Helvetica" pitchFamily="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1800" b="1" i="0" u="none" strike="noStrike" dirty="0">
                <a:solidFill>
                  <a:srgbClr val="000000"/>
                </a:solidFill>
                <a:effectLst/>
                <a:latin typeface="Calibri" panose="020F0502020204030204" pitchFamily="34" charset="0"/>
              </a:rPr>
              <a:t> </a:t>
            </a:r>
            <a:r>
              <a:rPr lang="en-US" sz="1800" b="1" i="1" dirty="0">
                <a:latin typeface="Arial Nova" panose="020B0504020202020204" pitchFamily="34" charset="0"/>
              </a:rPr>
              <a:t>Antibiotic Potentiation by Cranberry </a:t>
            </a:r>
            <a:r>
              <a:rPr lang="en-US" sz="1800" b="1" i="1" dirty="0" err="1">
                <a:latin typeface="Arial Nova" panose="020B0504020202020204" pitchFamily="34" charset="0"/>
              </a:rPr>
              <a:t>Bioactives</a:t>
            </a:r>
            <a:r>
              <a:rPr lang="en-US" sz="1800" b="1" i="1" dirty="0">
                <a:latin typeface="Arial Nova" panose="020B0504020202020204" pitchFamily="34" charset="0"/>
              </a:rPr>
              <a:t> Against Drug Resistant </a:t>
            </a:r>
            <a:r>
              <a:rPr lang="en-US" sz="1800" b="1" i="1" dirty="0" err="1">
                <a:latin typeface="Arial Nova" panose="020B0504020202020204" pitchFamily="34" charset="0"/>
              </a:rPr>
              <a:t>Uropathogenic</a:t>
            </a:r>
            <a:r>
              <a:rPr lang="en-US" sz="1800" b="1" i="1" dirty="0">
                <a:latin typeface="Arial Nova" panose="020B0504020202020204" pitchFamily="34" charset="0"/>
              </a:rPr>
              <a:t> E. coli</a:t>
            </a:r>
            <a:br>
              <a:rPr lang="en-US" sz="1800" b="1" i="1" dirty="0">
                <a:latin typeface="Arial Nova" panose="020B0504020202020204" pitchFamily="34" charset="0"/>
              </a:rPr>
            </a:br>
            <a:r>
              <a:rPr lang="en-US" sz="1600" dirty="0">
                <a:latin typeface="Arial Nova" panose="020B0504020202020204" pitchFamily="34" charset="0"/>
              </a:rPr>
              <a:t>Expected Completion September 2022</a:t>
            </a:r>
            <a:endParaRPr lang="en-US" sz="1800" i="1" dirty="0">
              <a:effectLst/>
              <a:latin typeface="Arial Nova" panose="020B0504020202020204" pitchFamily="34" charset="0"/>
              <a:ea typeface="Calibri" panose="020F0502020204030204" pitchFamily="34" charset="0"/>
            </a:endParaRPr>
          </a:p>
          <a:p>
            <a:pPr>
              <a:lnSpc>
                <a:spcPct val="100000"/>
              </a:lnSpc>
              <a:spcBef>
                <a:spcPts val="0"/>
              </a:spcBef>
            </a:pP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pPr>
            <a:r>
              <a:rPr lang="en-US" sz="1800" dirty="0">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The purpose of this study is to evaluate how the cranberry </a:t>
            </a:r>
            <a:r>
              <a:rPr lang="en-US" sz="1800" dirty="0" err="1">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bioactives</a:t>
            </a:r>
            <a:r>
              <a:rPr lang="en-US" sz="1800" dirty="0">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 found in a commercial cranberry juice may increase the effectiveness of eight antibiotics against 30 drug-resistant and partially resistant </a:t>
            </a:r>
            <a:r>
              <a:rPr lang="en-US" sz="1800" dirty="0" err="1">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uropathogenic</a:t>
            </a:r>
            <a:r>
              <a:rPr lang="en-US" sz="1800" dirty="0">
                <a:solidFill>
                  <a:srgbClr val="000000"/>
                </a:solidFill>
                <a:effectLst/>
                <a:latin typeface="Arial Nova" panose="020B0504020202020204" pitchFamily="34" charset="0"/>
                <a:ea typeface="Calibri" panose="020F0502020204030204" pitchFamily="34" charset="0"/>
                <a:cs typeface="Times New Roman" panose="02020603050405020304" pitchFamily="18" charset="0"/>
              </a:rPr>
              <a:t> </a:t>
            </a:r>
            <a:r>
              <a:rPr lang="en-US" sz="1800" i="1" dirty="0">
                <a:effectLst/>
                <a:latin typeface="Arial Nova" panose="020B0504020202020204" pitchFamily="34" charset="0"/>
                <a:ea typeface="Calibri" panose="020F0502020204030204" pitchFamily="34" charset="0"/>
                <a:cs typeface="Times New Roman" panose="02020603050405020304" pitchFamily="18" charset="0"/>
              </a:rPr>
              <a:t>E. coli </a:t>
            </a:r>
            <a:r>
              <a:rPr lang="en-US" sz="1800" dirty="0">
                <a:effectLst/>
                <a:latin typeface="Arial Nova" panose="020B0504020202020204" pitchFamily="34" charset="0"/>
                <a:ea typeface="Calibri" panose="020F0502020204030204" pitchFamily="34" charset="0"/>
                <a:cs typeface="Times New Roman" panose="02020603050405020304" pitchFamily="18" charset="0"/>
              </a:rPr>
              <a:t>isolates (UPEC) that cause urinary tract infections. Previous studies have shown evidence of this complementary relationship between cranberry </a:t>
            </a:r>
            <a:r>
              <a:rPr lang="en-US" sz="1800" dirty="0" err="1">
                <a:effectLst/>
                <a:latin typeface="Arial Nova" panose="020B0504020202020204" pitchFamily="34" charset="0"/>
                <a:ea typeface="Calibri" panose="020F0502020204030204" pitchFamily="34" charset="0"/>
                <a:cs typeface="Times New Roman" panose="02020603050405020304" pitchFamily="18" charset="0"/>
              </a:rPr>
              <a:t>proanthocyanidins</a:t>
            </a:r>
            <a:r>
              <a:rPr lang="en-US" sz="1800" dirty="0">
                <a:effectLst/>
                <a:latin typeface="Arial Nova" panose="020B0504020202020204" pitchFamily="34" charset="0"/>
                <a:ea typeface="Calibri" panose="020F0502020204030204" pitchFamily="34" charset="0"/>
                <a:cs typeface="Times New Roman" panose="02020603050405020304" pitchFamily="18" charset="0"/>
              </a:rPr>
              <a:t> and different antibiotic classes against opportunistic pathogens. </a:t>
            </a:r>
          </a:p>
          <a:p>
            <a:pPr>
              <a:lnSpc>
                <a:spcPct val="100000"/>
              </a:lnSpc>
              <a:spcBef>
                <a:spcPts val="0"/>
              </a:spcBef>
            </a:pPr>
            <a:endParaRPr lang="en-US" sz="800" dirty="0">
              <a:latin typeface="Arial Nova" panose="020B0504020202020204" pitchFamily="34" charset="0"/>
              <a:ea typeface="Calibri" panose="020F0502020204030204" pitchFamily="34" charset="0"/>
              <a:cs typeface="Times New Roman" panose="02020603050405020304" pitchFamily="18" charset="0"/>
            </a:endParaRPr>
          </a:p>
          <a:p>
            <a:pPr>
              <a:lnSpc>
                <a:spcPct val="100000"/>
              </a:lnSpc>
              <a:spcBef>
                <a:spcPts val="0"/>
              </a:spcBef>
            </a:pPr>
            <a:r>
              <a:rPr lang="en-US" sz="1800" dirty="0">
                <a:effectLst/>
                <a:latin typeface="Arial Nova" panose="020B0504020202020204" pitchFamily="34" charset="0"/>
                <a:ea typeface="Calibri" panose="020F0502020204030204" pitchFamily="34" charset="0"/>
                <a:cs typeface="Times New Roman" panose="02020603050405020304" pitchFamily="18" charset="0"/>
              </a:rPr>
              <a:t>This study will further the understanding of antibiotic-supporting activity of cranberry </a:t>
            </a:r>
            <a:r>
              <a:rPr lang="en-US" sz="1800" dirty="0" err="1">
                <a:effectLst/>
                <a:latin typeface="Arial Nova" panose="020B0504020202020204" pitchFamily="34" charset="0"/>
                <a:ea typeface="Calibri" panose="020F0502020204030204" pitchFamily="34" charset="0"/>
                <a:cs typeface="Times New Roman" panose="02020603050405020304" pitchFamily="18" charset="0"/>
              </a:rPr>
              <a:t>bioactives</a:t>
            </a:r>
            <a:r>
              <a:rPr lang="en-US" sz="1800" dirty="0">
                <a:effectLst/>
                <a:latin typeface="Arial Nova" panose="020B0504020202020204" pitchFamily="34" charset="0"/>
                <a:ea typeface="Calibri" panose="020F0502020204030204" pitchFamily="34" charset="0"/>
                <a:cs typeface="Times New Roman" panose="02020603050405020304" pitchFamily="18" charset="0"/>
              </a:rPr>
              <a:t> against drug resistant and partially resistant UTI-causing bacteria. With the spread of antibiotic resistance, it is important to find strategies to improve the effectiveness of available antibiotics. </a:t>
            </a:r>
            <a:r>
              <a:rPr lang="en-US" sz="1800" dirty="0">
                <a:effectLst/>
                <a:latin typeface="Arial Nova" panose="020B0504020202020204" pitchFamily="34" charset="0"/>
                <a:ea typeface="Calibri" panose="020F0502020204030204" pitchFamily="34" charset="0"/>
                <a:cs typeface="Calibri" panose="020F0502020204030204" pitchFamily="34" charset="0"/>
              </a:rPr>
              <a:t> </a:t>
            </a:r>
            <a:endParaRPr lang="en-US" sz="1800" dirty="0">
              <a:effectLst/>
              <a:latin typeface="Arial Nova" panose="020B0504020202020204" pitchFamily="34" charset="0"/>
              <a:ea typeface="Calibri" panose="020F0502020204030204" pitchFamily="34" charset="0"/>
              <a:cs typeface="Times New Roman" panose="02020603050405020304" pitchFamily="18" charset="0"/>
            </a:endParaRPr>
          </a:p>
          <a:p>
            <a:pPr algn="l">
              <a:lnSpc>
                <a:spcPct val="100000"/>
              </a:lnSpc>
              <a:spcBef>
                <a:spcPts val="0"/>
              </a:spcBef>
            </a:pPr>
            <a:endParaRPr lang="en-US" sz="1800" b="1" i="0" u="none" strike="noStrike" baseline="0" dirty="0">
              <a:latin typeface="Arial Nova" panose="020B0504020202020204" pitchFamily="34" charset="0"/>
            </a:endParaRPr>
          </a:p>
        </p:txBody>
      </p:sp>
      <p:pic>
        <p:nvPicPr>
          <p:cNvPr id="7" name="Picture 6" descr="Logo&#10;&#10;Description automatically generated">
            <a:extLst>
              <a:ext uri="{FF2B5EF4-FFF2-40B4-BE49-F238E27FC236}">
                <a16:creationId xmlns:a16="http://schemas.microsoft.com/office/drawing/2014/main" id="{F635EE62-7EB1-4D4D-B0BB-BEBD5DCBCF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77" y="691156"/>
            <a:ext cx="866660" cy="853883"/>
          </a:xfrm>
          <a:prstGeom prst="rect">
            <a:avLst/>
          </a:prstGeom>
        </p:spPr>
      </p:pic>
      <p:sp>
        <p:nvSpPr>
          <p:cNvPr id="4" name="TextBox 3">
            <a:extLst>
              <a:ext uri="{FF2B5EF4-FFF2-40B4-BE49-F238E27FC236}">
                <a16:creationId xmlns:a16="http://schemas.microsoft.com/office/drawing/2014/main" id="{6D1EB550-EC27-4BAA-ACFC-6C56C977D48D}"/>
              </a:ext>
            </a:extLst>
          </p:cNvPr>
          <p:cNvSpPr txBox="1"/>
          <p:nvPr/>
        </p:nvSpPr>
        <p:spPr>
          <a:xfrm>
            <a:off x="519687" y="1478253"/>
            <a:ext cx="1335640" cy="369332"/>
          </a:xfrm>
          <a:prstGeom prst="rect">
            <a:avLst/>
          </a:prstGeom>
          <a:noFill/>
        </p:spPr>
        <p:txBody>
          <a:bodyPr wrap="square" rtlCol="0">
            <a:spAutoFit/>
          </a:bodyPr>
          <a:lstStyle/>
          <a:p>
            <a:pPr algn="ctr"/>
            <a:r>
              <a:rPr lang="en-US" b="1" cap="all" dirty="0">
                <a:solidFill>
                  <a:srgbClr val="9E1C2E"/>
                </a:solidFill>
                <a:latin typeface="Arial Nova" panose="020B0504020202020204" pitchFamily="34" charset="0"/>
              </a:rPr>
              <a:t>Funded</a:t>
            </a:r>
          </a:p>
        </p:txBody>
      </p:sp>
    </p:spTree>
    <p:extLst>
      <p:ext uri="{BB962C8B-B14F-4D97-AF65-F5344CB8AC3E}">
        <p14:creationId xmlns:p14="http://schemas.microsoft.com/office/powerpoint/2010/main" val="993185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6019FB26-CFA0-5D4E-BFB5-FC67865129FD}"/>
              </a:ext>
            </a:extLst>
          </p:cNvPr>
          <p:cNvSpPr txBox="1"/>
          <p:nvPr/>
        </p:nvSpPr>
        <p:spPr>
          <a:xfrm>
            <a:off x="168173" y="834403"/>
            <a:ext cx="12191999" cy="799224"/>
          </a:xfrm>
          <a:prstGeom prst="rect">
            <a:avLst/>
          </a:prstGeom>
          <a:noFill/>
        </p:spPr>
        <p:txBody>
          <a:bodyPr wrap="square" rtlCol="0">
            <a:noAutofit/>
          </a:bodyPr>
          <a:lstStyle/>
          <a:p>
            <a:pPr marL="0" marR="0" algn="ctr">
              <a:spcBef>
                <a:spcPts val="0"/>
              </a:spcBef>
              <a:spcAft>
                <a:spcPts val="0"/>
              </a:spcAft>
            </a:pPr>
            <a:r>
              <a:rPr lang="en-US" sz="2800" b="1" dirty="0">
                <a:effectLst/>
                <a:latin typeface="Arial-BoldMT"/>
                <a:ea typeface="Calibri" panose="020F0502020204030204" pitchFamily="34" charset="0"/>
              </a:rPr>
              <a:t> </a:t>
            </a:r>
            <a:r>
              <a:rPr lang="en-US" sz="2800" b="1" dirty="0">
                <a:solidFill>
                  <a:srgbClr val="981D37"/>
                </a:solidFill>
                <a:effectLst/>
                <a:latin typeface="Arial Nova" panose="020B0504020202020204" pitchFamily="34" charset="0"/>
                <a:ea typeface="Calibri" panose="020F0502020204030204" pitchFamily="34" charset="0"/>
              </a:rPr>
              <a:t>Dr. Ana Rodriquez Mateo Research</a:t>
            </a:r>
            <a:endParaRPr lang="en-US" sz="2800" dirty="0">
              <a:solidFill>
                <a:srgbClr val="981D37"/>
              </a:solidFill>
              <a:effectLst/>
              <a:latin typeface="Arial Nova" panose="020B0504020202020204" pitchFamily="34" charset="0"/>
              <a:ea typeface="Calibri" panose="020F0502020204030204" pitchFamily="34" charset="0"/>
            </a:endParaRPr>
          </a:p>
          <a:p>
            <a:pPr lvl="0" algn="ctr">
              <a:defRPr/>
            </a:pPr>
            <a:r>
              <a:rPr lang="en-US" sz="2800" b="1" dirty="0">
                <a:solidFill>
                  <a:srgbClr val="981D37"/>
                </a:solidFill>
                <a:latin typeface="Arial" panose="020B0604020202020204" pitchFamily="34" charset="0"/>
                <a:cs typeface="Arial" panose="020B0604020202020204" pitchFamily="34" charset="0"/>
              </a:rPr>
              <a:t>Funded in 2021 by CMC</a:t>
            </a:r>
            <a:endParaRPr kumimoji="0" lang="en-US" sz="2800" b="1" i="0" u="none" strike="noStrike" kern="1200" cap="none" spc="0" normalizeH="0" baseline="0" noProof="0" dirty="0">
              <a:ln>
                <a:noFill/>
              </a:ln>
              <a:solidFill>
                <a:srgbClr val="981D37"/>
              </a:solidFill>
              <a:effectLst/>
              <a:uLnTx/>
              <a:uFillTx/>
              <a:latin typeface="Arial" panose="020B0604020202020204" pitchFamily="34" charset="0"/>
              <a:ea typeface="+mn-ea"/>
              <a:cs typeface="Arial" panose="020B0604020202020204" pitchFamily="34" charset="0"/>
            </a:endParaRPr>
          </a:p>
        </p:txBody>
      </p:sp>
      <p:sp>
        <p:nvSpPr>
          <p:cNvPr id="9" name="Content Placeholder 2">
            <a:extLst>
              <a:ext uri="{FF2B5EF4-FFF2-40B4-BE49-F238E27FC236}">
                <a16:creationId xmlns:a16="http://schemas.microsoft.com/office/drawing/2014/main" id="{2E6BBA59-1A18-F546-A309-B49009FA4191}"/>
              </a:ext>
            </a:extLst>
          </p:cNvPr>
          <p:cNvSpPr txBox="1">
            <a:spLocks/>
          </p:cNvSpPr>
          <p:nvPr/>
        </p:nvSpPr>
        <p:spPr>
          <a:xfrm>
            <a:off x="3049594" y="1931980"/>
            <a:ext cx="7313605" cy="409161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Helvetica" pitchFamily="2"/>
                <a:ea typeface="+mn-ea"/>
                <a:cs typeface="+mn-cs"/>
              </a:defRPr>
            </a:lvl1pPr>
            <a:lvl2pPr marL="411480" indent="-137160" algn="l" defTabSz="914400" rtl="0" eaLnBrk="1" latinLnBrk="0" hangingPunct="1">
              <a:lnSpc>
                <a:spcPct val="90000"/>
              </a:lnSpc>
              <a:spcBef>
                <a:spcPts val="500"/>
              </a:spcBef>
              <a:buClr>
                <a:srgbClr val="E62238"/>
              </a:buClr>
              <a:buFont typeface="Arial" panose="020B0604020202020204" pitchFamily="34" charset="0"/>
              <a:buChar char="•"/>
              <a:defRPr sz="1400" kern="1200">
                <a:solidFill>
                  <a:schemeClr val="tx1"/>
                </a:solidFill>
                <a:latin typeface="Helvetica" pitchFamily="2"/>
                <a:ea typeface="+mn-ea"/>
                <a:cs typeface="+mn-cs"/>
              </a:defRPr>
            </a:lvl2pPr>
            <a:lvl3pPr marL="685800" indent="-137160" algn="l" defTabSz="914400" rtl="0" eaLnBrk="1" latinLnBrk="0" hangingPunct="1">
              <a:lnSpc>
                <a:spcPct val="90000"/>
              </a:lnSpc>
              <a:spcBef>
                <a:spcPts val="500"/>
              </a:spcBef>
              <a:buClr>
                <a:schemeClr val="accent4">
                  <a:lumMod val="60000"/>
                  <a:lumOff val="40000"/>
                </a:schemeClr>
              </a:buClr>
              <a:buFont typeface="Wingdings" pitchFamily="2" charset="2"/>
              <a:buChar char="ü"/>
              <a:defRPr sz="1100" kern="1200">
                <a:solidFill>
                  <a:schemeClr val="tx1"/>
                </a:solidFill>
                <a:latin typeface="Helvetica" pitchFamily="2"/>
                <a:ea typeface="+mn-ea"/>
                <a:cs typeface="+mn-cs"/>
              </a:defRPr>
            </a:lvl3pPr>
            <a:lvl4pPr marL="960120" indent="-137160" algn="l" defTabSz="914400" rtl="0" eaLnBrk="1" latinLnBrk="0" hangingPunct="1">
              <a:lnSpc>
                <a:spcPct val="90000"/>
              </a:lnSpc>
              <a:spcBef>
                <a:spcPts val="500"/>
              </a:spcBef>
              <a:buClr>
                <a:schemeClr val="accent4">
                  <a:lumMod val="60000"/>
                  <a:lumOff val="40000"/>
                </a:schemeClr>
              </a:buClr>
              <a:buFont typeface="Arial" panose="020B0604020202020204" pitchFamily="34" charset="0"/>
              <a:buChar char="•"/>
              <a:defRPr sz="1100" kern="1200">
                <a:solidFill>
                  <a:schemeClr val="tx1"/>
                </a:solidFill>
                <a:latin typeface="Helvetica" pitchFamily="2"/>
                <a:ea typeface="+mn-ea"/>
                <a:cs typeface="+mn-cs"/>
              </a:defRPr>
            </a:lvl4pPr>
            <a:lvl5pPr marL="1143000" indent="-137160" algn="l" defTabSz="914400" rtl="0" eaLnBrk="1" latinLnBrk="0" hangingPunct="1">
              <a:lnSpc>
                <a:spcPct val="90000"/>
              </a:lnSpc>
              <a:spcBef>
                <a:spcPts val="500"/>
              </a:spcBef>
              <a:buClr>
                <a:schemeClr val="accent4">
                  <a:lumMod val="60000"/>
                  <a:lumOff val="40000"/>
                </a:schemeClr>
              </a:buClr>
              <a:buFont typeface="Arial" panose="020B0604020202020204" pitchFamily="34" charset="0"/>
              <a:buChar char="•"/>
              <a:defRPr sz="1100" kern="1200">
                <a:solidFill>
                  <a:schemeClr val="tx1"/>
                </a:solidFill>
                <a:latin typeface="Helvetica" pitchFamily="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ctr">
              <a:spcBef>
                <a:spcPts val="0"/>
              </a:spcBef>
              <a:spcAft>
                <a:spcPts val="0"/>
              </a:spcAft>
              <a:buSzPts val="1000"/>
              <a:tabLst>
                <a:tab pos="457200" algn="l"/>
              </a:tabLst>
            </a:pPr>
            <a:r>
              <a:rPr lang="en-US" sz="1800" b="1" i="1" dirty="0">
                <a:latin typeface="Arial Nova" panose="020B0504020202020204" pitchFamily="34" charset="0"/>
              </a:rPr>
              <a:t>Modulation of the gut-brain axis by cranberries: impact on university students’ mental health -The CRANMOOD study</a:t>
            </a:r>
          </a:p>
          <a:p>
            <a:pPr marR="0" lvl="0" algn="ctr">
              <a:spcBef>
                <a:spcPts val="0"/>
              </a:spcBef>
              <a:spcAft>
                <a:spcPts val="0"/>
              </a:spcAft>
              <a:buSzPts val="1000"/>
              <a:tabLst>
                <a:tab pos="457200" algn="l"/>
              </a:tabLst>
            </a:pPr>
            <a:r>
              <a:rPr lang="en-US" sz="1600" dirty="0">
                <a:latin typeface="Arial Nova" panose="020B0504020202020204" pitchFamily="34" charset="0"/>
              </a:rPr>
              <a:t>Expected Completion December 2022</a:t>
            </a:r>
          </a:p>
          <a:p>
            <a:pPr marR="0" lvl="0" algn="ctr">
              <a:spcBef>
                <a:spcPts val="0"/>
              </a:spcBef>
              <a:spcAft>
                <a:spcPts val="0"/>
              </a:spcAft>
              <a:buSzPts val="1000"/>
              <a:tabLst>
                <a:tab pos="457200" algn="l"/>
              </a:tabLst>
            </a:pPr>
            <a:endParaRPr lang="en-US" sz="1600" dirty="0">
              <a:latin typeface="Arial Nova" panose="020B0504020202020204" pitchFamily="34" charset="0"/>
            </a:endParaRPr>
          </a:p>
          <a:p>
            <a:pPr marR="0" lvl="0" algn="ctr">
              <a:spcBef>
                <a:spcPts val="0"/>
              </a:spcBef>
              <a:spcAft>
                <a:spcPts val="0"/>
              </a:spcAft>
              <a:buSzPts val="1000"/>
              <a:tabLst>
                <a:tab pos="457200" algn="l"/>
              </a:tabLst>
            </a:pPr>
            <a:endParaRPr lang="en-US" sz="1800" dirty="0">
              <a:latin typeface="Arial Nova" panose="020B0504020202020204" pitchFamily="34" charset="0"/>
            </a:endParaRPr>
          </a:p>
          <a:p>
            <a:pPr>
              <a:spcBef>
                <a:spcPts val="0"/>
              </a:spcBef>
              <a:buSzPts val="1000"/>
              <a:tabLst>
                <a:tab pos="457200" algn="l"/>
              </a:tabLst>
            </a:pPr>
            <a:r>
              <a:rPr lang="en-US" sz="1800" dirty="0">
                <a:solidFill>
                  <a:srgbClr val="000000"/>
                </a:solidFill>
                <a:latin typeface="Arial Nova" panose="020B0504020202020204" pitchFamily="34" charset="0"/>
                <a:ea typeface="Calibri" panose="020F0502020204030204" pitchFamily="34" charset="0"/>
                <a:cs typeface="Calibri" panose="020F0502020204030204" pitchFamily="34" charset="0"/>
              </a:rPr>
              <a:t>This</a:t>
            </a:r>
            <a:r>
              <a:rPr lang="en-US" sz="1800" dirty="0">
                <a:solidFill>
                  <a:srgbClr val="000000"/>
                </a:solidFill>
                <a:effectLst/>
                <a:latin typeface="Arial Nova" panose="020B0504020202020204" pitchFamily="34" charset="0"/>
                <a:ea typeface="Calibri" panose="020F0502020204030204" pitchFamily="34" charset="0"/>
                <a:cs typeface="Calibri" panose="020F0502020204030204" pitchFamily="34" charset="0"/>
              </a:rPr>
              <a:t> 12-week study will investigate if cranberry consumption can improve gut microbiome diversity and composition, leading to a decrease in stress levels, anxiety and depression symptoms, and improvement in cognitive function.</a:t>
            </a:r>
            <a:r>
              <a:rPr lang="en-US" sz="1800" dirty="0">
                <a:latin typeface="Arial Nova" panose="020B0504020202020204" pitchFamily="34" charset="0"/>
                <a:ea typeface="Calibri" panose="020F0502020204030204" pitchFamily="34" charset="0"/>
                <a:cs typeface="Times New Roman" panose="02020603050405020304" pitchFamily="18" charset="0"/>
              </a:rPr>
              <a:t> </a:t>
            </a:r>
          </a:p>
          <a:p>
            <a:pPr>
              <a:spcBef>
                <a:spcPts val="0"/>
              </a:spcBef>
              <a:buSzPts val="1000"/>
              <a:tabLst>
                <a:tab pos="457200" algn="l"/>
              </a:tabLst>
            </a:pPr>
            <a:endParaRPr lang="en-US" sz="1800" b="0" i="0" u="none" strike="noStrike" dirty="0">
              <a:solidFill>
                <a:srgbClr val="000000"/>
              </a:solidFill>
              <a:effectLst/>
              <a:latin typeface="Arial Nova" panose="020B0504020202020204" pitchFamily="34" charset="0"/>
              <a:cs typeface="Times New Roman" panose="02020603050405020304" pitchFamily="18" charset="0"/>
            </a:endParaRPr>
          </a:p>
          <a:p>
            <a:pPr>
              <a:spcBef>
                <a:spcPts val="0"/>
              </a:spcBef>
              <a:buSzPts val="1000"/>
              <a:tabLst>
                <a:tab pos="457200" algn="l"/>
              </a:tabLst>
            </a:pPr>
            <a:r>
              <a:rPr lang="en-US" sz="1800" b="0" i="0" u="none" strike="noStrike" dirty="0">
                <a:solidFill>
                  <a:srgbClr val="000000"/>
                </a:solidFill>
                <a:effectLst/>
                <a:latin typeface="Arial Nova" panose="020B0504020202020204" pitchFamily="34" charset="0"/>
              </a:rPr>
              <a:t>Findings will help to understand the benefits of cranberry consumption for the prevention and treatment of mood disorders.</a:t>
            </a:r>
            <a:endParaRPr lang="en-US" sz="2400" b="0" dirty="0">
              <a:effectLst/>
              <a:latin typeface="Arial Nova" panose="020B0504020202020204" pitchFamily="34" charset="0"/>
            </a:endParaRPr>
          </a:p>
        </p:txBody>
      </p:sp>
      <p:cxnSp>
        <p:nvCxnSpPr>
          <p:cNvPr id="10" name="Straight Connector 9">
            <a:extLst>
              <a:ext uri="{FF2B5EF4-FFF2-40B4-BE49-F238E27FC236}">
                <a16:creationId xmlns:a16="http://schemas.microsoft.com/office/drawing/2014/main" id="{A929082E-9657-3E41-AA2B-F41FEE0D0685}"/>
              </a:ext>
            </a:extLst>
          </p:cNvPr>
          <p:cNvCxnSpPr>
            <a:cxnSpLocks/>
          </p:cNvCxnSpPr>
          <p:nvPr/>
        </p:nvCxnSpPr>
        <p:spPr>
          <a:xfrm>
            <a:off x="3160207" y="1752426"/>
            <a:ext cx="6879772" cy="0"/>
          </a:xfrm>
          <a:prstGeom prst="line">
            <a:avLst/>
          </a:prstGeom>
          <a:ln w="25400">
            <a:solidFill>
              <a:srgbClr val="DCB5B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C48FB5-E69A-0F45-B4FC-3E812A9B1B7F}"/>
              </a:ext>
            </a:extLst>
          </p:cNvPr>
          <p:cNvCxnSpPr>
            <a:cxnSpLocks/>
          </p:cNvCxnSpPr>
          <p:nvPr/>
        </p:nvCxnSpPr>
        <p:spPr>
          <a:xfrm>
            <a:off x="2656114" y="691156"/>
            <a:ext cx="6879772" cy="0"/>
          </a:xfrm>
          <a:prstGeom prst="line">
            <a:avLst/>
          </a:prstGeom>
          <a:ln w="25400">
            <a:solidFill>
              <a:srgbClr val="DCB5B0"/>
            </a:solidFill>
          </a:ln>
        </p:spPr>
        <p:style>
          <a:lnRef idx="1">
            <a:schemeClr val="accent1"/>
          </a:lnRef>
          <a:fillRef idx="0">
            <a:schemeClr val="accent1"/>
          </a:fillRef>
          <a:effectRef idx="0">
            <a:schemeClr val="accent1"/>
          </a:effectRef>
          <a:fontRef idx="minor">
            <a:schemeClr val="tx1"/>
          </a:fontRef>
        </p:style>
      </p:cxnSp>
      <p:pic>
        <p:nvPicPr>
          <p:cNvPr id="6" name="Picture 5" descr="Logo&#10;&#10;Description automatically generated">
            <a:extLst>
              <a:ext uri="{FF2B5EF4-FFF2-40B4-BE49-F238E27FC236}">
                <a16:creationId xmlns:a16="http://schemas.microsoft.com/office/drawing/2014/main" id="{33EFEE4E-D6E8-4960-96E9-C889AD5E14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177" y="691156"/>
            <a:ext cx="866660" cy="853883"/>
          </a:xfrm>
          <a:prstGeom prst="rect">
            <a:avLst/>
          </a:prstGeom>
        </p:spPr>
      </p:pic>
      <p:sp>
        <p:nvSpPr>
          <p:cNvPr id="7" name="TextBox 6">
            <a:extLst>
              <a:ext uri="{FF2B5EF4-FFF2-40B4-BE49-F238E27FC236}">
                <a16:creationId xmlns:a16="http://schemas.microsoft.com/office/drawing/2014/main" id="{B5F6D391-926C-4564-A53D-485A42DABA25}"/>
              </a:ext>
            </a:extLst>
          </p:cNvPr>
          <p:cNvSpPr txBox="1"/>
          <p:nvPr/>
        </p:nvSpPr>
        <p:spPr>
          <a:xfrm>
            <a:off x="519687" y="1478253"/>
            <a:ext cx="1335640" cy="369332"/>
          </a:xfrm>
          <a:prstGeom prst="rect">
            <a:avLst/>
          </a:prstGeom>
          <a:noFill/>
        </p:spPr>
        <p:txBody>
          <a:bodyPr wrap="square" rtlCol="0">
            <a:spAutoFit/>
          </a:bodyPr>
          <a:lstStyle/>
          <a:p>
            <a:pPr algn="ctr"/>
            <a:r>
              <a:rPr lang="en-US" b="1" cap="all" dirty="0">
                <a:solidFill>
                  <a:srgbClr val="9E1C2E"/>
                </a:solidFill>
                <a:latin typeface="Arial Nova" panose="020B0504020202020204" pitchFamily="34" charset="0"/>
              </a:rPr>
              <a:t>Funded</a:t>
            </a:r>
          </a:p>
        </p:txBody>
      </p:sp>
    </p:spTree>
    <p:extLst>
      <p:ext uri="{BB962C8B-B14F-4D97-AF65-F5344CB8AC3E}">
        <p14:creationId xmlns:p14="http://schemas.microsoft.com/office/powerpoint/2010/main" val="3672494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7761C-FDB1-4D9D-8A91-7AFB8A4736A5}"/>
              </a:ext>
            </a:extLst>
          </p:cNvPr>
          <p:cNvSpPr>
            <a:spLocks noGrp="1"/>
          </p:cNvSpPr>
          <p:nvPr>
            <p:ph type="title"/>
          </p:nvPr>
        </p:nvSpPr>
        <p:spPr/>
        <p:txBody>
          <a:bodyPr/>
          <a:lstStyle/>
          <a:p>
            <a:r>
              <a:rPr lang="en-US" dirty="0"/>
              <a:t>2021 Review</a:t>
            </a:r>
          </a:p>
        </p:txBody>
      </p:sp>
      <p:sp>
        <p:nvSpPr>
          <p:cNvPr id="3" name="Content Placeholder 2">
            <a:extLst>
              <a:ext uri="{FF2B5EF4-FFF2-40B4-BE49-F238E27FC236}">
                <a16:creationId xmlns:a16="http://schemas.microsoft.com/office/drawing/2014/main" id="{9B6D8A5B-EE72-4B56-8D97-7E87DF2455B4}"/>
              </a:ext>
            </a:extLst>
          </p:cNvPr>
          <p:cNvSpPr>
            <a:spLocks noGrp="1"/>
          </p:cNvSpPr>
          <p:nvPr>
            <p:ph idx="1"/>
          </p:nvPr>
        </p:nvSpPr>
        <p:spPr>
          <a:xfrm>
            <a:off x="609600" y="1302027"/>
            <a:ext cx="10972800" cy="4824140"/>
          </a:xfrm>
        </p:spPr>
        <p:txBody>
          <a:bodyPr>
            <a:normAutofit fontScale="92500" lnSpcReduction="20000"/>
          </a:bodyPr>
          <a:lstStyle/>
          <a:p>
            <a:r>
              <a:rPr lang="en-US" b="1" dirty="0"/>
              <a:t>Pesticide/</a:t>
            </a:r>
            <a:r>
              <a:rPr lang="en-US" b="1" dirty="0" err="1"/>
              <a:t>Hort</a:t>
            </a:r>
            <a:r>
              <a:rPr lang="en-US" b="1" dirty="0"/>
              <a:t> Update </a:t>
            </a:r>
          </a:p>
          <a:p>
            <a:pPr lvl="1"/>
            <a:r>
              <a:rPr lang="en-US" dirty="0"/>
              <a:t>Held 3 virtual cranberry farm tours for pesticide registrants (BASF, Syngenta, ISK)  </a:t>
            </a:r>
          </a:p>
          <a:p>
            <a:pPr lvl="2"/>
            <a:r>
              <a:rPr lang="en-US" dirty="0"/>
              <a:t>Hosting another 3-4 virtual tours in 2022</a:t>
            </a:r>
            <a:br>
              <a:rPr lang="en-US" dirty="0"/>
            </a:br>
            <a:endParaRPr lang="en-US" dirty="0"/>
          </a:p>
          <a:p>
            <a:pPr lvl="1"/>
            <a:r>
              <a:rPr lang="en-US" dirty="0"/>
              <a:t>Held virtual cranberry farm tour for EPA staff (&gt;200) and IR-4 staff (20) </a:t>
            </a:r>
            <a:br>
              <a:rPr lang="en-US" dirty="0"/>
            </a:br>
            <a:endParaRPr lang="en-US" dirty="0"/>
          </a:p>
          <a:p>
            <a:pPr lvl="1"/>
            <a:r>
              <a:rPr lang="en-US" dirty="0"/>
              <a:t>Obtained IR-4 priority project for cranberry</a:t>
            </a:r>
            <a:br>
              <a:rPr lang="en-US" dirty="0"/>
            </a:br>
            <a:endParaRPr lang="en-US" dirty="0"/>
          </a:p>
          <a:p>
            <a:pPr lvl="1"/>
            <a:r>
              <a:rPr lang="en-US" dirty="0"/>
              <a:t>Industry </a:t>
            </a:r>
            <a:r>
              <a:rPr lang="en-US" dirty="0" err="1"/>
              <a:t>hort</a:t>
            </a:r>
            <a:r>
              <a:rPr lang="en-US" dirty="0"/>
              <a:t> research</a:t>
            </a:r>
            <a:br>
              <a:rPr lang="en-US" dirty="0"/>
            </a:br>
            <a:endParaRPr lang="en-US" dirty="0"/>
          </a:p>
          <a:p>
            <a:pPr lvl="1"/>
            <a:r>
              <a:rPr lang="en-US" dirty="0"/>
              <a:t>Pesticide charts</a:t>
            </a:r>
          </a:p>
          <a:p>
            <a:pPr lvl="1"/>
            <a:endParaRPr lang="en-US" dirty="0"/>
          </a:p>
          <a:p>
            <a:pPr lvl="1"/>
            <a:r>
              <a:rPr lang="en-US" dirty="0"/>
              <a:t>Responded (submittals to Federal docket) on numerous pesticide issues (chlorpyrifos,  ESA biological evaluations…)</a:t>
            </a:r>
            <a:br>
              <a:rPr lang="en-US" dirty="0"/>
            </a:br>
            <a:endParaRPr lang="en-US" dirty="0"/>
          </a:p>
        </p:txBody>
      </p:sp>
      <p:sp>
        <p:nvSpPr>
          <p:cNvPr id="4" name="Slide Number Placeholder 3">
            <a:extLst>
              <a:ext uri="{FF2B5EF4-FFF2-40B4-BE49-F238E27FC236}">
                <a16:creationId xmlns:a16="http://schemas.microsoft.com/office/drawing/2014/main" id="{F895C5CA-7CC2-4D86-990A-95A7ECCB0E8F}"/>
              </a:ext>
            </a:extLst>
          </p:cNvPr>
          <p:cNvSpPr>
            <a:spLocks noGrp="1"/>
          </p:cNvSpPr>
          <p:nvPr>
            <p:ph type="sldNum" sz="quarter" idx="12"/>
          </p:nvPr>
        </p:nvSpPr>
        <p:spPr/>
        <p:txBody>
          <a:bodyPr/>
          <a:lstStyle/>
          <a:p>
            <a:fld id="{56F78409-48B7-482A-A2F9-7319AEE5DD12}" type="slidenum">
              <a:rPr lang="en-US" smtClean="0"/>
              <a:t>13</a:t>
            </a:fld>
            <a:endParaRPr lang="en-US"/>
          </a:p>
        </p:txBody>
      </p:sp>
    </p:spTree>
    <p:extLst>
      <p:ext uri="{BB962C8B-B14F-4D97-AF65-F5344CB8AC3E}">
        <p14:creationId xmlns:p14="http://schemas.microsoft.com/office/powerpoint/2010/main" val="3369406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24200" y="3384272"/>
            <a:ext cx="6400800" cy="1752600"/>
          </a:xfrm>
        </p:spPr>
        <p:txBody>
          <a:bodyPr/>
          <a:lstStyle/>
          <a:p>
            <a:r>
              <a:rPr lang="en-US" b="1" dirty="0">
                <a:solidFill>
                  <a:schemeClr val="bg1"/>
                </a:solidFill>
              </a:rPr>
              <a:t>January 2018</a:t>
            </a:r>
          </a:p>
        </p:txBody>
      </p:sp>
      <p:sp>
        <p:nvSpPr>
          <p:cNvPr id="6" name="Slide Number Placeholder 5">
            <a:extLst>
              <a:ext uri="{FF2B5EF4-FFF2-40B4-BE49-F238E27FC236}">
                <a16:creationId xmlns:a16="http://schemas.microsoft.com/office/drawing/2014/main" id="{A8D4965B-6689-403D-9CA5-1B8E7BF63D58}"/>
              </a:ext>
            </a:extLst>
          </p:cNvPr>
          <p:cNvSpPr>
            <a:spLocks noGrp="1"/>
          </p:cNvSpPr>
          <p:nvPr>
            <p:ph type="sldNum" sz="quarter" idx="12"/>
          </p:nvPr>
        </p:nvSpPr>
        <p:spPr/>
        <p:txBody>
          <a:bodyPr/>
          <a:lstStyle/>
          <a:p>
            <a:fld id="{5FD979AC-9E6C-4F55-B5AD-070C5A11510F}" type="slidenum">
              <a:rPr lang="en-US" smtClean="0"/>
              <a:t>2</a:t>
            </a:fld>
            <a:endParaRPr lang="en-US" dirty="0"/>
          </a:p>
        </p:txBody>
      </p:sp>
      <p:pic>
        <p:nvPicPr>
          <p:cNvPr id="9" name="Picture 8">
            <a:extLst>
              <a:ext uri="{FF2B5EF4-FFF2-40B4-BE49-F238E27FC236}">
                <a16:creationId xmlns:a16="http://schemas.microsoft.com/office/drawing/2014/main" id="{A822043C-B079-4458-951B-25A35F4BE0E5}"/>
              </a:ext>
            </a:extLst>
          </p:cNvPr>
          <p:cNvPicPr>
            <a:picLocks noChangeAspect="1"/>
          </p:cNvPicPr>
          <p:nvPr/>
        </p:nvPicPr>
        <p:blipFill>
          <a:blip r:embed="rId3"/>
          <a:stretch>
            <a:fillRect/>
          </a:stretch>
        </p:blipFill>
        <p:spPr>
          <a:xfrm>
            <a:off x="9157646" y="1901217"/>
            <a:ext cx="1231298" cy="1205251"/>
          </a:xfrm>
          <a:prstGeom prst="rect">
            <a:avLst/>
          </a:prstGeom>
        </p:spPr>
      </p:pic>
      <p:pic>
        <p:nvPicPr>
          <p:cNvPr id="11" name="Picture 10">
            <a:extLst>
              <a:ext uri="{FF2B5EF4-FFF2-40B4-BE49-F238E27FC236}">
                <a16:creationId xmlns:a16="http://schemas.microsoft.com/office/drawing/2014/main" id="{8D39EB2A-7CDB-496D-82B9-C1C0772D374D}"/>
              </a:ext>
            </a:extLst>
          </p:cNvPr>
          <p:cNvPicPr>
            <a:picLocks noChangeAspect="1"/>
          </p:cNvPicPr>
          <p:nvPr/>
        </p:nvPicPr>
        <p:blipFill>
          <a:blip r:embed="rId4"/>
          <a:stretch>
            <a:fillRect/>
          </a:stretch>
        </p:blipFill>
        <p:spPr>
          <a:xfrm>
            <a:off x="1676400" y="2012694"/>
            <a:ext cx="1371600" cy="1244160"/>
          </a:xfrm>
          <a:prstGeom prst="rect">
            <a:avLst/>
          </a:prstGeom>
        </p:spPr>
      </p:pic>
      <p:pic>
        <p:nvPicPr>
          <p:cNvPr id="13" name="Picture 12">
            <a:extLst>
              <a:ext uri="{FF2B5EF4-FFF2-40B4-BE49-F238E27FC236}">
                <a16:creationId xmlns:a16="http://schemas.microsoft.com/office/drawing/2014/main" id="{A4886276-2834-4A26-B69C-FC980EE20ADA}"/>
              </a:ext>
            </a:extLst>
          </p:cNvPr>
          <p:cNvPicPr>
            <a:picLocks noChangeAspect="1"/>
          </p:cNvPicPr>
          <p:nvPr/>
        </p:nvPicPr>
        <p:blipFill>
          <a:blip r:embed="rId5"/>
          <a:stretch>
            <a:fillRect/>
          </a:stretch>
        </p:blipFill>
        <p:spPr>
          <a:xfrm>
            <a:off x="7696200" y="5304583"/>
            <a:ext cx="2692745" cy="776849"/>
          </a:xfrm>
          <a:prstGeom prst="rect">
            <a:avLst/>
          </a:prstGeom>
        </p:spPr>
      </p:pic>
      <p:pic>
        <p:nvPicPr>
          <p:cNvPr id="15" name="Picture 14">
            <a:extLst>
              <a:ext uri="{FF2B5EF4-FFF2-40B4-BE49-F238E27FC236}">
                <a16:creationId xmlns:a16="http://schemas.microsoft.com/office/drawing/2014/main" id="{FC5060AB-7F82-4861-BFE5-5E5DFC1BF7B3}"/>
              </a:ext>
            </a:extLst>
          </p:cNvPr>
          <p:cNvPicPr>
            <a:picLocks noChangeAspect="1"/>
          </p:cNvPicPr>
          <p:nvPr/>
        </p:nvPicPr>
        <p:blipFill>
          <a:blip r:embed="rId6"/>
          <a:stretch>
            <a:fillRect/>
          </a:stretch>
        </p:blipFill>
        <p:spPr>
          <a:xfrm>
            <a:off x="8153400" y="3011956"/>
            <a:ext cx="1271914" cy="1251190"/>
          </a:xfrm>
          <a:prstGeom prst="rect">
            <a:avLst/>
          </a:prstGeom>
        </p:spPr>
      </p:pic>
      <p:pic>
        <p:nvPicPr>
          <p:cNvPr id="17" name="Picture 16">
            <a:extLst>
              <a:ext uri="{FF2B5EF4-FFF2-40B4-BE49-F238E27FC236}">
                <a16:creationId xmlns:a16="http://schemas.microsoft.com/office/drawing/2014/main" id="{387674CE-9B59-4E1A-A2B9-DBA9DB33D263}"/>
              </a:ext>
            </a:extLst>
          </p:cNvPr>
          <p:cNvPicPr>
            <a:picLocks noChangeAspect="1"/>
          </p:cNvPicPr>
          <p:nvPr/>
        </p:nvPicPr>
        <p:blipFill>
          <a:blip r:embed="rId7"/>
          <a:stretch>
            <a:fillRect/>
          </a:stretch>
        </p:blipFill>
        <p:spPr>
          <a:xfrm>
            <a:off x="2027105" y="3297185"/>
            <a:ext cx="1972141" cy="1455227"/>
          </a:xfrm>
          <a:prstGeom prst="rect">
            <a:avLst/>
          </a:prstGeom>
        </p:spPr>
      </p:pic>
      <p:pic>
        <p:nvPicPr>
          <p:cNvPr id="19" name="Picture 18">
            <a:extLst>
              <a:ext uri="{FF2B5EF4-FFF2-40B4-BE49-F238E27FC236}">
                <a16:creationId xmlns:a16="http://schemas.microsoft.com/office/drawing/2014/main" id="{6484E127-EE95-4584-BDBA-BC83C749C005}"/>
              </a:ext>
            </a:extLst>
          </p:cNvPr>
          <p:cNvPicPr>
            <a:picLocks noChangeAspect="1"/>
          </p:cNvPicPr>
          <p:nvPr/>
        </p:nvPicPr>
        <p:blipFill>
          <a:blip r:embed="rId8"/>
          <a:stretch>
            <a:fillRect/>
          </a:stretch>
        </p:blipFill>
        <p:spPr>
          <a:xfrm>
            <a:off x="7162800" y="1891169"/>
            <a:ext cx="1786558" cy="1068113"/>
          </a:xfrm>
          <a:prstGeom prst="rect">
            <a:avLst/>
          </a:prstGeom>
        </p:spPr>
      </p:pic>
      <p:pic>
        <p:nvPicPr>
          <p:cNvPr id="21" name="Picture 20">
            <a:extLst>
              <a:ext uri="{FF2B5EF4-FFF2-40B4-BE49-F238E27FC236}">
                <a16:creationId xmlns:a16="http://schemas.microsoft.com/office/drawing/2014/main" id="{01FA77C6-1182-496A-A81F-447B65AAFFC8}"/>
              </a:ext>
            </a:extLst>
          </p:cNvPr>
          <p:cNvPicPr>
            <a:picLocks noChangeAspect="1"/>
          </p:cNvPicPr>
          <p:nvPr/>
        </p:nvPicPr>
        <p:blipFill>
          <a:blip r:embed="rId9"/>
          <a:stretch>
            <a:fillRect/>
          </a:stretch>
        </p:blipFill>
        <p:spPr>
          <a:xfrm>
            <a:off x="3200400" y="2048405"/>
            <a:ext cx="990600" cy="910877"/>
          </a:xfrm>
          <a:prstGeom prst="rect">
            <a:avLst/>
          </a:prstGeom>
        </p:spPr>
      </p:pic>
      <p:pic>
        <p:nvPicPr>
          <p:cNvPr id="23" name="Picture 22">
            <a:extLst>
              <a:ext uri="{FF2B5EF4-FFF2-40B4-BE49-F238E27FC236}">
                <a16:creationId xmlns:a16="http://schemas.microsoft.com/office/drawing/2014/main" id="{EB75CD45-6E68-47E6-9927-477ADD8D2919}"/>
              </a:ext>
            </a:extLst>
          </p:cNvPr>
          <p:cNvPicPr>
            <a:picLocks noChangeAspect="1"/>
          </p:cNvPicPr>
          <p:nvPr/>
        </p:nvPicPr>
        <p:blipFill>
          <a:blip r:embed="rId10"/>
          <a:stretch>
            <a:fillRect/>
          </a:stretch>
        </p:blipFill>
        <p:spPr>
          <a:xfrm>
            <a:off x="5046560" y="2483284"/>
            <a:ext cx="1819732" cy="1777289"/>
          </a:xfrm>
          <a:prstGeom prst="rect">
            <a:avLst/>
          </a:prstGeom>
        </p:spPr>
      </p:pic>
      <p:pic>
        <p:nvPicPr>
          <p:cNvPr id="25" name="Picture 24">
            <a:extLst>
              <a:ext uri="{FF2B5EF4-FFF2-40B4-BE49-F238E27FC236}">
                <a16:creationId xmlns:a16="http://schemas.microsoft.com/office/drawing/2014/main" id="{1AFB19E4-71D9-45B4-9AB9-8CB33AD4DDCD}"/>
              </a:ext>
            </a:extLst>
          </p:cNvPr>
          <p:cNvPicPr>
            <a:picLocks noChangeAspect="1"/>
          </p:cNvPicPr>
          <p:nvPr/>
        </p:nvPicPr>
        <p:blipFill>
          <a:blip r:embed="rId11"/>
          <a:stretch>
            <a:fillRect/>
          </a:stretch>
        </p:blipFill>
        <p:spPr>
          <a:xfrm>
            <a:off x="1757134" y="5414324"/>
            <a:ext cx="2586266" cy="531537"/>
          </a:xfrm>
          <a:prstGeom prst="rect">
            <a:avLst/>
          </a:prstGeom>
        </p:spPr>
      </p:pic>
      <p:pic>
        <p:nvPicPr>
          <p:cNvPr id="27" name="Picture 26">
            <a:extLst>
              <a:ext uri="{FF2B5EF4-FFF2-40B4-BE49-F238E27FC236}">
                <a16:creationId xmlns:a16="http://schemas.microsoft.com/office/drawing/2014/main" id="{55FA381D-AA37-42CC-95E9-4492195A9217}"/>
              </a:ext>
            </a:extLst>
          </p:cNvPr>
          <p:cNvPicPr>
            <a:picLocks noChangeAspect="1"/>
          </p:cNvPicPr>
          <p:nvPr/>
        </p:nvPicPr>
        <p:blipFill>
          <a:blip r:embed="rId12"/>
          <a:stretch>
            <a:fillRect/>
          </a:stretch>
        </p:blipFill>
        <p:spPr>
          <a:xfrm>
            <a:off x="4495802" y="4583633"/>
            <a:ext cx="2819400" cy="948524"/>
          </a:xfrm>
          <a:prstGeom prst="rect">
            <a:avLst/>
          </a:prstGeom>
        </p:spPr>
      </p:pic>
      <p:pic>
        <p:nvPicPr>
          <p:cNvPr id="3074" name="Picture 2" descr="Decas Cranberry Grows with Sage 500 ERP">
            <a:extLst>
              <a:ext uri="{FF2B5EF4-FFF2-40B4-BE49-F238E27FC236}">
                <a16:creationId xmlns:a16="http://schemas.microsoft.com/office/drawing/2014/main" id="{4A0776F7-AE86-4A98-89EA-638A05AB8BE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445346" y="4043057"/>
            <a:ext cx="846769" cy="68576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E3F1E57-E5E8-4EE0-BADD-77678FF7B809}"/>
              </a:ext>
            </a:extLst>
          </p:cNvPr>
          <p:cNvSpPr txBox="1"/>
          <p:nvPr/>
        </p:nvSpPr>
        <p:spPr>
          <a:xfrm>
            <a:off x="843929" y="847674"/>
            <a:ext cx="10312745" cy="707886"/>
          </a:xfrm>
          <a:prstGeom prst="rect">
            <a:avLst/>
          </a:prstGeom>
          <a:noFill/>
        </p:spPr>
        <p:txBody>
          <a:bodyPr wrap="square" rtlCol="0">
            <a:spAutoFit/>
          </a:bodyPr>
          <a:lstStyle/>
          <a:p>
            <a:r>
              <a:rPr lang="en-US" sz="4000" b="1" dirty="0">
                <a:solidFill>
                  <a:srgbClr val="A50021"/>
                </a:solidFill>
                <a:effectLst>
                  <a:outerShdw blurRad="38100" dist="38100" dir="2700000" algn="tl">
                    <a:srgbClr val="000000">
                      <a:alpha val="43137"/>
                    </a:srgbClr>
                  </a:outerShdw>
                </a:effectLst>
                <a:latin typeface="+mj-lt"/>
                <a:ea typeface="+mj-ea"/>
                <a:cs typeface="+mj-cs"/>
              </a:rPr>
              <a:t>CRANBERRY INSTITUTE SUPPORTING MEMBERS</a:t>
            </a:r>
          </a:p>
        </p:txBody>
      </p:sp>
    </p:spTree>
    <p:extLst>
      <p:ext uri="{BB962C8B-B14F-4D97-AF65-F5344CB8AC3E}">
        <p14:creationId xmlns:p14="http://schemas.microsoft.com/office/powerpoint/2010/main" val="850084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357953529"/>
              </p:ext>
            </p:extLst>
          </p:nvPr>
        </p:nvGraphicFramePr>
        <p:xfrm>
          <a:off x="670806" y="92076"/>
          <a:ext cx="9417411" cy="61298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A5BA67FA-A416-434D-9F3E-EEABBBEE548A}" type="slidenum">
              <a:rPr lang="en-US" smtClean="0"/>
              <a:pPr/>
              <a:t>3</a:t>
            </a:fld>
            <a:endParaRPr lang="en-US" dirty="0"/>
          </a:p>
        </p:txBody>
      </p:sp>
      <p:sp>
        <p:nvSpPr>
          <p:cNvPr id="6" name="TextBox 5"/>
          <p:cNvSpPr txBox="1"/>
          <p:nvPr/>
        </p:nvSpPr>
        <p:spPr>
          <a:xfrm>
            <a:off x="4340088" y="6058038"/>
            <a:ext cx="2093843" cy="707886"/>
          </a:xfrm>
          <a:prstGeom prst="rect">
            <a:avLst/>
          </a:prstGeom>
          <a:noFill/>
        </p:spPr>
        <p:txBody>
          <a:bodyPr wrap="none" rtlCol="0">
            <a:spAutoFit/>
          </a:bodyPr>
          <a:lstStyle/>
          <a:p>
            <a:r>
              <a:rPr lang="en-US" sz="4000" b="1" dirty="0">
                <a:latin typeface="Arial" pitchFamily="34" charset="0"/>
                <a:cs typeface="Arial" pitchFamily="34" charset="0"/>
              </a:rPr>
              <a:t>Mission</a:t>
            </a:r>
          </a:p>
        </p:txBody>
      </p:sp>
    </p:spTree>
    <p:extLst>
      <p:ext uri="{BB962C8B-B14F-4D97-AF65-F5344CB8AC3E}">
        <p14:creationId xmlns:p14="http://schemas.microsoft.com/office/powerpoint/2010/main" val="391430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80B93557-289C-46C5-95AF-93C139F482A4}"/>
                                            </p:graphicEl>
                                          </p:spTgt>
                                        </p:tgtEl>
                                        <p:attrNameLst>
                                          <p:attrName>style.visibility</p:attrName>
                                        </p:attrNameLst>
                                      </p:cBhvr>
                                      <p:to>
                                        <p:strVal val="visible"/>
                                      </p:to>
                                    </p:set>
                                    <p:animEffect transition="in" filter="fade">
                                      <p:cBhvr>
                                        <p:cTn id="7" dur="500"/>
                                        <p:tgtEl>
                                          <p:spTgt spid="5">
                                            <p:graphicEl>
                                              <a:dgm id="{80B93557-289C-46C5-95AF-93C139F482A4}"/>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1A9AFB06-7992-41E7-9F58-3AC7B65F7090}"/>
                                            </p:graphicEl>
                                          </p:spTgt>
                                        </p:tgtEl>
                                        <p:attrNameLst>
                                          <p:attrName>style.visibility</p:attrName>
                                        </p:attrNameLst>
                                      </p:cBhvr>
                                      <p:to>
                                        <p:strVal val="visible"/>
                                      </p:to>
                                    </p:set>
                                    <p:animEffect transition="in" filter="fade">
                                      <p:cBhvr>
                                        <p:cTn id="10" dur="500"/>
                                        <p:tgtEl>
                                          <p:spTgt spid="5">
                                            <p:graphicEl>
                                              <a:dgm id="{1A9AFB06-7992-41E7-9F58-3AC7B65F709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9EDA497C-733C-4583-8625-DDB448A75492}"/>
                                            </p:graphicEl>
                                          </p:spTgt>
                                        </p:tgtEl>
                                        <p:attrNameLst>
                                          <p:attrName>style.visibility</p:attrName>
                                        </p:attrNameLst>
                                      </p:cBhvr>
                                      <p:to>
                                        <p:strVal val="visible"/>
                                      </p:to>
                                    </p:set>
                                    <p:animEffect transition="in" filter="fade">
                                      <p:cBhvr>
                                        <p:cTn id="15" dur="500"/>
                                        <p:tgtEl>
                                          <p:spTgt spid="5">
                                            <p:graphicEl>
                                              <a:dgm id="{9EDA497C-733C-4583-8625-DDB448A75492}"/>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15E38F1C-E7E0-4AA7-8875-E5D2901268F6}"/>
                                            </p:graphicEl>
                                          </p:spTgt>
                                        </p:tgtEl>
                                        <p:attrNameLst>
                                          <p:attrName>style.visibility</p:attrName>
                                        </p:attrNameLst>
                                      </p:cBhvr>
                                      <p:to>
                                        <p:strVal val="visible"/>
                                      </p:to>
                                    </p:set>
                                    <p:animEffect transition="in" filter="fade">
                                      <p:cBhvr>
                                        <p:cTn id="18" dur="500"/>
                                        <p:tgtEl>
                                          <p:spTgt spid="5">
                                            <p:graphicEl>
                                              <a:dgm id="{15E38F1C-E7E0-4AA7-8875-E5D2901268F6}"/>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02FA66B0-797D-4137-901E-5D4102C29B07}"/>
                                            </p:graphicEl>
                                          </p:spTgt>
                                        </p:tgtEl>
                                        <p:attrNameLst>
                                          <p:attrName>style.visibility</p:attrName>
                                        </p:attrNameLst>
                                      </p:cBhvr>
                                      <p:to>
                                        <p:strVal val="visible"/>
                                      </p:to>
                                    </p:set>
                                    <p:animEffect transition="in" filter="fade">
                                      <p:cBhvr>
                                        <p:cTn id="23" dur="500"/>
                                        <p:tgtEl>
                                          <p:spTgt spid="5">
                                            <p:graphicEl>
                                              <a:dgm id="{02FA66B0-797D-4137-901E-5D4102C29B07}"/>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4F23BE39-8427-4D69-8245-1A1701676EBC}"/>
                                            </p:graphicEl>
                                          </p:spTgt>
                                        </p:tgtEl>
                                        <p:attrNameLst>
                                          <p:attrName>style.visibility</p:attrName>
                                        </p:attrNameLst>
                                      </p:cBhvr>
                                      <p:to>
                                        <p:strVal val="visible"/>
                                      </p:to>
                                    </p:set>
                                    <p:animEffect transition="in" filter="fade">
                                      <p:cBhvr>
                                        <p:cTn id="26" dur="500"/>
                                        <p:tgtEl>
                                          <p:spTgt spid="5">
                                            <p:graphicEl>
                                              <a:dgm id="{4F23BE39-8427-4D69-8245-1A1701676EBC}"/>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graphicEl>
                                              <a:dgm id="{F106B0BB-F170-4572-8556-67A899A57CDC}"/>
                                            </p:graphicEl>
                                          </p:spTgt>
                                        </p:tgtEl>
                                        <p:attrNameLst>
                                          <p:attrName>style.visibility</p:attrName>
                                        </p:attrNameLst>
                                      </p:cBhvr>
                                      <p:to>
                                        <p:strVal val="visible"/>
                                      </p:to>
                                    </p:set>
                                    <p:animEffect transition="in" filter="fade">
                                      <p:cBhvr>
                                        <p:cTn id="31" dur="500"/>
                                        <p:tgtEl>
                                          <p:spTgt spid="5">
                                            <p:graphicEl>
                                              <a:dgm id="{F106B0BB-F170-4572-8556-67A899A57CD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graphicEl>
                                              <a:dgm id="{34423653-C675-4217-A810-6E29EDA1B719}"/>
                                            </p:graphicEl>
                                          </p:spTgt>
                                        </p:tgtEl>
                                        <p:attrNameLst>
                                          <p:attrName>style.visibility</p:attrName>
                                        </p:attrNameLst>
                                      </p:cBhvr>
                                      <p:to>
                                        <p:strVal val="visible"/>
                                      </p:to>
                                    </p:set>
                                    <p:animEffect transition="in" filter="fade">
                                      <p:cBhvr>
                                        <p:cTn id="34" dur="500"/>
                                        <p:tgtEl>
                                          <p:spTgt spid="5">
                                            <p:graphicEl>
                                              <a:dgm id="{34423653-C675-4217-A810-6E29EDA1B719}"/>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1" nodeType="clickEffect">
                                  <p:stCondLst>
                                    <p:cond delay="0"/>
                                  </p:stCondLst>
                                  <p:childTnLst>
                                    <p:set>
                                      <p:cBhvr>
                                        <p:cTn id="38" dur="1" fill="hold">
                                          <p:stCondLst>
                                            <p:cond delay="0"/>
                                          </p:stCondLst>
                                        </p:cTn>
                                        <p:tgtEl>
                                          <p:spTgt spid="5">
                                            <p:graphicEl>
                                              <a:dgm id="{110DB198-7B49-467E-A5ED-7A603EAE2259}"/>
                                            </p:graphicEl>
                                          </p:spTgt>
                                        </p:tgtEl>
                                        <p:attrNameLst>
                                          <p:attrName>style.visibility</p:attrName>
                                        </p:attrNameLst>
                                      </p:cBhvr>
                                      <p:to>
                                        <p:strVal val="visible"/>
                                      </p:to>
                                    </p:set>
                                    <p:animEffect transition="in" filter="fade">
                                      <p:cBhvr>
                                        <p:cTn id="39" dur="500"/>
                                        <p:tgtEl>
                                          <p:spTgt spid="5">
                                            <p:graphicEl>
                                              <a:dgm id="{110DB198-7B49-467E-A5ED-7A603EAE2259}"/>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lvlOne"/>
        </p:bldSub>
      </p:bldGraphic>
      <p:bldGraphic spid="5" grpId="1" uiExpand="1">
        <p:bldSub>
          <a:bldDgm bld="lvlOne"/>
        </p:bldSub>
      </p:bldGraphic>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7761C-FDB1-4D9D-8A91-7AFB8A4736A5}"/>
              </a:ext>
            </a:extLst>
          </p:cNvPr>
          <p:cNvSpPr>
            <a:spLocks noGrp="1"/>
          </p:cNvSpPr>
          <p:nvPr>
            <p:ph type="title"/>
          </p:nvPr>
        </p:nvSpPr>
        <p:spPr/>
        <p:txBody>
          <a:bodyPr/>
          <a:lstStyle/>
          <a:p>
            <a:r>
              <a:rPr lang="en-US" dirty="0"/>
              <a:t>2021 Review</a:t>
            </a:r>
          </a:p>
        </p:txBody>
      </p:sp>
      <p:sp>
        <p:nvSpPr>
          <p:cNvPr id="3" name="Content Placeholder 2">
            <a:extLst>
              <a:ext uri="{FF2B5EF4-FFF2-40B4-BE49-F238E27FC236}">
                <a16:creationId xmlns:a16="http://schemas.microsoft.com/office/drawing/2014/main" id="{9B6D8A5B-EE72-4B56-8D97-7E87DF2455B4}"/>
              </a:ext>
            </a:extLst>
          </p:cNvPr>
          <p:cNvSpPr>
            <a:spLocks noGrp="1"/>
          </p:cNvSpPr>
          <p:nvPr>
            <p:ph idx="1"/>
          </p:nvPr>
        </p:nvSpPr>
        <p:spPr/>
        <p:txBody>
          <a:bodyPr/>
          <a:lstStyle/>
          <a:p>
            <a:r>
              <a:rPr lang="en-US" b="1" dirty="0"/>
              <a:t>Health Research</a:t>
            </a:r>
          </a:p>
          <a:p>
            <a:pPr lvl="1"/>
            <a:r>
              <a:rPr lang="en-US" dirty="0"/>
              <a:t>In partnership with CMC, brought 2 cranberry health projects forward for funding consideration </a:t>
            </a:r>
            <a:br>
              <a:rPr lang="en-US" dirty="0"/>
            </a:br>
            <a:endParaRPr lang="en-US" dirty="0"/>
          </a:p>
          <a:p>
            <a:pPr lvl="1"/>
            <a:r>
              <a:rPr lang="en-US" dirty="0"/>
              <a:t>Both projects were fully funded </a:t>
            </a:r>
            <a:br>
              <a:rPr lang="en-US" dirty="0"/>
            </a:br>
            <a:br>
              <a:rPr lang="en-US" dirty="0"/>
            </a:br>
            <a:endParaRPr lang="en-US" dirty="0"/>
          </a:p>
          <a:p>
            <a:r>
              <a:rPr lang="en-US" b="1" dirty="0"/>
              <a:t>Pesticide Update </a:t>
            </a:r>
          </a:p>
          <a:p>
            <a:pPr lvl="1"/>
            <a:endParaRPr lang="en-US" dirty="0"/>
          </a:p>
        </p:txBody>
      </p:sp>
      <p:sp>
        <p:nvSpPr>
          <p:cNvPr id="4" name="Slide Number Placeholder 3">
            <a:extLst>
              <a:ext uri="{FF2B5EF4-FFF2-40B4-BE49-F238E27FC236}">
                <a16:creationId xmlns:a16="http://schemas.microsoft.com/office/drawing/2014/main" id="{F895C5CA-7CC2-4D86-990A-95A7ECCB0E8F}"/>
              </a:ext>
            </a:extLst>
          </p:cNvPr>
          <p:cNvSpPr>
            <a:spLocks noGrp="1"/>
          </p:cNvSpPr>
          <p:nvPr>
            <p:ph type="sldNum" sz="quarter" idx="12"/>
          </p:nvPr>
        </p:nvSpPr>
        <p:spPr/>
        <p:txBody>
          <a:bodyPr/>
          <a:lstStyle/>
          <a:p>
            <a:fld id="{56F78409-48B7-482A-A2F9-7319AEE5DD12}" type="slidenum">
              <a:rPr lang="en-US" smtClean="0"/>
              <a:t>4</a:t>
            </a:fld>
            <a:endParaRPr lang="en-US"/>
          </a:p>
        </p:txBody>
      </p:sp>
    </p:spTree>
    <p:extLst>
      <p:ext uri="{BB962C8B-B14F-4D97-AF65-F5344CB8AC3E}">
        <p14:creationId xmlns:p14="http://schemas.microsoft.com/office/powerpoint/2010/main" val="1590184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D1969-4BD1-43D3-AEF6-C9E6D8885280}"/>
              </a:ext>
            </a:extLst>
          </p:cNvPr>
          <p:cNvSpPr>
            <a:spLocks noGrp="1"/>
          </p:cNvSpPr>
          <p:nvPr>
            <p:ph type="title"/>
          </p:nvPr>
        </p:nvSpPr>
        <p:spPr/>
        <p:txBody>
          <a:bodyPr/>
          <a:lstStyle/>
          <a:p>
            <a:r>
              <a:rPr lang="en-US" dirty="0"/>
              <a:t>Health Research</a:t>
            </a:r>
          </a:p>
        </p:txBody>
      </p:sp>
      <p:sp>
        <p:nvSpPr>
          <p:cNvPr id="3" name="Content Placeholder 2">
            <a:extLst>
              <a:ext uri="{FF2B5EF4-FFF2-40B4-BE49-F238E27FC236}">
                <a16:creationId xmlns:a16="http://schemas.microsoft.com/office/drawing/2014/main" id="{8C8DBE3E-D2C4-416F-8B32-75ABAB3E4354}"/>
              </a:ext>
            </a:extLst>
          </p:cNvPr>
          <p:cNvSpPr>
            <a:spLocks noGrp="1"/>
          </p:cNvSpPr>
          <p:nvPr>
            <p:ph idx="1"/>
          </p:nvPr>
        </p:nvSpPr>
        <p:spPr>
          <a:xfrm>
            <a:off x="288235" y="1252331"/>
            <a:ext cx="11797747" cy="4873836"/>
          </a:xfrm>
        </p:spPr>
        <p:txBody>
          <a:bodyPr/>
          <a:lstStyle/>
          <a:p>
            <a:pPr marL="0" indent="0">
              <a:buNone/>
            </a:pPr>
            <a:r>
              <a:rPr lang="en-US" dirty="0"/>
              <a:t>   Process for Research Funding Consideration </a:t>
            </a:r>
          </a:p>
        </p:txBody>
      </p:sp>
      <p:sp>
        <p:nvSpPr>
          <p:cNvPr id="4" name="Slide Number Placeholder 3">
            <a:extLst>
              <a:ext uri="{FF2B5EF4-FFF2-40B4-BE49-F238E27FC236}">
                <a16:creationId xmlns:a16="http://schemas.microsoft.com/office/drawing/2014/main" id="{93E9E6BC-C631-4FA8-9656-AC88AE5BDDD2}"/>
              </a:ext>
            </a:extLst>
          </p:cNvPr>
          <p:cNvSpPr>
            <a:spLocks noGrp="1"/>
          </p:cNvSpPr>
          <p:nvPr>
            <p:ph type="sldNum" sz="quarter" idx="12"/>
          </p:nvPr>
        </p:nvSpPr>
        <p:spPr/>
        <p:txBody>
          <a:bodyPr/>
          <a:lstStyle/>
          <a:p>
            <a:fld id="{56F78409-48B7-482A-A2F9-7319AEE5DD12}" type="slidenum">
              <a:rPr lang="en-US" smtClean="0"/>
              <a:t>5</a:t>
            </a:fld>
            <a:endParaRPr lang="en-US"/>
          </a:p>
        </p:txBody>
      </p:sp>
      <p:cxnSp>
        <p:nvCxnSpPr>
          <p:cNvPr id="6" name="Straight Arrow Connector 5">
            <a:extLst>
              <a:ext uri="{FF2B5EF4-FFF2-40B4-BE49-F238E27FC236}">
                <a16:creationId xmlns:a16="http://schemas.microsoft.com/office/drawing/2014/main" id="{85320696-40C9-421A-B186-B163411AAE9F}"/>
              </a:ext>
            </a:extLst>
          </p:cNvPr>
          <p:cNvCxnSpPr>
            <a:cxnSpLocks/>
          </p:cNvCxnSpPr>
          <p:nvPr/>
        </p:nvCxnSpPr>
        <p:spPr>
          <a:xfrm>
            <a:off x="609600" y="3372265"/>
            <a:ext cx="10793895" cy="2070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58B2BF76-5E72-4765-949E-D4FC01DC4EBC}"/>
              </a:ext>
            </a:extLst>
          </p:cNvPr>
          <p:cNvSpPr txBox="1"/>
          <p:nvPr/>
        </p:nvSpPr>
        <p:spPr>
          <a:xfrm>
            <a:off x="462183" y="3477038"/>
            <a:ext cx="2017643" cy="1477328"/>
          </a:xfrm>
          <a:prstGeom prst="rect">
            <a:avLst/>
          </a:prstGeom>
          <a:noFill/>
        </p:spPr>
        <p:txBody>
          <a:bodyPr wrap="square" rtlCol="0">
            <a:spAutoFit/>
          </a:bodyPr>
          <a:lstStyle/>
          <a:p>
            <a:r>
              <a:rPr lang="en-US" dirty="0"/>
              <a:t>SAB mtg</a:t>
            </a:r>
          </a:p>
          <a:p>
            <a:r>
              <a:rPr lang="en-US" dirty="0"/>
              <a:t>  -areas of research</a:t>
            </a:r>
          </a:p>
          <a:p>
            <a:r>
              <a:rPr lang="en-US" dirty="0"/>
              <a:t>  -type of research</a:t>
            </a:r>
          </a:p>
          <a:p>
            <a:r>
              <a:rPr lang="en-US" dirty="0"/>
              <a:t>  -budget</a:t>
            </a:r>
          </a:p>
          <a:p>
            <a:r>
              <a:rPr lang="en-US" dirty="0"/>
              <a:t>  -CMC, other</a:t>
            </a:r>
          </a:p>
        </p:txBody>
      </p:sp>
      <p:sp>
        <p:nvSpPr>
          <p:cNvPr id="13" name="TextBox 12">
            <a:extLst>
              <a:ext uri="{FF2B5EF4-FFF2-40B4-BE49-F238E27FC236}">
                <a16:creationId xmlns:a16="http://schemas.microsoft.com/office/drawing/2014/main" id="{32900EE9-AFD8-48E6-BD7A-0B768E5F4F88}"/>
              </a:ext>
            </a:extLst>
          </p:cNvPr>
          <p:cNvSpPr txBox="1"/>
          <p:nvPr/>
        </p:nvSpPr>
        <p:spPr>
          <a:xfrm>
            <a:off x="1196843" y="2787651"/>
            <a:ext cx="647700" cy="461665"/>
          </a:xfrm>
          <a:prstGeom prst="rect">
            <a:avLst/>
          </a:prstGeom>
          <a:noFill/>
        </p:spPr>
        <p:txBody>
          <a:bodyPr wrap="square" rtlCol="0">
            <a:spAutoFit/>
          </a:bodyPr>
          <a:lstStyle/>
          <a:p>
            <a:r>
              <a:rPr lang="en-US" sz="2400" b="1" dirty="0"/>
              <a:t>Q1</a:t>
            </a:r>
          </a:p>
        </p:txBody>
      </p:sp>
      <p:sp>
        <p:nvSpPr>
          <p:cNvPr id="14" name="TextBox 13">
            <a:extLst>
              <a:ext uri="{FF2B5EF4-FFF2-40B4-BE49-F238E27FC236}">
                <a16:creationId xmlns:a16="http://schemas.microsoft.com/office/drawing/2014/main" id="{E61BA9B0-115E-4465-8F2F-025B65F13129}"/>
              </a:ext>
            </a:extLst>
          </p:cNvPr>
          <p:cNvSpPr txBox="1"/>
          <p:nvPr/>
        </p:nvSpPr>
        <p:spPr>
          <a:xfrm>
            <a:off x="2665289" y="2787650"/>
            <a:ext cx="647700" cy="461665"/>
          </a:xfrm>
          <a:prstGeom prst="rect">
            <a:avLst/>
          </a:prstGeom>
          <a:noFill/>
        </p:spPr>
        <p:txBody>
          <a:bodyPr wrap="square" rtlCol="0">
            <a:spAutoFit/>
          </a:bodyPr>
          <a:lstStyle/>
          <a:p>
            <a:r>
              <a:rPr lang="en-US" sz="2400" b="1" dirty="0"/>
              <a:t>Q2</a:t>
            </a:r>
          </a:p>
        </p:txBody>
      </p:sp>
      <p:sp>
        <p:nvSpPr>
          <p:cNvPr id="15" name="TextBox 14">
            <a:extLst>
              <a:ext uri="{FF2B5EF4-FFF2-40B4-BE49-F238E27FC236}">
                <a16:creationId xmlns:a16="http://schemas.microsoft.com/office/drawing/2014/main" id="{038799A3-DDA3-4B07-A6A3-8F22AE49B277}"/>
              </a:ext>
            </a:extLst>
          </p:cNvPr>
          <p:cNvSpPr txBox="1"/>
          <p:nvPr/>
        </p:nvSpPr>
        <p:spPr>
          <a:xfrm>
            <a:off x="2412749" y="3477038"/>
            <a:ext cx="2146827" cy="1754326"/>
          </a:xfrm>
          <a:prstGeom prst="rect">
            <a:avLst/>
          </a:prstGeom>
          <a:noFill/>
        </p:spPr>
        <p:txBody>
          <a:bodyPr wrap="square" rtlCol="0">
            <a:spAutoFit/>
          </a:bodyPr>
          <a:lstStyle/>
          <a:p>
            <a:r>
              <a:rPr lang="en-US" dirty="0"/>
              <a:t>-Draft RFP</a:t>
            </a:r>
          </a:p>
          <a:p>
            <a:r>
              <a:rPr lang="en-US" dirty="0"/>
              <a:t>-Target researchers</a:t>
            </a:r>
          </a:p>
          <a:p>
            <a:r>
              <a:rPr lang="en-US" dirty="0"/>
              <a:t>-Distribute RFP</a:t>
            </a:r>
          </a:p>
          <a:p>
            <a:r>
              <a:rPr lang="en-US" dirty="0"/>
              <a:t> -Evaluate proposals</a:t>
            </a:r>
          </a:p>
          <a:p>
            <a:r>
              <a:rPr lang="en-US" dirty="0"/>
              <a:t>     -SAB, scientists</a:t>
            </a:r>
          </a:p>
          <a:p>
            <a:r>
              <a:rPr lang="en-US" dirty="0"/>
              <a:t>  -HAC mtg.</a:t>
            </a:r>
          </a:p>
        </p:txBody>
      </p:sp>
      <p:sp>
        <p:nvSpPr>
          <p:cNvPr id="16" name="TextBox 15">
            <a:extLst>
              <a:ext uri="{FF2B5EF4-FFF2-40B4-BE49-F238E27FC236}">
                <a16:creationId xmlns:a16="http://schemas.microsoft.com/office/drawing/2014/main" id="{A75F6165-050F-439C-B80B-893BF95C5463}"/>
              </a:ext>
            </a:extLst>
          </p:cNvPr>
          <p:cNvSpPr txBox="1"/>
          <p:nvPr/>
        </p:nvSpPr>
        <p:spPr>
          <a:xfrm>
            <a:off x="4643255" y="2773336"/>
            <a:ext cx="647700" cy="461665"/>
          </a:xfrm>
          <a:prstGeom prst="rect">
            <a:avLst/>
          </a:prstGeom>
          <a:noFill/>
        </p:spPr>
        <p:txBody>
          <a:bodyPr wrap="square" rtlCol="0">
            <a:spAutoFit/>
          </a:bodyPr>
          <a:lstStyle/>
          <a:p>
            <a:r>
              <a:rPr lang="en-US" sz="2400" b="1" dirty="0"/>
              <a:t>Q3</a:t>
            </a:r>
          </a:p>
        </p:txBody>
      </p:sp>
      <p:sp>
        <p:nvSpPr>
          <p:cNvPr id="18" name="TextBox 17">
            <a:extLst>
              <a:ext uri="{FF2B5EF4-FFF2-40B4-BE49-F238E27FC236}">
                <a16:creationId xmlns:a16="http://schemas.microsoft.com/office/drawing/2014/main" id="{1E7CE402-6314-43B6-9740-C6B44005FC49}"/>
              </a:ext>
            </a:extLst>
          </p:cNvPr>
          <p:cNvSpPr txBox="1"/>
          <p:nvPr/>
        </p:nvSpPr>
        <p:spPr>
          <a:xfrm>
            <a:off x="4559576" y="3475380"/>
            <a:ext cx="2146827" cy="2031325"/>
          </a:xfrm>
          <a:prstGeom prst="rect">
            <a:avLst/>
          </a:prstGeom>
          <a:noFill/>
        </p:spPr>
        <p:txBody>
          <a:bodyPr wrap="square" rtlCol="0">
            <a:spAutoFit/>
          </a:bodyPr>
          <a:lstStyle/>
          <a:p>
            <a:r>
              <a:rPr lang="en-US" dirty="0"/>
              <a:t>-PIs present @ CI/CMC</a:t>
            </a:r>
          </a:p>
          <a:p>
            <a:r>
              <a:rPr lang="en-US" dirty="0"/>
              <a:t>    -Joint session</a:t>
            </a:r>
          </a:p>
          <a:p>
            <a:r>
              <a:rPr lang="en-US" dirty="0"/>
              <a:t>-Funding decision</a:t>
            </a:r>
          </a:p>
          <a:p>
            <a:r>
              <a:rPr lang="en-US" dirty="0"/>
              <a:t>-Communication of decision</a:t>
            </a:r>
          </a:p>
          <a:p>
            <a:endParaRPr lang="en-US" dirty="0"/>
          </a:p>
        </p:txBody>
      </p:sp>
      <p:sp>
        <p:nvSpPr>
          <p:cNvPr id="21" name="TextBox 20">
            <a:extLst>
              <a:ext uri="{FF2B5EF4-FFF2-40B4-BE49-F238E27FC236}">
                <a16:creationId xmlns:a16="http://schemas.microsoft.com/office/drawing/2014/main" id="{3AED8762-C09B-4C2E-88FD-0D70FB3F502B}"/>
              </a:ext>
            </a:extLst>
          </p:cNvPr>
          <p:cNvSpPr txBox="1"/>
          <p:nvPr/>
        </p:nvSpPr>
        <p:spPr>
          <a:xfrm>
            <a:off x="6552436" y="3429000"/>
            <a:ext cx="1837047" cy="1477328"/>
          </a:xfrm>
          <a:prstGeom prst="rect">
            <a:avLst/>
          </a:prstGeom>
          <a:noFill/>
        </p:spPr>
        <p:txBody>
          <a:bodyPr wrap="square" rtlCol="0">
            <a:spAutoFit/>
          </a:bodyPr>
          <a:lstStyle/>
          <a:p>
            <a:r>
              <a:rPr lang="en-US" dirty="0"/>
              <a:t>-Product and placebo </a:t>
            </a:r>
            <a:r>
              <a:rPr lang="en-US" dirty="0" err="1"/>
              <a:t>dev’t</a:t>
            </a:r>
            <a:endParaRPr lang="en-US" dirty="0"/>
          </a:p>
          <a:p>
            <a:r>
              <a:rPr lang="en-US" dirty="0"/>
              <a:t>-Lab/personnel scale up</a:t>
            </a:r>
          </a:p>
          <a:p>
            <a:r>
              <a:rPr lang="en-US" dirty="0"/>
              <a:t>-Contracts </a:t>
            </a:r>
            <a:r>
              <a:rPr lang="en-US" dirty="0" err="1"/>
              <a:t>dev’t</a:t>
            </a:r>
            <a:endParaRPr lang="en-US" dirty="0"/>
          </a:p>
        </p:txBody>
      </p:sp>
      <p:sp>
        <p:nvSpPr>
          <p:cNvPr id="22" name="TextBox 21">
            <a:extLst>
              <a:ext uri="{FF2B5EF4-FFF2-40B4-BE49-F238E27FC236}">
                <a16:creationId xmlns:a16="http://schemas.microsoft.com/office/drawing/2014/main" id="{05D34217-0AD4-4F80-8B19-09D72D13BA23}"/>
              </a:ext>
            </a:extLst>
          </p:cNvPr>
          <p:cNvSpPr txBox="1"/>
          <p:nvPr/>
        </p:nvSpPr>
        <p:spPr>
          <a:xfrm>
            <a:off x="6669191" y="2763948"/>
            <a:ext cx="647700" cy="461665"/>
          </a:xfrm>
          <a:prstGeom prst="rect">
            <a:avLst/>
          </a:prstGeom>
          <a:noFill/>
        </p:spPr>
        <p:txBody>
          <a:bodyPr wrap="square" rtlCol="0">
            <a:spAutoFit/>
          </a:bodyPr>
          <a:lstStyle/>
          <a:p>
            <a:r>
              <a:rPr lang="en-US" sz="2400" b="1" dirty="0"/>
              <a:t>Q4</a:t>
            </a:r>
          </a:p>
        </p:txBody>
      </p:sp>
      <p:sp>
        <p:nvSpPr>
          <p:cNvPr id="23" name="TextBox 22">
            <a:extLst>
              <a:ext uri="{FF2B5EF4-FFF2-40B4-BE49-F238E27FC236}">
                <a16:creationId xmlns:a16="http://schemas.microsoft.com/office/drawing/2014/main" id="{24444701-D451-4D29-8366-AFF7BA7A3AD6}"/>
              </a:ext>
            </a:extLst>
          </p:cNvPr>
          <p:cNvSpPr txBox="1"/>
          <p:nvPr/>
        </p:nvSpPr>
        <p:spPr>
          <a:xfrm>
            <a:off x="8164210" y="2777545"/>
            <a:ext cx="647700" cy="461665"/>
          </a:xfrm>
          <a:prstGeom prst="rect">
            <a:avLst/>
          </a:prstGeom>
          <a:noFill/>
        </p:spPr>
        <p:txBody>
          <a:bodyPr wrap="square" rtlCol="0">
            <a:spAutoFit/>
          </a:bodyPr>
          <a:lstStyle/>
          <a:p>
            <a:r>
              <a:rPr lang="en-US" sz="2400" b="1" dirty="0"/>
              <a:t>Q1</a:t>
            </a:r>
          </a:p>
        </p:txBody>
      </p:sp>
      <p:sp>
        <p:nvSpPr>
          <p:cNvPr id="24" name="TextBox 23">
            <a:extLst>
              <a:ext uri="{FF2B5EF4-FFF2-40B4-BE49-F238E27FC236}">
                <a16:creationId xmlns:a16="http://schemas.microsoft.com/office/drawing/2014/main" id="{2F63293D-6D0D-44F5-A357-E87F7BA377AA}"/>
              </a:ext>
            </a:extLst>
          </p:cNvPr>
          <p:cNvSpPr txBox="1"/>
          <p:nvPr/>
        </p:nvSpPr>
        <p:spPr>
          <a:xfrm>
            <a:off x="8235474" y="3424081"/>
            <a:ext cx="1441124" cy="369332"/>
          </a:xfrm>
          <a:prstGeom prst="rect">
            <a:avLst/>
          </a:prstGeom>
          <a:noFill/>
        </p:spPr>
        <p:txBody>
          <a:bodyPr wrap="square" rtlCol="0">
            <a:spAutoFit/>
          </a:bodyPr>
          <a:lstStyle/>
          <a:p>
            <a:r>
              <a:rPr lang="en-US" dirty="0"/>
              <a:t>-Study begins</a:t>
            </a:r>
          </a:p>
        </p:txBody>
      </p:sp>
      <p:sp>
        <p:nvSpPr>
          <p:cNvPr id="25" name="TextBox 24">
            <a:extLst>
              <a:ext uri="{FF2B5EF4-FFF2-40B4-BE49-F238E27FC236}">
                <a16:creationId xmlns:a16="http://schemas.microsoft.com/office/drawing/2014/main" id="{86A6B947-46BD-4BF5-92BF-EC4031365109}"/>
              </a:ext>
            </a:extLst>
          </p:cNvPr>
          <p:cNvSpPr txBox="1"/>
          <p:nvPr/>
        </p:nvSpPr>
        <p:spPr>
          <a:xfrm>
            <a:off x="520138" y="2321886"/>
            <a:ext cx="1592743" cy="461665"/>
          </a:xfrm>
          <a:prstGeom prst="rect">
            <a:avLst/>
          </a:prstGeom>
          <a:noFill/>
        </p:spPr>
        <p:txBody>
          <a:bodyPr wrap="square" rtlCol="0">
            <a:spAutoFit/>
          </a:bodyPr>
          <a:lstStyle/>
          <a:p>
            <a:r>
              <a:rPr lang="en-US" sz="2400" b="1" dirty="0"/>
              <a:t>Year 1</a:t>
            </a:r>
          </a:p>
        </p:txBody>
      </p:sp>
      <p:sp>
        <p:nvSpPr>
          <p:cNvPr id="26" name="TextBox 25">
            <a:extLst>
              <a:ext uri="{FF2B5EF4-FFF2-40B4-BE49-F238E27FC236}">
                <a16:creationId xmlns:a16="http://schemas.microsoft.com/office/drawing/2014/main" id="{CF1E9AED-3AC6-467B-A779-DE657EBA56F5}"/>
              </a:ext>
            </a:extLst>
          </p:cNvPr>
          <p:cNvSpPr txBox="1"/>
          <p:nvPr/>
        </p:nvSpPr>
        <p:spPr>
          <a:xfrm>
            <a:off x="7922362" y="2295657"/>
            <a:ext cx="1201759" cy="461665"/>
          </a:xfrm>
          <a:prstGeom prst="rect">
            <a:avLst/>
          </a:prstGeom>
          <a:noFill/>
        </p:spPr>
        <p:txBody>
          <a:bodyPr wrap="square" rtlCol="0">
            <a:spAutoFit/>
          </a:bodyPr>
          <a:lstStyle/>
          <a:p>
            <a:r>
              <a:rPr lang="en-US" sz="2400" b="1" dirty="0"/>
              <a:t>Year 2</a:t>
            </a:r>
          </a:p>
        </p:txBody>
      </p:sp>
      <p:sp>
        <p:nvSpPr>
          <p:cNvPr id="27" name="TextBox 26">
            <a:extLst>
              <a:ext uri="{FF2B5EF4-FFF2-40B4-BE49-F238E27FC236}">
                <a16:creationId xmlns:a16="http://schemas.microsoft.com/office/drawing/2014/main" id="{DF570D66-A415-44F4-AF8F-4219F699F08B}"/>
              </a:ext>
            </a:extLst>
          </p:cNvPr>
          <p:cNvSpPr txBox="1"/>
          <p:nvPr/>
        </p:nvSpPr>
        <p:spPr>
          <a:xfrm>
            <a:off x="10386063" y="2304541"/>
            <a:ext cx="1201759" cy="461665"/>
          </a:xfrm>
          <a:prstGeom prst="rect">
            <a:avLst/>
          </a:prstGeom>
          <a:noFill/>
        </p:spPr>
        <p:txBody>
          <a:bodyPr wrap="square" rtlCol="0">
            <a:spAutoFit/>
          </a:bodyPr>
          <a:lstStyle/>
          <a:p>
            <a:r>
              <a:rPr lang="en-US" sz="2400" b="1" dirty="0"/>
              <a:t>Year 3</a:t>
            </a:r>
          </a:p>
        </p:txBody>
      </p:sp>
      <p:sp>
        <p:nvSpPr>
          <p:cNvPr id="29" name="TextBox 28">
            <a:extLst>
              <a:ext uri="{FF2B5EF4-FFF2-40B4-BE49-F238E27FC236}">
                <a16:creationId xmlns:a16="http://schemas.microsoft.com/office/drawing/2014/main" id="{F3C8D313-BD40-44DD-A44F-3612B6B78296}"/>
              </a:ext>
            </a:extLst>
          </p:cNvPr>
          <p:cNvSpPr txBox="1"/>
          <p:nvPr/>
        </p:nvSpPr>
        <p:spPr>
          <a:xfrm>
            <a:off x="10266380" y="3422421"/>
            <a:ext cx="1750029" cy="1477328"/>
          </a:xfrm>
          <a:prstGeom prst="rect">
            <a:avLst/>
          </a:prstGeom>
          <a:noFill/>
        </p:spPr>
        <p:txBody>
          <a:bodyPr wrap="square" rtlCol="0">
            <a:spAutoFit/>
          </a:bodyPr>
          <a:lstStyle/>
          <a:p>
            <a:r>
              <a:rPr lang="en-US" dirty="0"/>
              <a:t>-Journal publication</a:t>
            </a:r>
            <a:br>
              <a:rPr lang="en-US" dirty="0"/>
            </a:br>
            <a:endParaRPr lang="en-US" dirty="0"/>
          </a:p>
          <a:p>
            <a:r>
              <a:rPr lang="en-US" dirty="0"/>
              <a:t>-Communication of study</a:t>
            </a:r>
          </a:p>
        </p:txBody>
      </p:sp>
      <p:sp>
        <p:nvSpPr>
          <p:cNvPr id="30" name="TextBox 29">
            <a:extLst>
              <a:ext uri="{FF2B5EF4-FFF2-40B4-BE49-F238E27FC236}">
                <a16:creationId xmlns:a16="http://schemas.microsoft.com/office/drawing/2014/main" id="{60EEC71E-0868-4353-8ADB-3FBA9503DA73}"/>
              </a:ext>
            </a:extLst>
          </p:cNvPr>
          <p:cNvSpPr txBox="1"/>
          <p:nvPr/>
        </p:nvSpPr>
        <p:spPr>
          <a:xfrm>
            <a:off x="10433656" y="2790795"/>
            <a:ext cx="1119839" cy="461665"/>
          </a:xfrm>
          <a:prstGeom prst="rect">
            <a:avLst/>
          </a:prstGeom>
          <a:noFill/>
        </p:spPr>
        <p:txBody>
          <a:bodyPr wrap="square" rtlCol="0">
            <a:spAutoFit/>
          </a:bodyPr>
          <a:lstStyle/>
          <a:p>
            <a:r>
              <a:rPr lang="en-US" sz="2400" b="1" dirty="0"/>
              <a:t>Q??</a:t>
            </a:r>
          </a:p>
        </p:txBody>
      </p:sp>
    </p:spTree>
    <p:extLst>
      <p:ext uri="{BB962C8B-B14F-4D97-AF65-F5344CB8AC3E}">
        <p14:creationId xmlns:p14="http://schemas.microsoft.com/office/powerpoint/2010/main" val="4193583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66608-93AC-4DED-84CA-DA7585556A87}"/>
              </a:ext>
            </a:extLst>
          </p:cNvPr>
          <p:cNvSpPr>
            <a:spLocks noGrp="1"/>
          </p:cNvSpPr>
          <p:nvPr>
            <p:ph type="title"/>
          </p:nvPr>
        </p:nvSpPr>
        <p:spPr>
          <a:xfrm>
            <a:off x="692341" y="670954"/>
            <a:ext cx="10972800" cy="1143000"/>
          </a:xfrm>
        </p:spPr>
        <p:txBody>
          <a:bodyPr/>
          <a:lstStyle/>
          <a:p>
            <a:r>
              <a:rPr lang="en-US" dirty="0"/>
              <a:t>Areas of Health Research</a:t>
            </a:r>
          </a:p>
        </p:txBody>
      </p:sp>
      <p:sp>
        <p:nvSpPr>
          <p:cNvPr id="3" name="Slide Number Placeholder 2">
            <a:extLst>
              <a:ext uri="{FF2B5EF4-FFF2-40B4-BE49-F238E27FC236}">
                <a16:creationId xmlns:a16="http://schemas.microsoft.com/office/drawing/2014/main" id="{1912A282-9DA8-43AA-949E-8E11A9101566}"/>
              </a:ext>
            </a:extLst>
          </p:cNvPr>
          <p:cNvSpPr>
            <a:spLocks noGrp="1"/>
          </p:cNvSpPr>
          <p:nvPr>
            <p:ph type="sldNum" sz="quarter" idx="12"/>
          </p:nvPr>
        </p:nvSpPr>
        <p:spPr/>
        <p:txBody>
          <a:bodyPr/>
          <a:lstStyle/>
          <a:p>
            <a:fld id="{56F78409-48B7-482A-A2F9-7319AEE5DD12}" type="slidenum">
              <a:rPr lang="en-US" smtClean="0"/>
              <a:t>6</a:t>
            </a:fld>
            <a:endParaRPr lang="en-US"/>
          </a:p>
        </p:txBody>
      </p:sp>
      <p:sp>
        <p:nvSpPr>
          <p:cNvPr id="4" name="TextBox 3">
            <a:extLst>
              <a:ext uri="{FF2B5EF4-FFF2-40B4-BE49-F238E27FC236}">
                <a16:creationId xmlns:a16="http://schemas.microsoft.com/office/drawing/2014/main" id="{665C806A-4C37-4193-A323-FC56A7E817EA}"/>
              </a:ext>
            </a:extLst>
          </p:cNvPr>
          <p:cNvSpPr txBox="1"/>
          <p:nvPr/>
        </p:nvSpPr>
        <p:spPr>
          <a:xfrm>
            <a:off x="4745935" y="2802835"/>
            <a:ext cx="959126" cy="400110"/>
          </a:xfrm>
          <a:prstGeom prst="rect">
            <a:avLst/>
          </a:prstGeom>
          <a:noFill/>
        </p:spPr>
        <p:txBody>
          <a:bodyPr wrap="square" rtlCol="0">
            <a:spAutoFit/>
          </a:bodyPr>
          <a:lstStyle/>
          <a:p>
            <a:r>
              <a:rPr lang="en-US" sz="2000" b="1" dirty="0"/>
              <a:t>UTI</a:t>
            </a:r>
          </a:p>
        </p:txBody>
      </p:sp>
      <p:sp>
        <p:nvSpPr>
          <p:cNvPr id="5" name="TextBox 4">
            <a:extLst>
              <a:ext uri="{FF2B5EF4-FFF2-40B4-BE49-F238E27FC236}">
                <a16:creationId xmlns:a16="http://schemas.microsoft.com/office/drawing/2014/main" id="{23277B3D-AEBF-47A3-AB03-04A191CDE763}"/>
              </a:ext>
            </a:extLst>
          </p:cNvPr>
          <p:cNvSpPr txBox="1"/>
          <p:nvPr/>
        </p:nvSpPr>
        <p:spPr>
          <a:xfrm>
            <a:off x="8527774" y="2730977"/>
            <a:ext cx="1401417" cy="400110"/>
          </a:xfrm>
          <a:prstGeom prst="rect">
            <a:avLst/>
          </a:prstGeom>
          <a:noFill/>
        </p:spPr>
        <p:txBody>
          <a:bodyPr wrap="square" rtlCol="0">
            <a:spAutoFit/>
          </a:bodyPr>
          <a:lstStyle/>
          <a:p>
            <a:r>
              <a:rPr lang="en-US" sz="2000" b="1" dirty="0"/>
              <a:t>Cognition</a:t>
            </a:r>
            <a:endParaRPr lang="en-US" b="1" dirty="0"/>
          </a:p>
        </p:txBody>
      </p:sp>
      <p:sp>
        <p:nvSpPr>
          <p:cNvPr id="6" name="TextBox 5">
            <a:extLst>
              <a:ext uri="{FF2B5EF4-FFF2-40B4-BE49-F238E27FC236}">
                <a16:creationId xmlns:a16="http://schemas.microsoft.com/office/drawing/2014/main" id="{5F5637FD-38C4-4CE1-A3A0-854BB88F70E0}"/>
              </a:ext>
            </a:extLst>
          </p:cNvPr>
          <p:cNvSpPr txBox="1"/>
          <p:nvPr/>
        </p:nvSpPr>
        <p:spPr>
          <a:xfrm>
            <a:off x="5257826" y="3502149"/>
            <a:ext cx="2489752" cy="707886"/>
          </a:xfrm>
          <a:prstGeom prst="rect">
            <a:avLst/>
          </a:prstGeom>
          <a:noFill/>
        </p:spPr>
        <p:txBody>
          <a:bodyPr wrap="square" rtlCol="0">
            <a:spAutoFit/>
          </a:bodyPr>
          <a:lstStyle/>
          <a:p>
            <a:r>
              <a:rPr lang="en-US" sz="2000" b="1" dirty="0"/>
              <a:t>Heart/Cardiovascular</a:t>
            </a:r>
          </a:p>
          <a:p>
            <a:r>
              <a:rPr lang="en-US" sz="2000" b="1" dirty="0"/>
              <a:t>Health</a:t>
            </a:r>
            <a:endParaRPr lang="en-US" b="1" dirty="0"/>
          </a:p>
        </p:txBody>
      </p:sp>
      <p:sp>
        <p:nvSpPr>
          <p:cNvPr id="7" name="TextBox 6">
            <a:extLst>
              <a:ext uri="{FF2B5EF4-FFF2-40B4-BE49-F238E27FC236}">
                <a16:creationId xmlns:a16="http://schemas.microsoft.com/office/drawing/2014/main" id="{C7B820BA-0A4D-4862-8B8C-AFC108E9D733}"/>
              </a:ext>
            </a:extLst>
          </p:cNvPr>
          <p:cNvSpPr txBox="1"/>
          <p:nvPr/>
        </p:nvSpPr>
        <p:spPr>
          <a:xfrm>
            <a:off x="2309192" y="3148206"/>
            <a:ext cx="1401417" cy="707886"/>
          </a:xfrm>
          <a:prstGeom prst="rect">
            <a:avLst/>
          </a:prstGeom>
          <a:noFill/>
        </p:spPr>
        <p:txBody>
          <a:bodyPr wrap="square" rtlCol="0">
            <a:spAutoFit/>
          </a:bodyPr>
          <a:lstStyle/>
          <a:p>
            <a:r>
              <a:rPr lang="en-US" sz="2000" b="1" dirty="0"/>
              <a:t>Antibiotic Resistance</a:t>
            </a:r>
            <a:endParaRPr lang="en-US" b="1" dirty="0"/>
          </a:p>
        </p:txBody>
      </p:sp>
      <p:sp>
        <p:nvSpPr>
          <p:cNvPr id="8" name="TextBox 7">
            <a:extLst>
              <a:ext uri="{FF2B5EF4-FFF2-40B4-BE49-F238E27FC236}">
                <a16:creationId xmlns:a16="http://schemas.microsoft.com/office/drawing/2014/main" id="{E565B0C3-F2D5-430A-BBD7-99AFC9229C22}"/>
              </a:ext>
            </a:extLst>
          </p:cNvPr>
          <p:cNvSpPr txBox="1"/>
          <p:nvPr/>
        </p:nvSpPr>
        <p:spPr>
          <a:xfrm>
            <a:off x="1014570" y="4448221"/>
            <a:ext cx="1061830" cy="707886"/>
          </a:xfrm>
          <a:prstGeom prst="rect">
            <a:avLst/>
          </a:prstGeom>
          <a:noFill/>
        </p:spPr>
        <p:txBody>
          <a:bodyPr wrap="square" rtlCol="0">
            <a:spAutoFit/>
          </a:bodyPr>
          <a:lstStyle/>
          <a:p>
            <a:r>
              <a:rPr lang="en-US" sz="2000" b="1" dirty="0"/>
              <a:t>Dental Health</a:t>
            </a:r>
          </a:p>
        </p:txBody>
      </p:sp>
      <p:sp>
        <p:nvSpPr>
          <p:cNvPr id="9" name="TextBox 8">
            <a:extLst>
              <a:ext uri="{FF2B5EF4-FFF2-40B4-BE49-F238E27FC236}">
                <a16:creationId xmlns:a16="http://schemas.microsoft.com/office/drawing/2014/main" id="{3DCA6025-EF43-42AD-B6E8-F535A9C06819}"/>
              </a:ext>
            </a:extLst>
          </p:cNvPr>
          <p:cNvSpPr txBox="1"/>
          <p:nvPr/>
        </p:nvSpPr>
        <p:spPr>
          <a:xfrm>
            <a:off x="1014570" y="2402725"/>
            <a:ext cx="1061830" cy="400110"/>
          </a:xfrm>
          <a:prstGeom prst="rect">
            <a:avLst/>
          </a:prstGeom>
          <a:noFill/>
        </p:spPr>
        <p:txBody>
          <a:bodyPr wrap="square" rtlCol="0">
            <a:spAutoFit/>
          </a:bodyPr>
          <a:lstStyle/>
          <a:p>
            <a:r>
              <a:rPr lang="en-US" sz="2000" b="1" dirty="0"/>
              <a:t>Cancer</a:t>
            </a:r>
          </a:p>
        </p:txBody>
      </p:sp>
      <p:sp>
        <p:nvSpPr>
          <p:cNvPr id="11" name="TextBox 10">
            <a:extLst>
              <a:ext uri="{FF2B5EF4-FFF2-40B4-BE49-F238E27FC236}">
                <a16:creationId xmlns:a16="http://schemas.microsoft.com/office/drawing/2014/main" id="{DA207BFE-DA5C-4408-8821-FAB773CF6286}"/>
              </a:ext>
            </a:extLst>
          </p:cNvPr>
          <p:cNvSpPr txBox="1"/>
          <p:nvPr/>
        </p:nvSpPr>
        <p:spPr>
          <a:xfrm>
            <a:off x="3303079" y="4312577"/>
            <a:ext cx="1401417" cy="400110"/>
          </a:xfrm>
          <a:prstGeom prst="rect">
            <a:avLst/>
          </a:prstGeom>
          <a:noFill/>
        </p:spPr>
        <p:txBody>
          <a:bodyPr wrap="square" rtlCol="0">
            <a:spAutoFit/>
          </a:bodyPr>
          <a:lstStyle/>
          <a:p>
            <a:r>
              <a:rPr lang="en-US" sz="2000" b="1" dirty="0"/>
              <a:t>Gut Health</a:t>
            </a:r>
            <a:endParaRPr lang="en-US" b="1" dirty="0"/>
          </a:p>
        </p:txBody>
      </p:sp>
      <p:sp>
        <p:nvSpPr>
          <p:cNvPr id="12" name="TextBox 11">
            <a:extLst>
              <a:ext uri="{FF2B5EF4-FFF2-40B4-BE49-F238E27FC236}">
                <a16:creationId xmlns:a16="http://schemas.microsoft.com/office/drawing/2014/main" id="{A4118060-2AA2-4E21-9C79-0204F1A8CDE8}"/>
              </a:ext>
            </a:extLst>
          </p:cNvPr>
          <p:cNvSpPr txBox="1"/>
          <p:nvPr/>
        </p:nvSpPr>
        <p:spPr>
          <a:xfrm>
            <a:off x="6096000" y="4547638"/>
            <a:ext cx="1345113" cy="707886"/>
          </a:xfrm>
          <a:prstGeom prst="rect">
            <a:avLst/>
          </a:prstGeom>
          <a:noFill/>
        </p:spPr>
        <p:txBody>
          <a:bodyPr wrap="square" rtlCol="0">
            <a:spAutoFit/>
          </a:bodyPr>
          <a:lstStyle/>
          <a:p>
            <a:r>
              <a:rPr lang="en-US" sz="2000" b="1" dirty="0"/>
              <a:t>Women’s Health</a:t>
            </a:r>
            <a:endParaRPr lang="en-US" b="1" dirty="0"/>
          </a:p>
        </p:txBody>
      </p:sp>
      <p:sp>
        <p:nvSpPr>
          <p:cNvPr id="13" name="TextBox 12">
            <a:extLst>
              <a:ext uri="{FF2B5EF4-FFF2-40B4-BE49-F238E27FC236}">
                <a16:creationId xmlns:a16="http://schemas.microsoft.com/office/drawing/2014/main" id="{CA5C9222-2F5A-49F2-A84F-AE4B17073531}"/>
              </a:ext>
            </a:extLst>
          </p:cNvPr>
          <p:cNvSpPr txBox="1"/>
          <p:nvPr/>
        </p:nvSpPr>
        <p:spPr>
          <a:xfrm>
            <a:off x="10297737" y="3144800"/>
            <a:ext cx="1061830" cy="707886"/>
          </a:xfrm>
          <a:prstGeom prst="rect">
            <a:avLst/>
          </a:prstGeom>
          <a:noFill/>
        </p:spPr>
        <p:txBody>
          <a:bodyPr wrap="square" rtlCol="0">
            <a:spAutoFit/>
          </a:bodyPr>
          <a:lstStyle/>
          <a:p>
            <a:r>
              <a:rPr lang="en-US" sz="2000" b="1" dirty="0"/>
              <a:t>Mental Health</a:t>
            </a:r>
          </a:p>
        </p:txBody>
      </p:sp>
      <p:sp>
        <p:nvSpPr>
          <p:cNvPr id="14" name="TextBox 13">
            <a:extLst>
              <a:ext uri="{FF2B5EF4-FFF2-40B4-BE49-F238E27FC236}">
                <a16:creationId xmlns:a16="http://schemas.microsoft.com/office/drawing/2014/main" id="{09102D75-88C8-4F2C-A644-8A803B01782D}"/>
              </a:ext>
            </a:extLst>
          </p:cNvPr>
          <p:cNvSpPr txBox="1"/>
          <p:nvPr/>
        </p:nvSpPr>
        <p:spPr>
          <a:xfrm>
            <a:off x="9884467" y="4857798"/>
            <a:ext cx="1017104" cy="707886"/>
          </a:xfrm>
          <a:prstGeom prst="rect">
            <a:avLst/>
          </a:prstGeom>
          <a:noFill/>
        </p:spPr>
        <p:txBody>
          <a:bodyPr wrap="square" rtlCol="0">
            <a:spAutoFit/>
          </a:bodyPr>
          <a:lstStyle/>
          <a:p>
            <a:r>
              <a:rPr lang="en-US" sz="2000" b="1" dirty="0"/>
              <a:t>Men’s Health</a:t>
            </a:r>
            <a:endParaRPr lang="en-US" b="1" dirty="0"/>
          </a:p>
        </p:txBody>
      </p:sp>
      <p:sp>
        <p:nvSpPr>
          <p:cNvPr id="15" name="TextBox 14">
            <a:extLst>
              <a:ext uri="{FF2B5EF4-FFF2-40B4-BE49-F238E27FC236}">
                <a16:creationId xmlns:a16="http://schemas.microsoft.com/office/drawing/2014/main" id="{DC234871-6AFC-46C7-8F95-7A5FCAD80C4C}"/>
              </a:ext>
            </a:extLst>
          </p:cNvPr>
          <p:cNvSpPr txBox="1"/>
          <p:nvPr/>
        </p:nvSpPr>
        <p:spPr>
          <a:xfrm>
            <a:off x="2461592" y="5169173"/>
            <a:ext cx="1401417" cy="707886"/>
          </a:xfrm>
          <a:prstGeom prst="rect">
            <a:avLst/>
          </a:prstGeom>
          <a:noFill/>
        </p:spPr>
        <p:txBody>
          <a:bodyPr wrap="square" rtlCol="0">
            <a:spAutoFit/>
          </a:bodyPr>
          <a:lstStyle/>
          <a:p>
            <a:r>
              <a:rPr lang="en-US" sz="2000" b="1" dirty="0"/>
              <a:t>Anti-viral Activity </a:t>
            </a:r>
            <a:endParaRPr lang="en-US" b="1" dirty="0"/>
          </a:p>
        </p:txBody>
      </p:sp>
      <p:sp>
        <p:nvSpPr>
          <p:cNvPr id="16" name="TextBox 15">
            <a:extLst>
              <a:ext uri="{FF2B5EF4-FFF2-40B4-BE49-F238E27FC236}">
                <a16:creationId xmlns:a16="http://schemas.microsoft.com/office/drawing/2014/main" id="{6971307E-BA00-41EF-BD2B-F312F3DAD80C}"/>
              </a:ext>
            </a:extLst>
          </p:cNvPr>
          <p:cNvSpPr txBox="1"/>
          <p:nvPr/>
        </p:nvSpPr>
        <p:spPr>
          <a:xfrm>
            <a:off x="8014238" y="4094278"/>
            <a:ext cx="1401417" cy="707886"/>
          </a:xfrm>
          <a:prstGeom prst="rect">
            <a:avLst/>
          </a:prstGeom>
          <a:noFill/>
        </p:spPr>
        <p:txBody>
          <a:bodyPr wrap="square" rtlCol="0">
            <a:spAutoFit/>
          </a:bodyPr>
          <a:lstStyle/>
          <a:p>
            <a:r>
              <a:rPr lang="en-US" sz="2000" b="1" dirty="0"/>
              <a:t>Immune System</a:t>
            </a:r>
            <a:endParaRPr lang="en-US" b="1" dirty="0"/>
          </a:p>
        </p:txBody>
      </p:sp>
      <p:sp>
        <p:nvSpPr>
          <p:cNvPr id="17" name="TextBox 16">
            <a:extLst>
              <a:ext uri="{FF2B5EF4-FFF2-40B4-BE49-F238E27FC236}">
                <a16:creationId xmlns:a16="http://schemas.microsoft.com/office/drawing/2014/main" id="{5070781A-4194-411D-9F33-BE12E2895FE7}"/>
              </a:ext>
            </a:extLst>
          </p:cNvPr>
          <p:cNvSpPr txBox="1"/>
          <p:nvPr/>
        </p:nvSpPr>
        <p:spPr>
          <a:xfrm>
            <a:off x="7046870" y="5346423"/>
            <a:ext cx="1401417" cy="400110"/>
          </a:xfrm>
          <a:prstGeom prst="rect">
            <a:avLst/>
          </a:prstGeom>
          <a:noFill/>
        </p:spPr>
        <p:txBody>
          <a:bodyPr wrap="square" rtlCol="0">
            <a:spAutoFit/>
          </a:bodyPr>
          <a:lstStyle/>
          <a:p>
            <a:r>
              <a:rPr lang="en-US" sz="2000" b="1" dirty="0"/>
              <a:t>Anti-aging  </a:t>
            </a:r>
            <a:endParaRPr lang="en-US" b="1" dirty="0"/>
          </a:p>
        </p:txBody>
      </p:sp>
    </p:spTree>
    <p:extLst>
      <p:ext uri="{BB962C8B-B14F-4D97-AF65-F5344CB8AC3E}">
        <p14:creationId xmlns:p14="http://schemas.microsoft.com/office/powerpoint/2010/main" val="1963172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66608-93AC-4DED-84CA-DA7585556A87}"/>
              </a:ext>
            </a:extLst>
          </p:cNvPr>
          <p:cNvSpPr>
            <a:spLocks noGrp="1"/>
          </p:cNvSpPr>
          <p:nvPr>
            <p:ph type="title"/>
          </p:nvPr>
        </p:nvSpPr>
        <p:spPr>
          <a:xfrm>
            <a:off x="692341" y="670954"/>
            <a:ext cx="10972800" cy="1143000"/>
          </a:xfrm>
        </p:spPr>
        <p:txBody>
          <a:bodyPr/>
          <a:lstStyle/>
          <a:p>
            <a:r>
              <a:rPr lang="en-US" dirty="0"/>
              <a:t>Areas of Health Research</a:t>
            </a:r>
          </a:p>
        </p:txBody>
      </p:sp>
      <p:sp>
        <p:nvSpPr>
          <p:cNvPr id="3" name="Slide Number Placeholder 2">
            <a:extLst>
              <a:ext uri="{FF2B5EF4-FFF2-40B4-BE49-F238E27FC236}">
                <a16:creationId xmlns:a16="http://schemas.microsoft.com/office/drawing/2014/main" id="{1912A282-9DA8-43AA-949E-8E11A9101566}"/>
              </a:ext>
            </a:extLst>
          </p:cNvPr>
          <p:cNvSpPr>
            <a:spLocks noGrp="1"/>
          </p:cNvSpPr>
          <p:nvPr>
            <p:ph type="sldNum" sz="quarter" idx="12"/>
          </p:nvPr>
        </p:nvSpPr>
        <p:spPr/>
        <p:txBody>
          <a:bodyPr/>
          <a:lstStyle/>
          <a:p>
            <a:fld id="{56F78409-48B7-482A-A2F9-7319AEE5DD12}" type="slidenum">
              <a:rPr lang="en-US" smtClean="0"/>
              <a:t>7</a:t>
            </a:fld>
            <a:endParaRPr lang="en-US"/>
          </a:p>
        </p:txBody>
      </p:sp>
      <p:sp>
        <p:nvSpPr>
          <p:cNvPr id="4" name="TextBox 3">
            <a:extLst>
              <a:ext uri="{FF2B5EF4-FFF2-40B4-BE49-F238E27FC236}">
                <a16:creationId xmlns:a16="http://schemas.microsoft.com/office/drawing/2014/main" id="{665C806A-4C37-4193-A323-FC56A7E817EA}"/>
              </a:ext>
            </a:extLst>
          </p:cNvPr>
          <p:cNvSpPr txBox="1"/>
          <p:nvPr/>
        </p:nvSpPr>
        <p:spPr>
          <a:xfrm>
            <a:off x="4745935" y="2802835"/>
            <a:ext cx="959126" cy="369332"/>
          </a:xfrm>
          <a:prstGeom prst="rect">
            <a:avLst/>
          </a:prstGeom>
          <a:noFill/>
        </p:spPr>
        <p:txBody>
          <a:bodyPr wrap="square" rtlCol="0">
            <a:spAutoFit/>
          </a:bodyPr>
          <a:lstStyle/>
          <a:p>
            <a:r>
              <a:rPr lang="en-US" dirty="0">
                <a:solidFill>
                  <a:schemeClr val="bg1">
                    <a:lumMod val="75000"/>
                  </a:schemeClr>
                </a:solidFill>
              </a:rPr>
              <a:t>UTI</a:t>
            </a:r>
          </a:p>
        </p:txBody>
      </p:sp>
      <p:sp>
        <p:nvSpPr>
          <p:cNvPr id="5" name="TextBox 4">
            <a:extLst>
              <a:ext uri="{FF2B5EF4-FFF2-40B4-BE49-F238E27FC236}">
                <a16:creationId xmlns:a16="http://schemas.microsoft.com/office/drawing/2014/main" id="{23277B3D-AEBF-47A3-AB03-04A191CDE763}"/>
              </a:ext>
            </a:extLst>
          </p:cNvPr>
          <p:cNvSpPr txBox="1"/>
          <p:nvPr/>
        </p:nvSpPr>
        <p:spPr>
          <a:xfrm>
            <a:off x="8527774" y="2730977"/>
            <a:ext cx="1401417" cy="400110"/>
          </a:xfrm>
          <a:prstGeom prst="rect">
            <a:avLst/>
          </a:prstGeom>
          <a:noFill/>
        </p:spPr>
        <p:txBody>
          <a:bodyPr wrap="square" rtlCol="0">
            <a:spAutoFit/>
          </a:bodyPr>
          <a:lstStyle/>
          <a:p>
            <a:r>
              <a:rPr lang="en-US" sz="2000" b="1" dirty="0"/>
              <a:t>Cognition</a:t>
            </a:r>
            <a:endParaRPr lang="en-US" b="1" dirty="0"/>
          </a:p>
        </p:txBody>
      </p:sp>
      <p:sp>
        <p:nvSpPr>
          <p:cNvPr id="6" name="TextBox 5">
            <a:extLst>
              <a:ext uri="{FF2B5EF4-FFF2-40B4-BE49-F238E27FC236}">
                <a16:creationId xmlns:a16="http://schemas.microsoft.com/office/drawing/2014/main" id="{5F5637FD-38C4-4CE1-A3A0-854BB88F70E0}"/>
              </a:ext>
            </a:extLst>
          </p:cNvPr>
          <p:cNvSpPr txBox="1"/>
          <p:nvPr/>
        </p:nvSpPr>
        <p:spPr>
          <a:xfrm>
            <a:off x="5257826" y="3502149"/>
            <a:ext cx="2489752" cy="646331"/>
          </a:xfrm>
          <a:prstGeom prst="rect">
            <a:avLst/>
          </a:prstGeom>
          <a:noFill/>
        </p:spPr>
        <p:txBody>
          <a:bodyPr wrap="square" rtlCol="0">
            <a:spAutoFit/>
          </a:bodyPr>
          <a:lstStyle/>
          <a:p>
            <a:r>
              <a:rPr lang="en-US" dirty="0">
                <a:solidFill>
                  <a:schemeClr val="bg1">
                    <a:lumMod val="75000"/>
                  </a:schemeClr>
                </a:solidFill>
              </a:rPr>
              <a:t>Heart/Cardiovascular</a:t>
            </a:r>
          </a:p>
          <a:p>
            <a:r>
              <a:rPr lang="en-US" dirty="0">
                <a:solidFill>
                  <a:schemeClr val="bg1">
                    <a:lumMod val="75000"/>
                  </a:schemeClr>
                </a:solidFill>
              </a:rPr>
              <a:t>Health</a:t>
            </a:r>
            <a:endParaRPr lang="en-US" sz="1600" dirty="0">
              <a:solidFill>
                <a:schemeClr val="bg1">
                  <a:lumMod val="75000"/>
                </a:schemeClr>
              </a:solidFill>
            </a:endParaRPr>
          </a:p>
        </p:txBody>
      </p:sp>
      <p:sp>
        <p:nvSpPr>
          <p:cNvPr id="7" name="TextBox 6">
            <a:extLst>
              <a:ext uri="{FF2B5EF4-FFF2-40B4-BE49-F238E27FC236}">
                <a16:creationId xmlns:a16="http://schemas.microsoft.com/office/drawing/2014/main" id="{C7B820BA-0A4D-4862-8B8C-AFC108E9D733}"/>
              </a:ext>
            </a:extLst>
          </p:cNvPr>
          <p:cNvSpPr txBox="1"/>
          <p:nvPr/>
        </p:nvSpPr>
        <p:spPr>
          <a:xfrm>
            <a:off x="2309192" y="3148206"/>
            <a:ext cx="1401417" cy="707886"/>
          </a:xfrm>
          <a:prstGeom prst="rect">
            <a:avLst/>
          </a:prstGeom>
          <a:noFill/>
        </p:spPr>
        <p:txBody>
          <a:bodyPr wrap="square" rtlCol="0">
            <a:spAutoFit/>
          </a:bodyPr>
          <a:lstStyle/>
          <a:p>
            <a:r>
              <a:rPr lang="en-US" sz="2000" b="1" dirty="0"/>
              <a:t>Antibiotic Resistance</a:t>
            </a:r>
            <a:endParaRPr lang="en-US" b="1" dirty="0"/>
          </a:p>
        </p:txBody>
      </p:sp>
      <p:sp>
        <p:nvSpPr>
          <p:cNvPr id="8" name="TextBox 7">
            <a:extLst>
              <a:ext uri="{FF2B5EF4-FFF2-40B4-BE49-F238E27FC236}">
                <a16:creationId xmlns:a16="http://schemas.microsoft.com/office/drawing/2014/main" id="{E565B0C3-F2D5-430A-BBD7-99AFC9229C22}"/>
              </a:ext>
            </a:extLst>
          </p:cNvPr>
          <p:cNvSpPr txBox="1"/>
          <p:nvPr/>
        </p:nvSpPr>
        <p:spPr>
          <a:xfrm>
            <a:off x="1014570" y="4448221"/>
            <a:ext cx="1061830" cy="646331"/>
          </a:xfrm>
          <a:prstGeom prst="rect">
            <a:avLst/>
          </a:prstGeom>
          <a:noFill/>
        </p:spPr>
        <p:txBody>
          <a:bodyPr wrap="square" rtlCol="0">
            <a:spAutoFit/>
          </a:bodyPr>
          <a:lstStyle/>
          <a:p>
            <a:r>
              <a:rPr lang="en-US" dirty="0">
                <a:solidFill>
                  <a:schemeClr val="bg1">
                    <a:lumMod val="75000"/>
                  </a:schemeClr>
                </a:solidFill>
              </a:rPr>
              <a:t>Dental Health</a:t>
            </a:r>
          </a:p>
        </p:txBody>
      </p:sp>
      <p:sp>
        <p:nvSpPr>
          <p:cNvPr id="9" name="TextBox 8">
            <a:extLst>
              <a:ext uri="{FF2B5EF4-FFF2-40B4-BE49-F238E27FC236}">
                <a16:creationId xmlns:a16="http://schemas.microsoft.com/office/drawing/2014/main" id="{3DCA6025-EF43-42AD-B6E8-F535A9C06819}"/>
              </a:ext>
            </a:extLst>
          </p:cNvPr>
          <p:cNvSpPr txBox="1"/>
          <p:nvPr/>
        </p:nvSpPr>
        <p:spPr>
          <a:xfrm>
            <a:off x="1014570" y="2402725"/>
            <a:ext cx="1061830" cy="369332"/>
          </a:xfrm>
          <a:prstGeom prst="rect">
            <a:avLst/>
          </a:prstGeom>
          <a:noFill/>
        </p:spPr>
        <p:txBody>
          <a:bodyPr wrap="square" rtlCol="0">
            <a:spAutoFit/>
          </a:bodyPr>
          <a:lstStyle/>
          <a:p>
            <a:r>
              <a:rPr lang="en-US" dirty="0">
                <a:solidFill>
                  <a:schemeClr val="bg1">
                    <a:lumMod val="75000"/>
                  </a:schemeClr>
                </a:solidFill>
              </a:rPr>
              <a:t>Cancer</a:t>
            </a:r>
          </a:p>
        </p:txBody>
      </p:sp>
      <p:sp>
        <p:nvSpPr>
          <p:cNvPr id="11" name="TextBox 10">
            <a:extLst>
              <a:ext uri="{FF2B5EF4-FFF2-40B4-BE49-F238E27FC236}">
                <a16:creationId xmlns:a16="http://schemas.microsoft.com/office/drawing/2014/main" id="{DA207BFE-DA5C-4408-8821-FAB773CF6286}"/>
              </a:ext>
            </a:extLst>
          </p:cNvPr>
          <p:cNvSpPr txBox="1"/>
          <p:nvPr/>
        </p:nvSpPr>
        <p:spPr>
          <a:xfrm>
            <a:off x="3303079" y="4312577"/>
            <a:ext cx="1401417" cy="369332"/>
          </a:xfrm>
          <a:prstGeom prst="rect">
            <a:avLst/>
          </a:prstGeom>
          <a:noFill/>
        </p:spPr>
        <p:txBody>
          <a:bodyPr wrap="square" rtlCol="0">
            <a:spAutoFit/>
          </a:bodyPr>
          <a:lstStyle/>
          <a:p>
            <a:r>
              <a:rPr lang="en-US" dirty="0">
                <a:solidFill>
                  <a:schemeClr val="bg1">
                    <a:lumMod val="75000"/>
                  </a:schemeClr>
                </a:solidFill>
              </a:rPr>
              <a:t>Gut Health</a:t>
            </a:r>
            <a:endParaRPr lang="en-US" sz="1600" dirty="0">
              <a:solidFill>
                <a:schemeClr val="bg1">
                  <a:lumMod val="75000"/>
                </a:schemeClr>
              </a:solidFill>
            </a:endParaRPr>
          </a:p>
        </p:txBody>
      </p:sp>
      <p:sp>
        <p:nvSpPr>
          <p:cNvPr id="12" name="TextBox 11">
            <a:extLst>
              <a:ext uri="{FF2B5EF4-FFF2-40B4-BE49-F238E27FC236}">
                <a16:creationId xmlns:a16="http://schemas.microsoft.com/office/drawing/2014/main" id="{A4118060-2AA2-4E21-9C79-0204F1A8CDE8}"/>
              </a:ext>
            </a:extLst>
          </p:cNvPr>
          <p:cNvSpPr txBox="1"/>
          <p:nvPr/>
        </p:nvSpPr>
        <p:spPr>
          <a:xfrm>
            <a:off x="6096000" y="4547638"/>
            <a:ext cx="1345113" cy="646331"/>
          </a:xfrm>
          <a:prstGeom prst="rect">
            <a:avLst/>
          </a:prstGeom>
          <a:noFill/>
        </p:spPr>
        <p:txBody>
          <a:bodyPr wrap="square" rtlCol="0">
            <a:spAutoFit/>
          </a:bodyPr>
          <a:lstStyle/>
          <a:p>
            <a:r>
              <a:rPr lang="en-US" dirty="0">
                <a:solidFill>
                  <a:schemeClr val="bg1">
                    <a:lumMod val="75000"/>
                  </a:schemeClr>
                </a:solidFill>
              </a:rPr>
              <a:t>Women’s Health</a:t>
            </a:r>
            <a:endParaRPr lang="en-US" sz="1600" dirty="0">
              <a:solidFill>
                <a:schemeClr val="bg1">
                  <a:lumMod val="75000"/>
                </a:schemeClr>
              </a:solidFill>
            </a:endParaRPr>
          </a:p>
        </p:txBody>
      </p:sp>
      <p:sp>
        <p:nvSpPr>
          <p:cNvPr id="13" name="TextBox 12">
            <a:extLst>
              <a:ext uri="{FF2B5EF4-FFF2-40B4-BE49-F238E27FC236}">
                <a16:creationId xmlns:a16="http://schemas.microsoft.com/office/drawing/2014/main" id="{CA5C9222-2F5A-49F2-A84F-AE4B17073531}"/>
              </a:ext>
            </a:extLst>
          </p:cNvPr>
          <p:cNvSpPr txBox="1"/>
          <p:nvPr/>
        </p:nvSpPr>
        <p:spPr>
          <a:xfrm>
            <a:off x="10297737" y="3144800"/>
            <a:ext cx="1061830" cy="707886"/>
          </a:xfrm>
          <a:prstGeom prst="rect">
            <a:avLst/>
          </a:prstGeom>
          <a:noFill/>
        </p:spPr>
        <p:txBody>
          <a:bodyPr wrap="square" rtlCol="0">
            <a:spAutoFit/>
          </a:bodyPr>
          <a:lstStyle/>
          <a:p>
            <a:r>
              <a:rPr lang="en-US" sz="2000" b="1" dirty="0"/>
              <a:t>Mental Health</a:t>
            </a:r>
          </a:p>
        </p:txBody>
      </p:sp>
      <p:sp>
        <p:nvSpPr>
          <p:cNvPr id="14" name="TextBox 13">
            <a:extLst>
              <a:ext uri="{FF2B5EF4-FFF2-40B4-BE49-F238E27FC236}">
                <a16:creationId xmlns:a16="http://schemas.microsoft.com/office/drawing/2014/main" id="{09102D75-88C8-4F2C-A644-8A803B01782D}"/>
              </a:ext>
            </a:extLst>
          </p:cNvPr>
          <p:cNvSpPr txBox="1"/>
          <p:nvPr/>
        </p:nvSpPr>
        <p:spPr>
          <a:xfrm>
            <a:off x="9884467" y="4857798"/>
            <a:ext cx="1017104" cy="646331"/>
          </a:xfrm>
          <a:prstGeom prst="rect">
            <a:avLst/>
          </a:prstGeom>
          <a:noFill/>
        </p:spPr>
        <p:txBody>
          <a:bodyPr wrap="square" rtlCol="0">
            <a:spAutoFit/>
          </a:bodyPr>
          <a:lstStyle/>
          <a:p>
            <a:r>
              <a:rPr lang="en-US" dirty="0">
                <a:solidFill>
                  <a:schemeClr val="bg1">
                    <a:lumMod val="75000"/>
                  </a:schemeClr>
                </a:solidFill>
              </a:rPr>
              <a:t>Men’s Health</a:t>
            </a:r>
            <a:endParaRPr lang="en-US" sz="1600" dirty="0">
              <a:solidFill>
                <a:schemeClr val="bg1">
                  <a:lumMod val="75000"/>
                </a:schemeClr>
              </a:solidFill>
            </a:endParaRPr>
          </a:p>
        </p:txBody>
      </p:sp>
      <p:sp>
        <p:nvSpPr>
          <p:cNvPr id="15" name="TextBox 14">
            <a:extLst>
              <a:ext uri="{FF2B5EF4-FFF2-40B4-BE49-F238E27FC236}">
                <a16:creationId xmlns:a16="http://schemas.microsoft.com/office/drawing/2014/main" id="{DC234871-6AFC-46C7-8F95-7A5FCAD80C4C}"/>
              </a:ext>
            </a:extLst>
          </p:cNvPr>
          <p:cNvSpPr txBox="1"/>
          <p:nvPr/>
        </p:nvSpPr>
        <p:spPr>
          <a:xfrm>
            <a:off x="2461592" y="5169173"/>
            <a:ext cx="1401417" cy="646331"/>
          </a:xfrm>
          <a:prstGeom prst="rect">
            <a:avLst/>
          </a:prstGeom>
          <a:noFill/>
        </p:spPr>
        <p:txBody>
          <a:bodyPr wrap="square" rtlCol="0">
            <a:spAutoFit/>
          </a:bodyPr>
          <a:lstStyle/>
          <a:p>
            <a:r>
              <a:rPr lang="en-US" dirty="0">
                <a:solidFill>
                  <a:schemeClr val="bg1">
                    <a:lumMod val="75000"/>
                  </a:schemeClr>
                </a:solidFill>
              </a:rPr>
              <a:t>Anti-viral Activity </a:t>
            </a:r>
            <a:endParaRPr lang="en-US" sz="1600" dirty="0">
              <a:solidFill>
                <a:schemeClr val="bg1">
                  <a:lumMod val="75000"/>
                </a:schemeClr>
              </a:solidFill>
            </a:endParaRPr>
          </a:p>
        </p:txBody>
      </p:sp>
      <p:sp>
        <p:nvSpPr>
          <p:cNvPr id="16" name="TextBox 15">
            <a:extLst>
              <a:ext uri="{FF2B5EF4-FFF2-40B4-BE49-F238E27FC236}">
                <a16:creationId xmlns:a16="http://schemas.microsoft.com/office/drawing/2014/main" id="{6971307E-BA00-41EF-BD2B-F312F3DAD80C}"/>
              </a:ext>
            </a:extLst>
          </p:cNvPr>
          <p:cNvSpPr txBox="1"/>
          <p:nvPr/>
        </p:nvSpPr>
        <p:spPr>
          <a:xfrm>
            <a:off x="8014238" y="4094278"/>
            <a:ext cx="1401417" cy="646331"/>
          </a:xfrm>
          <a:prstGeom prst="rect">
            <a:avLst/>
          </a:prstGeom>
          <a:noFill/>
        </p:spPr>
        <p:txBody>
          <a:bodyPr wrap="square" rtlCol="0">
            <a:spAutoFit/>
          </a:bodyPr>
          <a:lstStyle/>
          <a:p>
            <a:r>
              <a:rPr lang="en-US" dirty="0">
                <a:solidFill>
                  <a:schemeClr val="bg1">
                    <a:lumMod val="75000"/>
                  </a:schemeClr>
                </a:solidFill>
              </a:rPr>
              <a:t>Immune System</a:t>
            </a:r>
            <a:endParaRPr lang="en-US" sz="1600" dirty="0">
              <a:solidFill>
                <a:schemeClr val="bg1">
                  <a:lumMod val="75000"/>
                </a:schemeClr>
              </a:solidFill>
            </a:endParaRPr>
          </a:p>
        </p:txBody>
      </p:sp>
      <p:sp>
        <p:nvSpPr>
          <p:cNvPr id="17" name="TextBox 16">
            <a:extLst>
              <a:ext uri="{FF2B5EF4-FFF2-40B4-BE49-F238E27FC236}">
                <a16:creationId xmlns:a16="http://schemas.microsoft.com/office/drawing/2014/main" id="{5070781A-4194-411D-9F33-BE12E2895FE7}"/>
              </a:ext>
            </a:extLst>
          </p:cNvPr>
          <p:cNvSpPr txBox="1"/>
          <p:nvPr/>
        </p:nvSpPr>
        <p:spPr>
          <a:xfrm>
            <a:off x="7046870" y="5346423"/>
            <a:ext cx="1401417" cy="369332"/>
          </a:xfrm>
          <a:prstGeom prst="rect">
            <a:avLst/>
          </a:prstGeom>
          <a:noFill/>
        </p:spPr>
        <p:txBody>
          <a:bodyPr wrap="square" rtlCol="0">
            <a:spAutoFit/>
          </a:bodyPr>
          <a:lstStyle/>
          <a:p>
            <a:r>
              <a:rPr lang="en-US" dirty="0">
                <a:solidFill>
                  <a:schemeClr val="bg1">
                    <a:lumMod val="75000"/>
                  </a:schemeClr>
                </a:solidFill>
              </a:rPr>
              <a:t>Anti-aging  </a:t>
            </a:r>
            <a:endParaRPr lang="en-US" sz="1600" dirty="0">
              <a:solidFill>
                <a:schemeClr val="bg1">
                  <a:lumMod val="75000"/>
                </a:schemeClr>
              </a:solidFill>
            </a:endParaRPr>
          </a:p>
        </p:txBody>
      </p:sp>
    </p:spTree>
    <p:extLst>
      <p:ext uri="{BB962C8B-B14F-4D97-AF65-F5344CB8AC3E}">
        <p14:creationId xmlns:p14="http://schemas.microsoft.com/office/powerpoint/2010/main" val="4229436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0B738-E845-4CEB-8EDA-4F5EA0583DA7}"/>
              </a:ext>
            </a:extLst>
          </p:cNvPr>
          <p:cNvSpPr>
            <a:spLocks noGrp="1"/>
          </p:cNvSpPr>
          <p:nvPr>
            <p:ph type="title"/>
          </p:nvPr>
        </p:nvSpPr>
        <p:spPr/>
        <p:txBody>
          <a:bodyPr/>
          <a:lstStyle/>
          <a:p>
            <a:r>
              <a:rPr lang="en-US" dirty="0"/>
              <a:t>Scientific Advisory Board - Health</a:t>
            </a:r>
          </a:p>
        </p:txBody>
      </p:sp>
      <p:sp>
        <p:nvSpPr>
          <p:cNvPr id="3" name="Slide Number Placeholder 2">
            <a:extLst>
              <a:ext uri="{FF2B5EF4-FFF2-40B4-BE49-F238E27FC236}">
                <a16:creationId xmlns:a16="http://schemas.microsoft.com/office/drawing/2014/main" id="{EB4B572F-AD15-4CB4-85CD-7F5FCE55D56C}"/>
              </a:ext>
            </a:extLst>
          </p:cNvPr>
          <p:cNvSpPr>
            <a:spLocks noGrp="1"/>
          </p:cNvSpPr>
          <p:nvPr>
            <p:ph type="sldNum" sz="quarter" idx="12"/>
          </p:nvPr>
        </p:nvSpPr>
        <p:spPr/>
        <p:txBody>
          <a:bodyPr/>
          <a:lstStyle/>
          <a:p>
            <a:fld id="{56F78409-48B7-482A-A2F9-7319AEE5DD12}" type="slidenum">
              <a:rPr lang="en-US" smtClean="0"/>
              <a:t>8</a:t>
            </a:fld>
            <a:endParaRPr lang="en-US"/>
          </a:p>
        </p:txBody>
      </p:sp>
      <p:pic>
        <p:nvPicPr>
          <p:cNvPr id="5" name="Picture 4">
            <a:extLst>
              <a:ext uri="{FF2B5EF4-FFF2-40B4-BE49-F238E27FC236}">
                <a16:creationId xmlns:a16="http://schemas.microsoft.com/office/drawing/2014/main" id="{91926F89-9849-4279-8CA7-AB1D9AB0A477}"/>
              </a:ext>
            </a:extLst>
          </p:cNvPr>
          <p:cNvPicPr>
            <a:picLocks noChangeAspect="1"/>
          </p:cNvPicPr>
          <p:nvPr/>
        </p:nvPicPr>
        <p:blipFill>
          <a:blip r:embed="rId2"/>
          <a:stretch>
            <a:fillRect/>
          </a:stretch>
        </p:blipFill>
        <p:spPr>
          <a:xfrm>
            <a:off x="-60510" y="1248756"/>
            <a:ext cx="6174140" cy="4441396"/>
          </a:xfrm>
          <a:prstGeom prst="rect">
            <a:avLst/>
          </a:prstGeom>
        </p:spPr>
      </p:pic>
      <p:pic>
        <p:nvPicPr>
          <p:cNvPr id="7" name="Picture 6">
            <a:extLst>
              <a:ext uri="{FF2B5EF4-FFF2-40B4-BE49-F238E27FC236}">
                <a16:creationId xmlns:a16="http://schemas.microsoft.com/office/drawing/2014/main" id="{70E71E11-EA42-4484-8C3E-C166DA1249FF}"/>
              </a:ext>
            </a:extLst>
          </p:cNvPr>
          <p:cNvPicPr>
            <a:picLocks noChangeAspect="1"/>
          </p:cNvPicPr>
          <p:nvPr/>
        </p:nvPicPr>
        <p:blipFill>
          <a:blip r:embed="rId3"/>
          <a:stretch>
            <a:fillRect/>
          </a:stretch>
        </p:blipFill>
        <p:spPr>
          <a:xfrm>
            <a:off x="5137948" y="1999986"/>
            <a:ext cx="4828251" cy="3546967"/>
          </a:xfrm>
          <a:prstGeom prst="rect">
            <a:avLst/>
          </a:prstGeom>
        </p:spPr>
      </p:pic>
      <p:pic>
        <p:nvPicPr>
          <p:cNvPr id="9" name="Picture 8">
            <a:extLst>
              <a:ext uri="{FF2B5EF4-FFF2-40B4-BE49-F238E27FC236}">
                <a16:creationId xmlns:a16="http://schemas.microsoft.com/office/drawing/2014/main" id="{2F320EF3-F681-4A1E-8802-57C9EDCA16C1}"/>
              </a:ext>
            </a:extLst>
          </p:cNvPr>
          <p:cNvPicPr>
            <a:picLocks noChangeAspect="1"/>
          </p:cNvPicPr>
          <p:nvPr/>
        </p:nvPicPr>
        <p:blipFill>
          <a:blip r:embed="rId4"/>
          <a:stretch>
            <a:fillRect/>
          </a:stretch>
        </p:blipFill>
        <p:spPr>
          <a:xfrm>
            <a:off x="9621317" y="1999986"/>
            <a:ext cx="2493515" cy="2578551"/>
          </a:xfrm>
          <a:prstGeom prst="rect">
            <a:avLst/>
          </a:prstGeom>
        </p:spPr>
      </p:pic>
    </p:spTree>
    <p:extLst>
      <p:ext uri="{BB962C8B-B14F-4D97-AF65-F5344CB8AC3E}">
        <p14:creationId xmlns:p14="http://schemas.microsoft.com/office/powerpoint/2010/main" val="1084658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6019FB26-CFA0-5D4E-BFB5-FC67865129FD}"/>
              </a:ext>
            </a:extLst>
          </p:cNvPr>
          <p:cNvSpPr txBox="1"/>
          <p:nvPr/>
        </p:nvSpPr>
        <p:spPr>
          <a:xfrm>
            <a:off x="168173" y="834403"/>
            <a:ext cx="12191999" cy="799224"/>
          </a:xfrm>
          <a:prstGeom prst="rect">
            <a:avLst/>
          </a:prstGeom>
          <a:noFill/>
        </p:spPr>
        <p:txBody>
          <a:bodyPr wrap="square" rtlCol="0">
            <a:noAutofit/>
          </a:bodyPr>
          <a:lstStyle/>
          <a:p>
            <a:pPr marL="0" marR="0" algn="ctr">
              <a:spcBef>
                <a:spcPts val="0"/>
              </a:spcBef>
              <a:spcAft>
                <a:spcPts val="0"/>
              </a:spcAft>
            </a:pPr>
            <a:r>
              <a:rPr lang="en-US" sz="2800" b="1" dirty="0">
                <a:effectLst/>
                <a:latin typeface="Arial-BoldMT"/>
                <a:ea typeface="Calibri" panose="020F0502020204030204" pitchFamily="34" charset="0"/>
              </a:rPr>
              <a:t> </a:t>
            </a:r>
            <a:r>
              <a:rPr lang="en-US" sz="2800" b="1" dirty="0">
                <a:solidFill>
                  <a:srgbClr val="981D37"/>
                </a:solidFill>
                <a:effectLst/>
                <a:latin typeface="Arial Nova" panose="020B0504020202020204" pitchFamily="34" charset="0"/>
                <a:ea typeface="Calibri" panose="020F0502020204030204" pitchFamily="34" charset="0"/>
              </a:rPr>
              <a:t>Dr. Ana Rodriquez Mateo’s Research</a:t>
            </a:r>
            <a:endParaRPr lang="en-US" sz="2800" dirty="0">
              <a:solidFill>
                <a:srgbClr val="981D37"/>
              </a:solidFill>
              <a:effectLst/>
              <a:latin typeface="Arial Nova" panose="020B0504020202020204" pitchFamily="34" charset="0"/>
              <a:ea typeface="Calibri" panose="020F0502020204030204" pitchFamily="34" charset="0"/>
            </a:endParaRPr>
          </a:p>
          <a:p>
            <a:pPr lvl="0" algn="ctr">
              <a:defRPr/>
            </a:pPr>
            <a:r>
              <a:rPr lang="en-US" sz="2800" b="1" dirty="0">
                <a:solidFill>
                  <a:srgbClr val="981D37"/>
                </a:solidFill>
                <a:latin typeface="Arial" panose="020B0604020202020204" pitchFamily="34" charset="0"/>
                <a:cs typeface="Arial" panose="020B0604020202020204" pitchFamily="34" charset="0"/>
              </a:rPr>
              <a:t>Submitted for Publication</a:t>
            </a:r>
            <a:endParaRPr kumimoji="0" lang="en-US" sz="2800" b="1" i="0" u="none" strike="noStrike" kern="1200" cap="none" spc="0" normalizeH="0" baseline="0" noProof="0" dirty="0">
              <a:ln>
                <a:noFill/>
              </a:ln>
              <a:solidFill>
                <a:srgbClr val="981D37"/>
              </a:solidFill>
              <a:effectLst/>
              <a:uLnTx/>
              <a:uFillTx/>
              <a:latin typeface="Arial" panose="020B0604020202020204" pitchFamily="34" charset="0"/>
              <a:ea typeface="+mn-ea"/>
              <a:cs typeface="Arial" panose="020B0604020202020204" pitchFamily="34" charset="0"/>
            </a:endParaRPr>
          </a:p>
        </p:txBody>
      </p:sp>
      <p:sp>
        <p:nvSpPr>
          <p:cNvPr id="9" name="Content Placeholder 2">
            <a:extLst>
              <a:ext uri="{FF2B5EF4-FFF2-40B4-BE49-F238E27FC236}">
                <a16:creationId xmlns:a16="http://schemas.microsoft.com/office/drawing/2014/main" id="{2E6BBA59-1A18-F546-A309-B49009FA4191}"/>
              </a:ext>
            </a:extLst>
          </p:cNvPr>
          <p:cNvSpPr txBox="1">
            <a:spLocks/>
          </p:cNvSpPr>
          <p:nvPr/>
        </p:nvSpPr>
        <p:spPr>
          <a:xfrm>
            <a:off x="2656114" y="1866813"/>
            <a:ext cx="7976717" cy="409161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Helvetica" pitchFamily="2"/>
                <a:ea typeface="+mn-ea"/>
                <a:cs typeface="+mn-cs"/>
              </a:defRPr>
            </a:lvl1pPr>
            <a:lvl2pPr marL="411480" indent="-137160" algn="l" defTabSz="914400" rtl="0" eaLnBrk="1" latinLnBrk="0" hangingPunct="1">
              <a:lnSpc>
                <a:spcPct val="90000"/>
              </a:lnSpc>
              <a:spcBef>
                <a:spcPts val="500"/>
              </a:spcBef>
              <a:buClr>
                <a:srgbClr val="E62238"/>
              </a:buClr>
              <a:buFont typeface="Arial" panose="020B0604020202020204" pitchFamily="34" charset="0"/>
              <a:buChar char="•"/>
              <a:defRPr sz="1400" kern="1200">
                <a:solidFill>
                  <a:schemeClr val="tx1"/>
                </a:solidFill>
                <a:latin typeface="Helvetica" pitchFamily="2"/>
                <a:ea typeface="+mn-ea"/>
                <a:cs typeface="+mn-cs"/>
              </a:defRPr>
            </a:lvl2pPr>
            <a:lvl3pPr marL="685800" indent="-137160" algn="l" defTabSz="914400" rtl="0" eaLnBrk="1" latinLnBrk="0" hangingPunct="1">
              <a:lnSpc>
                <a:spcPct val="90000"/>
              </a:lnSpc>
              <a:spcBef>
                <a:spcPts val="500"/>
              </a:spcBef>
              <a:buClr>
                <a:schemeClr val="accent4">
                  <a:lumMod val="60000"/>
                  <a:lumOff val="40000"/>
                </a:schemeClr>
              </a:buClr>
              <a:buFont typeface="Wingdings" pitchFamily="2" charset="2"/>
              <a:buChar char="ü"/>
              <a:defRPr sz="1100" kern="1200">
                <a:solidFill>
                  <a:schemeClr val="tx1"/>
                </a:solidFill>
                <a:latin typeface="Helvetica" pitchFamily="2"/>
                <a:ea typeface="+mn-ea"/>
                <a:cs typeface="+mn-cs"/>
              </a:defRPr>
            </a:lvl3pPr>
            <a:lvl4pPr marL="960120" indent="-137160" algn="l" defTabSz="914400" rtl="0" eaLnBrk="1" latinLnBrk="0" hangingPunct="1">
              <a:lnSpc>
                <a:spcPct val="90000"/>
              </a:lnSpc>
              <a:spcBef>
                <a:spcPts val="500"/>
              </a:spcBef>
              <a:buClr>
                <a:schemeClr val="accent4">
                  <a:lumMod val="60000"/>
                  <a:lumOff val="40000"/>
                </a:schemeClr>
              </a:buClr>
              <a:buFont typeface="Arial" panose="020B0604020202020204" pitchFamily="34" charset="0"/>
              <a:buChar char="•"/>
              <a:defRPr sz="1100" kern="1200">
                <a:solidFill>
                  <a:schemeClr val="tx1"/>
                </a:solidFill>
                <a:latin typeface="Helvetica" pitchFamily="2"/>
                <a:ea typeface="+mn-ea"/>
                <a:cs typeface="+mn-cs"/>
              </a:defRPr>
            </a:lvl4pPr>
            <a:lvl5pPr marL="1143000" indent="-137160" algn="l" defTabSz="914400" rtl="0" eaLnBrk="1" latinLnBrk="0" hangingPunct="1">
              <a:lnSpc>
                <a:spcPct val="90000"/>
              </a:lnSpc>
              <a:spcBef>
                <a:spcPts val="500"/>
              </a:spcBef>
              <a:buClr>
                <a:schemeClr val="accent4">
                  <a:lumMod val="60000"/>
                  <a:lumOff val="40000"/>
                </a:schemeClr>
              </a:buClr>
              <a:buFont typeface="Arial" panose="020B0604020202020204" pitchFamily="34" charset="0"/>
              <a:buChar char="•"/>
              <a:defRPr sz="1100" kern="1200">
                <a:solidFill>
                  <a:schemeClr val="tx1"/>
                </a:solidFill>
                <a:latin typeface="Helvetica" pitchFamily="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algn="ctr">
              <a:spcBef>
                <a:spcPts val="0"/>
              </a:spcBef>
              <a:spcAft>
                <a:spcPts val="0"/>
              </a:spcAft>
            </a:pPr>
            <a:r>
              <a:rPr lang="en-US" sz="1800" b="1" i="1" dirty="0">
                <a:effectLst/>
                <a:latin typeface="Arial Nova" panose="020B0504020202020204" pitchFamily="34" charset="0"/>
                <a:ea typeface="Calibri" panose="020F0502020204030204" pitchFamily="34" charset="0"/>
              </a:rPr>
              <a:t>Daily consumption of cranberry improves endothelial function in 45 healthy adult males: a double blind randomized controlled trial</a:t>
            </a:r>
            <a:endParaRPr lang="en-US" sz="1800" dirty="0">
              <a:effectLst/>
              <a:latin typeface="Arial Nova" panose="020B0504020202020204" pitchFamily="34" charset="0"/>
              <a:ea typeface="Calibri" panose="020F0502020204030204" pitchFamily="34" charset="0"/>
            </a:endParaRPr>
          </a:p>
          <a:p>
            <a:pPr marL="0" marR="0" algn="ctr">
              <a:spcBef>
                <a:spcPts val="0"/>
              </a:spcBef>
              <a:spcAft>
                <a:spcPts val="0"/>
              </a:spcAft>
            </a:pPr>
            <a:r>
              <a:rPr lang="en-US" sz="1600" dirty="0">
                <a:effectLst/>
                <a:latin typeface="Arial Nova" panose="020B0504020202020204" pitchFamily="34" charset="0"/>
                <a:ea typeface="Calibri" panose="020F0502020204030204" pitchFamily="34" charset="0"/>
              </a:rPr>
              <a:t>Manuscript submitted to the </a:t>
            </a:r>
            <a:r>
              <a:rPr lang="en-US" sz="1600" i="1" dirty="0">
                <a:effectLst/>
                <a:latin typeface="Arial Nova" panose="020B0504020202020204" pitchFamily="34" charset="0"/>
                <a:ea typeface="Calibri" panose="020F0502020204030204" pitchFamily="34" charset="0"/>
              </a:rPr>
              <a:t>Food and Function</a:t>
            </a:r>
          </a:p>
          <a:p>
            <a:pPr marL="0" marR="0">
              <a:spcBef>
                <a:spcPts val="0"/>
              </a:spcBef>
              <a:spcAft>
                <a:spcPts val="0"/>
              </a:spcAft>
            </a:pPr>
            <a:r>
              <a:rPr lang="en-US" sz="800" dirty="0">
                <a:effectLst/>
                <a:latin typeface="Arial Nova" panose="020B0504020202020204" pitchFamily="34" charset="0"/>
                <a:ea typeface="Calibri" panose="020F0502020204030204" pitchFamily="34" charset="0"/>
              </a:rPr>
              <a:t> </a:t>
            </a:r>
          </a:p>
          <a:p>
            <a:pPr marL="0" marR="0">
              <a:spcBef>
                <a:spcPts val="0"/>
              </a:spcBef>
              <a:spcAft>
                <a:spcPts val="0"/>
              </a:spcAft>
            </a:pPr>
            <a:endParaRPr lang="en-US" sz="1800" dirty="0">
              <a:effectLst/>
              <a:latin typeface="Arial Nova" panose="020B0504020202020204" pitchFamily="34" charset="0"/>
              <a:ea typeface="Calibri" panose="020F0502020204030204" pitchFamily="34" charset="0"/>
            </a:endParaRPr>
          </a:p>
          <a:p>
            <a:pPr>
              <a:spcBef>
                <a:spcPts val="0"/>
              </a:spcBef>
            </a:pPr>
            <a:r>
              <a:rPr lang="en-US" sz="1800" dirty="0">
                <a:effectLst/>
                <a:latin typeface="Arial Nova" panose="020B0504020202020204" pitchFamily="34" charset="0"/>
                <a:ea typeface="Calibri" panose="020F0502020204030204" pitchFamily="34" charset="0"/>
              </a:rPr>
              <a:t>This study examined the impact of daily cranberry consumption on the vascular system and how those effects are related to the cranberry polyphenol metabolites in healthy men. </a:t>
            </a:r>
          </a:p>
          <a:p>
            <a:pPr>
              <a:spcBef>
                <a:spcPts val="0"/>
              </a:spcBef>
            </a:pPr>
            <a:endParaRPr lang="en-US" sz="1800" dirty="0">
              <a:latin typeface="Arial Nova" panose="020B0504020202020204" pitchFamily="34" charset="0"/>
              <a:ea typeface="Calibri" panose="020F0502020204030204" pitchFamily="34" charset="0"/>
            </a:endParaRPr>
          </a:p>
          <a:p>
            <a:pPr>
              <a:spcBef>
                <a:spcPts val="0"/>
              </a:spcBef>
            </a:pPr>
            <a:r>
              <a:rPr lang="en-US" sz="1800" dirty="0">
                <a:effectLst/>
                <a:latin typeface="Arial Nova" panose="020B0504020202020204" pitchFamily="34" charset="0"/>
                <a:ea typeface="Calibri" panose="020F0502020204030204" pitchFamily="34" charset="0"/>
              </a:rPr>
              <a:t>The study concluded that acute and daily consumption of whole cranberry powder for 1 month improves vascular function in healthy men and this benefit is linked with specific metabolite profiles in plasma. During this one month study, the consumption of whole cranberry powder led to a significant improvement in flow-mediated dilation (FMD) as compared with the control group. </a:t>
            </a:r>
            <a:endParaRPr lang="en-US" sz="1800" dirty="0">
              <a:latin typeface="Arial Nova" panose="020B0504020202020204" pitchFamily="34" charset="0"/>
              <a:ea typeface="Calibri" panose="020F0502020204030204" pitchFamily="34" charset="0"/>
            </a:endParaRPr>
          </a:p>
          <a:p>
            <a:pPr>
              <a:spcBef>
                <a:spcPts val="0"/>
              </a:spcBef>
            </a:pPr>
            <a:endParaRPr lang="en-US" sz="1800" dirty="0">
              <a:effectLst/>
              <a:latin typeface="Arial Nova" panose="020B0504020202020204" pitchFamily="34" charset="0"/>
              <a:ea typeface="Calibri" panose="020F0502020204030204" pitchFamily="34" charset="0"/>
            </a:endParaRPr>
          </a:p>
          <a:p>
            <a:pPr>
              <a:spcBef>
                <a:spcPts val="0"/>
              </a:spcBef>
            </a:pPr>
            <a:r>
              <a:rPr lang="en-US" sz="1800" dirty="0">
                <a:effectLst/>
                <a:latin typeface="Arial Nova" panose="020B0504020202020204" pitchFamily="34" charset="0"/>
                <a:ea typeface="Calibri" panose="020F0502020204030204" pitchFamily="34" charset="0"/>
              </a:rPr>
              <a:t>The amount of cranberry used in this study is equivalent to 100g fresh cranberries, a quantity that could realistically be consumed daily, which strengthens the relevance and media interest of this study.</a:t>
            </a:r>
          </a:p>
        </p:txBody>
      </p:sp>
      <p:cxnSp>
        <p:nvCxnSpPr>
          <p:cNvPr id="10" name="Straight Connector 9">
            <a:extLst>
              <a:ext uri="{FF2B5EF4-FFF2-40B4-BE49-F238E27FC236}">
                <a16:creationId xmlns:a16="http://schemas.microsoft.com/office/drawing/2014/main" id="{A929082E-9657-3E41-AA2B-F41FEE0D0685}"/>
              </a:ext>
            </a:extLst>
          </p:cNvPr>
          <p:cNvCxnSpPr>
            <a:cxnSpLocks/>
          </p:cNvCxnSpPr>
          <p:nvPr/>
        </p:nvCxnSpPr>
        <p:spPr>
          <a:xfrm>
            <a:off x="2656114" y="1866813"/>
            <a:ext cx="6879772" cy="0"/>
          </a:xfrm>
          <a:prstGeom prst="line">
            <a:avLst/>
          </a:prstGeom>
          <a:ln w="25400">
            <a:solidFill>
              <a:srgbClr val="DCB5B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4C48FB5-E69A-0F45-B4FC-3E812A9B1B7F}"/>
              </a:ext>
            </a:extLst>
          </p:cNvPr>
          <p:cNvCxnSpPr>
            <a:cxnSpLocks/>
          </p:cNvCxnSpPr>
          <p:nvPr/>
        </p:nvCxnSpPr>
        <p:spPr>
          <a:xfrm>
            <a:off x="2656114" y="691156"/>
            <a:ext cx="6879772" cy="0"/>
          </a:xfrm>
          <a:prstGeom prst="line">
            <a:avLst/>
          </a:prstGeom>
          <a:ln w="25400">
            <a:solidFill>
              <a:srgbClr val="DCB5B0"/>
            </a:solidFill>
          </a:ln>
        </p:spPr>
        <p:style>
          <a:lnRef idx="1">
            <a:schemeClr val="accent1"/>
          </a:lnRef>
          <a:fillRef idx="0">
            <a:schemeClr val="accent1"/>
          </a:fillRef>
          <a:effectRef idx="0">
            <a:schemeClr val="accent1"/>
          </a:effectRef>
          <a:fontRef idx="minor">
            <a:schemeClr val="tx1"/>
          </a:fontRef>
        </p:style>
      </p:cxnSp>
      <p:pic>
        <p:nvPicPr>
          <p:cNvPr id="6" name="Picture 24" descr="Issue Cover">
            <a:extLst>
              <a:ext uri="{FF2B5EF4-FFF2-40B4-BE49-F238E27FC236}">
                <a16:creationId xmlns:a16="http://schemas.microsoft.com/office/drawing/2014/main" id="{AFBE013B-E4FC-42FB-B104-F8CADA7A75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994"/>
          <a:stretch/>
        </p:blipFill>
        <p:spPr bwMode="auto">
          <a:xfrm>
            <a:off x="522735" y="3058694"/>
            <a:ext cx="1910889" cy="2445154"/>
          </a:xfrm>
          <a:prstGeom prst="rect">
            <a:avLst/>
          </a:prstGeom>
          <a:noFill/>
          <a:effectLst>
            <a:outerShdw blurRad="127000" dist="38100" dir="2700000" algn="tl" rotWithShape="0">
              <a:schemeClr val="bg1">
                <a:lumMod val="65000"/>
                <a:alpha val="40000"/>
              </a:schemeClr>
            </a:outerShdw>
          </a:effectLst>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AF0530E-7A86-4EDC-9FF1-6A6C0B85E83B}"/>
              </a:ext>
            </a:extLst>
          </p:cNvPr>
          <p:cNvSpPr txBox="1"/>
          <p:nvPr/>
        </p:nvSpPr>
        <p:spPr>
          <a:xfrm>
            <a:off x="565769" y="1477750"/>
            <a:ext cx="1335640" cy="369332"/>
          </a:xfrm>
          <a:prstGeom prst="rect">
            <a:avLst/>
          </a:prstGeom>
          <a:noFill/>
        </p:spPr>
        <p:txBody>
          <a:bodyPr wrap="square" rtlCol="0">
            <a:spAutoFit/>
          </a:bodyPr>
          <a:lstStyle/>
          <a:p>
            <a:pPr algn="ctr"/>
            <a:r>
              <a:rPr lang="en-US" b="1" cap="all" dirty="0">
                <a:solidFill>
                  <a:srgbClr val="9E1C2E"/>
                </a:solidFill>
                <a:latin typeface="Arial Nova" panose="020B0504020202020204" pitchFamily="34" charset="0"/>
              </a:rPr>
              <a:t>Funded</a:t>
            </a:r>
          </a:p>
        </p:txBody>
      </p:sp>
      <p:pic>
        <p:nvPicPr>
          <p:cNvPr id="8" name="Picture 7" descr="Text&#10;&#10;Description automatically generated with medium confidence">
            <a:extLst>
              <a:ext uri="{FF2B5EF4-FFF2-40B4-BE49-F238E27FC236}">
                <a16:creationId xmlns:a16="http://schemas.microsoft.com/office/drawing/2014/main" id="{0DAF5B37-5CB3-480E-A927-481AA5AD3E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60" y="785200"/>
            <a:ext cx="1414603" cy="643347"/>
          </a:xfrm>
          <a:prstGeom prst="rect">
            <a:avLst/>
          </a:prstGeom>
        </p:spPr>
      </p:pic>
    </p:spTree>
    <p:extLst>
      <p:ext uri="{BB962C8B-B14F-4D97-AF65-F5344CB8AC3E}">
        <p14:creationId xmlns:p14="http://schemas.microsoft.com/office/powerpoint/2010/main" val="1534708900"/>
      </p:ext>
    </p:extLst>
  </p:cSld>
  <p:clrMapOvr>
    <a:masterClrMapping/>
  </p:clrMapOvr>
</p:sld>
</file>

<file path=ppt/theme/theme1.xml><?xml version="1.0" encoding="utf-8"?>
<a:theme xmlns:a="http://schemas.openxmlformats.org/drawingml/2006/main" name="CI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 PPT Template - Wide.pptx" id="{74F9E64C-3D7E-469A-979C-4C34C60EB165}" vid="{CA78D41A-028C-4AA5-8B0F-1678388135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 PPT Template - Wide[1157]</Template>
  <TotalTime>1219</TotalTime>
  <Words>1046</Words>
  <Application>Microsoft Office PowerPoint</Application>
  <PresentationFormat>Widescreen</PresentationFormat>
  <Paragraphs>153</Paragraphs>
  <Slides>13</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Nova</vt:lpstr>
      <vt:lpstr>Arial-BoldMT</vt:lpstr>
      <vt:lpstr>Calibri</vt:lpstr>
      <vt:lpstr>CI Presentation</vt:lpstr>
      <vt:lpstr>Cranberry Institute – UPDATE </vt:lpstr>
      <vt:lpstr>PowerPoint Presentation</vt:lpstr>
      <vt:lpstr>PowerPoint Presentation</vt:lpstr>
      <vt:lpstr>2021 Review</vt:lpstr>
      <vt:lpstr>Health Research</vt:lpstr>
      <vt:lpstr>Areas of Health Research</vt:lpstr>
      <vt:lpstr>Areas of Health Research</vt:lpstr>
      <vt:lpstr>Scientific Advisory Board - Health</vt:lpstr>
      <vt:lpstr>PowerPoint Presentation</vt:lpstr>
      <vt:lpstr>PowerPoint Presentation</vt:lpstr>
      <vt:lpstr>PowerPoint Presentation</vt:lpstr>
      <vt:lpstr>PowerPoint Presentation</vt:lpstr>
      <vt:lpstr>2021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Frantz</dc:creator>
  <cp:lastModifiedBy>William Frantz</cp:lastModifiedBy>
  <cp:revision>36</cp:revision>
  <cp:lastPrinted>2022-01-19T15:50:11Z</cp:lastPrinted>
  <dcterms:created xsi:type="dcterms:W3CDTF">2019-11-23T02:50:19Z</dcterms:created>
  <dcterms:modified xsi:type="dcterms:W3CDTF">2022-02-15T20:04:30Z</dcterms:modified>
</cp:coreProperties>
</file>