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60" r:id="rId3"/>
    <p:sldId id="365" r:id="rId4"/>
    <p:sldId id="371" r:id="rId5"/>
    <p:sldId id="379" r:id="rId6"/>
    <p:sldId id="373" r:id="rId7"/>
    <p:sldId id="375" r:id="rId8"/>
    <p:sldId id="377" r:id="rId9"/>
    <p:sldId id="376" r:id="rId10"/>
    <p:sldId id="384" r:id="rId11"/>
    <p:sldId id="380" r:id="rId12"/>
    <p:sldId id="383" r:id="rId13"/>
    <p:sldId id="258" r:id="rId14"/>
    <p:sldId id="381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66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967EB-0DC3-4A92-B5B3-0BF3165745E3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0B1B1-2371-4D83-967B-1B60E42B2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07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13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3:notes"/>
          <p:cNvSpPr txBox="1">
            <a:spLocks noGrp="1"/>
          </p:cNvSpPr>
          <p:nvPr>
            <p:ph type="sldNum" idx="12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669E6-8938-4FD2-A854-D011F2C4269E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99651-5801-4E6E-8ED9-71FA2C13C56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572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669E6-8938-4FD2-A854-D011F2C4269E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99651-5801-4E6E-8ED9-71FA2C13C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465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669E6-8938-4FD2-A854-D011F2C4269E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99651-5801-4E6E-8ED9-71FA2C13C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935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669E6-8938-4FD2-A854-D011F2C4269E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99651-5801-4E6E-8ED9-71FA2C13C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29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669E6-8938-4FD2-A854-D011F2C4269E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99651-5801-4E6E-8ED9-71FA2C13C56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068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669E6-8938-4FD2-A854-D011F2C4269E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99651-5801-4E6E-8ED9-71FA2C13C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191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669E6-8938-4FD2-A854-D011F2C4269E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99651-5801-4E6E-8ED9-71FA2C13C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315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669E6-8938-4FD2-A854-D011F2C4269E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99651-5801-4E6E-8ED9-71FA2C13C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83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669E6-8938-4FD2-A854-D011F2C4269E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99651-5801-4E6E-8ED9-71FA2C13C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87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D23669E6-8938-4FD2-A854-D011F2C4269E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999651-5801-4E6E-8ED9-71FA2C13C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793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669E6-8938-4FD2-A854-D011F2C4269E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99651-5801-4E6E-8ED9-71FA2C13C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365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23669E6-8938-4FD2-A854-D011F2C4269E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5999651-5801-4E6E-8ED9-71FA2C13C56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926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0F704-4C77-4871-8429-5BB6DBEF58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5038" y="2587323"/>
            <a:ext cx="7543800" cy="1466502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The CI Role in Industry Pesticides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D1513F-101C-4C90-AA79-93CA61F09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Katherine Ghantous</a:t>
            </a:r>
          </a:p>
          <a:p>
            <a:r>
              <a:rPr lang="en-US"/>
              <a:t>February </a:t>
            </a:r>
            <a:r>
              <a:rPr lang="en-US" dirty="0"/>
              <a:t>2022</a:t>
            </a: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2D16DCE4-387C-4A12-AE75-6540D712D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65" y="735025"/>
            <a:ext cx="4072869" cy="185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87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AFD0F-5CDC-497B-9C88-0A9BA88FB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933" y="263527"/>
            <a:ext cx="7543800" cy="1450757"/>
          </a:xfrm>
        </p:spPr>
        <p:txBody>
          <a:bodyPr/>
          <a:lstStyle/>
          <a:p>
            <a:r>
              <a:rPr lang="en-US" b="1" dirty="0"/>
              <a:t>Current pesticides in pipeline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8B20C-782A-4AE4-97FA-5C57E6056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952265"/>
            <a:ext cx="7543801" cy="4359757"/>
          </a:xfrm>
        </p:spPr>
        <p:txBody>
          <a:bodyPr>
            <a:normAutofit/>
          </a:bodyPr>
          <a:lstStyle/>
          <a:p>
            <a:pPr marL="201168" lvl="1" indent="0">
              <a:buNone/>
            </a:pPr>
            <a:r>
              <a:rPr lang="en-US" sz="2400" u="sng" dirty="0"/>
              <a:t>Fungicides</a:t>
            </a:r>
          </a:p>
          <a:p>
            <a:pPr lvl="1"/>
            <a:r>
              <a:rPr lang="en-US" sz="2000" dirty="0"/>
              <a:t>3 compounds with completed trials</a:t>
            </a:r>
          </a:p>
          <a:p>
            <a:pPr lvl="2"/>
            <a:r>
              <a:rPr lang="en-US" sz="1600" dirty="0"/>
              <a:t>All awaiting analysis or awaiting registrant submission</a:t>
            </a:r>
          </a:p>
          <a:p>
            <a:pPr lvl="1"/>
            <a:r>
              <a:rPr lang="en-US" sz="2000" dirty="0"/>
              <a:t>1 compounds nominated for 2022 field trials </a:t>
            </a:r>
          </a:p>
          <a:p>
            <a:pPr marL="201168" lvl="1" indent="0">
              <a:buNone/>
            </a:pPr>
            <a:r>
              <a:rPr lang="en-US" sz="2000" dirty="0"/>
              <a:t>	</a:t>
            </a:r>
          </a:p>
          <a:p>
            <a:r>
              <a:rPr lang="en-US" sz="2400" u="sng" dirty="0"/>
              <a:t>Herbicides</a:t>
            </a:r>
          </a:p>
          <a:p>
            <a:pPr lvl="1"/>
            <a:r>
              <a:rPr lang="en-US" sz="2000" dirty="0"/>
              <a:t>2 compounds with completed field trials</a:t>
            </a:r>
          </a:p>
          <a:p>
            <a:pPr lvl="2"/>
            <a:r>
              <a:rPr lang="en-US" sz="1600" dirty="0"/>
              <a:t>1 submitted to EPA, other on hold due to reg review</a:t>
            </a:r>
          </a:p>
          <a:p>
            <a:pPr marL="201168" lvl="1" indent="0">
              <a:buNone/>
            </a:pPr>
            <a:endParaRPr lang="en-US" sz="2000" dirty="0"/>
          </a:p>
          <a:p>
            <a:pPr marL="201168" lvl="1" indent="0">
              <a:buNone/>
            </a:pPr>
            <a:r>
              <a:rPr lang="en-US" sz="2400" u="sng" dirty="0"/>
              <a:t>Insecticides</a:t>
            </a:r>
          </a:p>
          <a:p>
            <a:pPr lvl="1"/>
            <a:r>
              <a:rPr lang="en-US" sz="2000" dirty="0"/>
              <a:t> 1 compound recently registered </a:t>
            </a:r>
          </a:p>
        </p:txBody>
      </p:sp>
    </p:spTree>
    <p:extLst>
      <p:ext uri="{BB962C8B-B14F-4D97-AF65-F5344CB8AC3E}">
        <p14:creationId xmlns:p14="http://schemas.microsoft.com/office/powerpoint/2010/main" val="3568930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43D6C-152A-4921-A326-13D440ECC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33" y="727969"/>
            <a:ext cx="7543800" cy="814083"/>
          </a:xfrm>
        </p:spPr>
        <p:txBody>
          <a:bodyPr/>
          <a:lstStyle/>
          <a:p>
            <a:r>
              <a:rPr lang="en-US" b="1" dirty="0"/>
              <a:t>Registration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A470D-F210-44AF-B43E-E2ABDEF9F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049" y="1845733"/>
            <a:ext cx="7789712" cy="4413023"/>
          </a:xfrm>
        </p:spPr>
        <p:txBody>
          <a:bodyPr>
            <a:normAutofit/>
          </a:bodyPr>
          <a:lstStyle/>
          <a:p>
            <a:r>
              <a:rPr lang="en-US" sz="2400" dirty="0"/>
              <a:t>EPA reviews each registered pesticide at least every 15 years </a:t>
            </a:r>
          </a:p>
          <a:p>
            <a:pPr marL="746125" indent="-346075">
              <a:buFont typeface="Courier New" panose="02070309020205020404" pitchFamily="49" charset="0"/>
              <a:buChar char="o"/>
            </a:pPr>
            <a:r>
              <a:rPr lang="en-US" sz="2400" dirty="0"/>
              <a:t>Ensure pesticide can carry out its intended function without creating unreasonable adverse effects to:</a:t>
            </a:r>
          </a:p>
          <a:p>
            <a:pPr marL="1260475" lvl="1" indent="-346075">
              <a:buFont typeface="Arial" panose="020B0604020202020204" pitchFamily="34" charset="0"/>
              <a:buChar char="•"/>
            </a:pPr>
            <a:r>
              <a:rPr lang="en-US" sz="2000" dirty="0"/>
              <a:t>Human health </a:t>
            </a:r>
          </a:p>
          <a:p>
            <a:pPr marL="1260475" lvl="1" indent="-346075">
              <a:buFont typeface="Arial" panose="020B0604020202020204" pitchFamily="34" charset="0"/>
              <a:buChar char="•"/>
            </a:pPr>
            <a:r>
              <a:rPr lang="en-US" sz="2000" dirty="0"/>
              <a:t>The environment</a:t>
            </a:r>
          </a:p>
          <a:p>
            <a:pPr marL="621792" indent="0">
              <a:buNone/>
            </a:pPr>
            <a:r>
              <a:rPr lang="en-US" u="sng" dirty="0"/>
              <a:t>Outcomes</a:t>
            </a:r>
          </a:p>
          <a:p>
            <a:pPr marL="1260475" lvl="1" indent="-346075">
              <a:buFont typeface="Courier New" panose="02070309020205020404" pitchFamily="49" charset="0"/>
              <a:buChar char="o"/>
            </a:pPr>
            <a:r>
              <a:rPr lang="en-US" dirty="0"/>
              <a:t>No changes</a:t>
            </a:r>
          </a:p>
          <a:p>
            <a:pPr marL="1260475" lvl="1" indent="-346075">
              <a:buFont typeface="Courier New" panose="02070309020205020404" pitchFamily="49" charset="0"/>
              <a:buChar char="o"/>
            </a:pPr>
            <a:r>
              <a:rPr lang="en-US" dirty="0"/>
              <a:t>Label changes to mitigate risk</a:t>
            </a:r>
          </a:p>
          <a:p>
            <a:pPr marL="1260475" lvl="1" indent="-346075">
              <a:buFont typeface="Courier New" panose="02070309020205020404" pitchFamily="49" charset="0"/>
              <a:buChar char="o"/>
            </a:pPr>
            <a:r>
              <a:rPr lang="en-US" dirty="0"/>
              <a:t>Loss of use</a:t>
            </a:r>
          </a:p>
          <a:p>
            <a:pPr marL="1260475" lvl="1" indent="-346075">
              <a:buFont typeface="Courier New" panose="02070309020205020404" pitchFamily="49" charset="0"/>
              <a:buChar char="o"/>
            </a:pPr>
            <a:endParaRPr lang="en-US" dirty="0"/>
          </a:p>
          <a:p>
            <a:pPr marL="914400" lvl="1" indent="-798513">
              <a:buNone/>
            </a:pPr>
            <a:r>
              <a:rPr lang="en-US" sz="2400" dirty="0"/>
              <a:t>CI tracks each stage</a:t>
            </a:r>
          </a:p>
          <a:p>
            <a:pPr marL="1200150" lvl="1" indent="-285750">
              <a:buFont typeface="Courier New" panose="02070309020205020404" pitchFamily="49" charset="0"/>
              <a:buChar char="o"/>
            </a:pPr>
            <a:r>
              <a:rPr lang="en-US" dirty="0"/>
              <a:t>Solicits and prepares comments if changes will impact industry</a:t>
            </a:r>
          </a:p>
        </p:txBody>
      </p:sp>
      <p:pic>
        <p:nvPicPr>
          <p:cNvPr id="2050" name="Picture 2" descr="EPA Seeks Public Comment on Protecting Human Health and the Environment  from PBT Chemicals | Wiring Harness Manufacturer's Association">
            <a:extLst>
              <a:ext uri="{FF2B5EF4-FFF2-40B4-BE49-F238E27FC236}">
                <a16:creationId xmlns:a16="http://schemas.microsoft.com/office/drawing/2014/main" id="{0EEEC5F4-2988-4301-B53F-E5F4B255E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146" y="274668"/>
            <a:ext cx="3248025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474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8C4BEE7-9DC1-426E-9F7B-AF24F346B196}"/>
              </a:ext>
            </a:extLst>
          </p:cNvPr>
          <p:cNvSpPr txBox="1"/>
          <p:nvPr/>
        </p:nvSpPr>
        <p:spPr>
          <a:xfrm>
            <a:off x="1649027" y="1966404"/>
            <a:ext cx="5845946" cy="4572000"/>
          </a:xfrm>
          <a:prstGeom prst="rect">
            <a:avLst/>
          </a:prstGeom>
          <a:noFill/>
        </p:spPr>
        <p:txBody>
          <a:bodyPr wrap="square" numCol="2" spcCol="457200">
            <a:spAutoFit/>
          </a:bodyPr>
          <a:lstStyle/>
          <a:p>
            <a:r>
              <a:rPr lang="en-US" dirty="0" err="1"/>
              <a:t>Acephate</a:t>
            </a:r>
            <a:endParaRPr lang="en-US" dirty="0"/>
          </a:p>
          <a:p>
            <a:r>
              <a:rPr lang="en-US" dirty="0"/>
              <a:t>Acetamiprid</a:t>
            </a:r>
          </a:p>
          <a:p>
            <a:r>
              <a:rPr lang="en-US" dirty="0"/>
              <a:t>Bacillus thuringiensis</a:t>
            </a:r>
          </a:p>
          <a:p>
            <a:r>
              <a:rPr lang="en-US" dirty="0"/>
              <a:t>Carbaryl</a:t>
            </a:r>
          </a:p>
          <a:p>
            <a:r>
              <a:rPr lang="en-US" dirty="0"/>
              <a:t>Chlorothalonil</a:t>
            </a:r>
          </a:p>
          <a:p>
            <a:r>
              <a:rPr lang="en-US" dirty="0"/>
              <a:t>Clothianidin</a:t>
            </a:r>
          </a:p>
          <a:p>
            <a:r>
              <a:rPr lang="en-US" dirty="0"/>
              <a:t>Diazinon</a:t>
            </a:r>
          </a:p>
          <a:p>
            <a:r>
              <a:rPr lang="en-US" dirty="0"/>
              <a:t>Difenoconazole</a:t>
            </a:r>
          </a:p>
          <a:p>
            <a:r>
              <a:rPr lang="en-US" dirty="0"/>
              <a:t>Dinotefuran</a:t>
            </a:r>
          </a:p>
          <a:p>
            <a:r>
              <a:rPr lang="en-US" dirty="0"/>
              <a:t>Fenbuconazole</a:t>
            </a:r>
          </a:p>
          <a:p>
            <a:r>
              <a:rPr lang="en-US" dirty="0"/>
              <a:t>Ferbam</a:t>
            </a:r>
          </a:p>
          <a:p>
            <a:r>
              <a:rPr lang="en-US" dirty="0"/>
              <a:t>Fluxapyroxad </a:t>
            </a:r>
          </a:p>
          <a:p>
            <a:r>
              <a:rPr lang="en-US" dirty="0"/>
              <a:t>Imidacloprid</a:t>
            </a:r>
          </a:p>
          <a:p>
            <a:r>
              <a:rPr lang="en-US" dirty="0"/>
              <a:t>Mancozeb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Mesotrione</a:t>
            </a:r>
            <a:endParaRPr lang="en-US" dirty="0"/>
          </a:p>
          <a:p>
            <a:r>
              <a:rPr lang="en-US" dirty="0"/>
              <a:t>Napropamide</a:t>
            </a:r>
          </a:p>
          <a:p>
            <a:r>
              <a:rPr lang="en-US" dirty="0"/>
              <a:t>Norflurazon</a:t>
            </a:r>
          </a:p>
          <a:p>
            <a:r>
              <a:rPr lang="en-US" dirty="0" err="1"/>
              <a:t>Phosmet</a:t>
            </a:r>
            <a:endParaRPr lang="en-US" dirty="0"/>
          </a:p>
          <a:p>
            <a:r>
              <a:rPr lang="en-US" dirty="0" err="1"/>
              <a:t>Pronamide</a:t>
            </a:r>
            <a:endParaRPr lang="en-US" dirty="0"/>
          </a:p>
          <a:p>
            <a:r>
              <a:rPr lang="en-US" dirty="0"/>
              <a:t>Propiconazole</a:t>
            </a:r>
          </a:p>
          <a:p>
            <a:r>
              <a:rPr lang="en-US" dirty="0"/>
              <a:t>Propiconazole</a:t>
            </a:r>
          </a:p>
          <a:p>
            <a:r>
              <a:rPr lang="en-US" dirty="0" err="1"/>
              <a:t>Prothioconazole</a:t>
            </a:r>
            <a:endParaRPr lang="en-US" dirty="0"/>
          </a:p>
          <a:p>
            <a:r>
              <a:rPr lang="en-US" dirty="0" err="1"/>
              <a:t>Pyrethrins</a:t>
            </a:r>
            <a:endParaRPr lang="en-US" dirty="0"/>
          </a:p>
          <a:p>
            <a:r>
              <a:rPr lang="en-US" dirty="0" err="1"/>
              <a:t>Spiromesifen</a:t>
            </a:r>
            <a:endParaRPr lang="en-US" dirty="0"/>
          </a:p>
          <a:p>
            <a:r>
              <a:rPr lang="en-US" dirty="0"/>
              <a:t>Tebuconazole</a:t>
            </a:r>
          </a:p>
          <a:p>
            <a:r>
              <a:rPr lang="en-US" dirty="0"/>
              <a:t>Tetraconazole</a:t>
            </a:r>
          </a:p>
          <a:p>
            <a:r>
              <a:rPr lang="en-US" dirty="0"/>
              <a:t>Thiamethoxam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D44191A-8F68-4E11-9D24-AD63F0EA8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219" y="319596"/>
            <a:ext cx="8551860" cy="130235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Cranberry Pesticides </a:t>
            </a:r>
            <a:br>
              <a:rPr lang="en-US" b="1" dirty="0"/>
            </a:br>
            <a:r>
              <a:rPr lang="en-US" b="1" dirty="0"/>
              <a:t>in Registration Review Process</a:t>
            </a:r>
          </a:p>
        </p:txBody>
      </p:sp>
    </p:spTree>
    <p:extLst>
      <p:ext uri="{BB962C8B-B14F-4D97-AF65-F5344CB8AC3E}">
        <p14:creationId xmlns:p14="http://schemas.microsoft.com/office/powerpoint/2010/main" val="3921714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C28EE-B130-467A-977C-F6E62A0C7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34" y="386555"/>
            <a:ext cx="7543800" cy="1204701"/>
          </a:xfrm>
        </p:spPr>
        <p:txBody>
          <a:bodyPr/>
          <a:lstStyle/>
          <a:p>
            <a:r>
              <a:rPr lang="en-US" b="1" dirty="0"/>
              <a:t>Tracking foreign MRLs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60E71-8825-4632-9D6E-9C7F85BC6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a product is labeled in the US, the industry can work on getting MRLs (Maximum Residue Limits) established in foreign markets</a:t>
            </a:r>
          </a:p>
          <a:p>
            <a:pPr lvl="1"/>
            <a:r>
              <a:rPr lang="en-US" dirty="0"/>
              <a:t>The goal is “harmonization” with our US tolerances</a:t>
            </a:r>
          </a:p>
          <a:p>
            <a:pPr lvl="1"/>
            <a:endParaRPr lang="en-US" dirty="0"/>
          </a:p>
          <a:p>
            <a:r>
              <a:rPr lang="en-US" dirty="0"/>
              <a:t>Complex, and different for every market!</a:t>
            </a:r>
          </a:p>
          <a:p>
            <a:pPr lvl="1"/>
            <a:r>
              <a:rPr lang="en-US" dirty="0"/>
              <a:t>+70 pesticides</a:t>
            </a:r>
          </a:p>
          <a:p>
            <a:pPr lvl="1"/>
            <a:r>
              <a:rPr lang="en-US" dirty="0"/>
              <a:t>+15 markets</a:t>
            </a:r>
          </a:p>
        </p:txBody>
      </p:sp>
    </p:spTree>
    <p:extLst>
      <p:ext uri="{BB962C8B-B14F-4D97-AF65-F5344CB8AC3E}">
        <p14:creationId xmlns:p14="http://schemas.microsoft.com/office/powerpoint/2010/main" val="1540801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412DA6B-FEF9-438F-B42D-A458FCFEFC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899" y="337349"/>
            <a:ext cx="8932680" cy="559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667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3"/>
          <p:cNvSpPr txBox="1">
            <a:spLocks noGrp="1"/>
          </p:cNvSpPr>
          <p:nvPr>
            <p:ph type="sldNum" idx="12"/>
          </p:nvPr>
        </p:nvSpPr>
        <p:spPr>
          <a:xfrm>
            <a:off x="37259" y="6400798"/>
            <a:ext cx="4658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pic>
        <p:nvPicPr>
          <p:cNvPr id="249" name="Google Shape;249;p13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18" y="4474464"/>
            <a:ext cx="9144000" cy="23835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C48618E-0BCC-422A-93DE-6C18877261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9491" y="219308"/>
            <a:ext cx="7543800" cy="1679566"/>
          </a:xfrm>
        </p:spPr>
        <p:txBody>
          <a:bodyPr>
            <a:normAutofit/>
          </a:bodyPr>
          <a:lstStyle/>
          <a:p>
            <a:pPr algn="ctr"/>
            <a:r>
              <a:rPr lang="en-US" sz="9600" dirty="0"/>
              <a:t>Questions?</a:t>
            </a:r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EB511B78-9CA5-4F92-8122-7A278DAAF3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287" y="2553682"/>
            <a:ext cx="3540209" cy="16100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A1429-0704-4601-B407-CDF2132E7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003" y="607165"/>
            <a:ext cx="7543800" cy="931334"/>
          </a:xfrm>
        </p:spPr>
        <p:txBody>
          <a:bodyPr/>
          <a:lstStyle/>
          <a:p>
            <a:r>
              <a:rPr lang="en-US" b="1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A019F-8A49-4FB2-9C40-7420FA914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998" y="2071161"/>
            <a:ext cx="7543801" cy="4023360"/>
          </a:xfrm>
        </p:spPr>
        <p:txBody>
          <a:bodyPr/>
          <a:lstStyle/>
          <a:p>
            <a:pPr marL="514350" indent="-398463">
              <a:buFont typeface="Wingdings" panose="05000000000000000000" pitchFamily="2" charset="2"/>
              <a:buChar char="q"/>
            </a:pPr>
            <a:r>
              <a:rPr lang="en-US" sz="2800" dirty="0"/>
              <a:t>The path to new pesticides</a:t>
            </a:r>
          </a:p>
          <a:p>
            <a:pPr marL="514350" indent="-398463">
              <a:buFont typeface="Wingdings" panose="05000000000000000000" pitchFamily="2" charset="2"/>
              <a:buChar char="q"/>
            </a:pPr>
            <a:r>
              <a:rPr lang="en-US" sz="2800" dirty="0"/>
              <a:t>Registration review process</a:t>
            </a:r>
          </a:p>
          <a:p>
            <a:pPr marL="514350" indent="-398463">
              <a:buFont typeface="Wingdings" panose="05000000000000000000" pitchFamily="2" charset="2"/>
              <a:buChar char="q"/>
            </a:pPr>
            <a:r>
              <a:rPr lang="en-US" sz="2800" dirty="0"/>
              <a:t>Tracking international MLRs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740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3190" y="2567111"/>
            <a:ext cx="6234344" cy="3274396"/>
          </a:xfrm>
        </p:spPr>
        <p:txBody>
          <a:bodyPr>
            <a:normAutofit/>
          </a:bodyPr>
          <a:lstStyle/>
          <a:p>
            <a:pPr marL="514350" lvl="1" indent="-284163">
              <a:buFont typeface="Courier New" panose="02070309020205020404" pitchFamily="49" charset="0"/>
              <a:buChar char="o"/>
            </a:pPr>
            <a:r>
              <a:rPr lang="en-US" sz="2800" dirty="0"/>
              <a:t>Pesticides used in other crops</a:t>
            </a:r>
          </a:p>
          <a:p>
            <a:pPr marL="798513" lvl="2" indent="-284163">
              <a:buFont typeface="Arial" panose="020B0604020202020204" pitchFamily="34" charset="0"/>
              <a:buChar char="•"/>
            </a:pPr>
            <a:r>
              <a:rPr lang="en-US" sz="2400" dirty="0"/>
              <a:t>Already have food uses</a:t>
            </a:r>
          </a:p>
          <a:p>
            <a:pPr marL="798513" lvl="2" indent="-284163">
              <a:buFont typeface="Arial" panose="020B0604020202020204" pitchFamily="34" charset="0"/>
              <a:buChar char="•"/>
            </a:pPr>
            <a:r>
              <a:rPr lang="en-US" sz="2400" dirty="0"/>
              <a:t>Spectrum of pest control has overlap with cranberry pests</a:t>
            </a:r>
          </a:p>
          <a:p>
            <a:pPr marL="798513" lvl="2" indent="-284163">
              <a:buFont typeface="Arial" panose="020B0604020202020204" pitchFamily="34" charset="0"/>
              <a:buChar char="•"/>
            </a:pPr>
            <a:r>
              <a:rPr lang="en-US" sz="2400" dirty="0"/>
              <a:t>Professional meetings, journal articles</a:t>
            </a:r>
          </a:p>
          <a:p>
            <a:pPr marL="514350" lvl="2" indent="0">
              <a:buNone/>
            </a:pPr>
            <a:endParaRPr lang="en-US" sz="2400" dirty="0"/>
          </a:p>
          <a:p>
            <a:pPr marL="514350" lvl="1" indent="-284163">
              <a:buFont typeface="Courier New" panose="02070309020205020404" pitchFamily="49" charset="0"/>
              <a:buChar char="o"/>
            </a:pPr>
            <a:r>
              <a:rPr lang="en-US" sz="2800" dirty="0"/>
              <a:t>Suggestions from chemical companies</a:t>
            </a:r>
            <a:endParaRPr lang="en-US" sz="2400" dirty="0"/>
          </a:p>
          <a:p>
            <a:pPr marL="400050" indent="0">
              <a:buNone/>
            </a:pPr>
            <a:endParaRPr lang="en-US" sz="3300" dirty="0"/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3190" y="651330"/>
            <a:ext cx="8382000" cy="880369"/>
          </a:xfrm>
        </p:spPr>
        <p:txBody>
          <a:bodyPr/>
          <a:lstStyle/>
          <a:p>
            <a:r>
              <a:rPr lang="en-US" sz="4800" b="1" dirty="0"/>
              <a:t>Scientists identify products to test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5" name="Picture 4" descr="A picture containing grass, outdoor, sky, field&#10;&#10;Description automatically generated">
            <a:extLst>
              <a:ext uri="{FF2B5EF4-FFF2-40B4-BE49-F238E27FC236}">
                <a16:creationId xmlns:a16="http://schemas.microsoft.com/office/drawing/2014/main" id="{F7BBC622-6F1D-4DBB-8C66-E983165FA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346" y="2380679"/>
            <a:ext cx="2759464" cy="183475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EABB6B1-6FAD-4E15-A54C-3E81B122E9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58252" y="4078639"/>
            <a:ext cx="2372558" cy="2084565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822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2043" y="1816669"/>
            <a:ext cx="9001957" cy="4584131"/>
          </a:xfrm>
        </p:spPr>
        <p:txBody>
          <a:bodyPr>
            <a:normAutofit/>
          </a:bodyPr>
          <a:lstStyle/>
          <a:p>
            <a:pPr marL="461963" indent="-461963">
              <a:buFont typeface="Wingdings" panose="05000000000000000000" pitchFamily="2" charset="2"/>
              <a:buChar char="Ø"/>
            </a:pPr>
            <a:r>
              <a:rPr lang="en-US" sz="3000" dirty="0"/>
              <a:t>Research funded primarily by grower associations, handlers, and CI</a:t>
            </a:r>
          </a:p>
          <a:p>
            <a:pPr marL="860425" indent="-230188"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en-US" sz="1700" dirty="0"/>
          </a:p>
          <a:p>
            <a:pPr marL="461963" indent="-346075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3000" dirty="0"/>
              <a:t>CI Horticulture Committee</a:t>
            </a:r>
          </a:p>
          <a:p>
            <a:pPr marL="1027112" lvl="2" indent="-342900">
              <a:spcBef>
                <a:spcPts val="600"/>
              </a:spcBef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400" dirty="0"/>
              <a:t>Members from all regions and aspects of the industry </a:t>
            </a:r>
          </a:p>
          <a:p>
            <a:pPr marL="1209992" lvl="3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/>
              <a:t>growers, grower associations, handlers</a:t>
            </a:r>
          </a:p>
          <a:p>
            <a:pPr marL="1027112" lvl="2" indent="-342900">
              <a:spcBef>
                <a:spcPts val="600"/>
              </a:spcBef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400" dirty="0"/>
              <a:t>National research priorities </a:t>
            </a:r>
          </a:p>
          <a:p>
            <a:pPr marL="1027112" lvl="2" indent="-342900">
              <a:spcBef>
                <a:spcPts val="600"/>
              </a:spcBef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400" dirty="0"/>
              <a:t>Issue a request for proposals, meet to consider how proposals rec’d fit CI priorities</a:t>
            </a:r>
          </a:p>
          <a:p>
            <a:pPr marL="1027112" lvl="2" indent="-342900">
              <a:spcBef>
                <a:spcPts val="600"/>
              </a:spcBef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400" dirty="0"/>
              <a:t>Make funding recommendation to the CI Board</a:t>
            </a:r>
          </a:p>
          <a:p>
            <a:pPr marL="1209992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60933" lvl="1" indent="-222250"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en-US" sz="2400" dirty="0"/>
          </a:p>
          <a:p>
            <a:pPr marL="45720" indent="0">
              <a:buNone/>
            </a:pPr>
            <a:endParaRPr lang="en-US" sz="3300" dirty="0"/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79646"/>
            <a:ext cx="8382000" cy="1066800"/>
          </a:xfrm>
        </p:spPr>
        <p:txBody>
          <a:bodyPr/>
          <a:lstStyle/>
          <a:p>
            <a:r>
              <a:rPr lang="en-US" b="1" dirty="0"/>
              <a:t>Pesticide Screening</a:t>
            </a:r>
          </a:p>
        </p:txBody>
      </p:sp>
    </p:spTree>
    <p:extLst>
      <p:ext uri="{BB962C8B-B14F-4D97-AF65-F5344CB8AC3E}">
        <p14:creationId xmlns:p14="http://schemas.microsoft.com/office/powerpoint/2010/main" val="1560218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842" y="1852179"/>
            <a:ext cx="8458200" cy="4246780"/>
          </a:xfrm>
        </p:spPr>
        <p:txBody>
          <a:bodyPr>
            <a:normAutofit/>
          </a:bodyPr>
          <a:lstStyle/>
          <a:p>
            <a:pPr marL="511175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3200" dirty="0"/>
              <a:t>Researchers select rates, application timing, etc.</a:t>
            </a:r>
          </a:p>
          <a:p>
            <a:pPr marL="914400" indent="-284163">
              <a:buFont typeface="Courier New" panose="02070309020205020404" pitchFamily="49" charset="0"/>
              <a:buChar char="o"/>
            </a:pPr>
            <a:r>
              <a:rPr lang="en-US" sz="2800" dirty="0"/>
              <a:t>Greenhouse, lab, and field trials</a:t>
            </a:r>
          </a:p>
          <a:p>
            <a:pPr marL="914400" indent="-284163">
              <a:buFont typeface="Courier New" panose="02070309020205020404" pitchFamily="49" charset="0"/>
              <a:buChar char="o"/>
            </a:pPr>
            <a:r>
              <a:rPr lang="en-US" sz="2800" dirty="0"/>
              <a:t>Often in collaboration between regions </a:t>
            </a:r>
          </a:p>
          <a:p>
            <a:pPr marL="630237" indent="0">
              <a:buNone/>
            </a:pPr>
            <a:endParaRPr lang="en-US" sz="2800" dirty="0"/>
          </a:p>
          <a:p>
            <a:pPr marL="914400" lvl="2" indent="-284163">
              <a:buFont typeface="Courier New" panose="02070309020205020404" pitchFamily="49" charset="0"/>
              <a:buChar char="o"/>
            </a:pPr>
            <a:endParaRPr lang="en-US" sz="2600" dirty="0"/>
          </a:p>
          <a:p>
            <a:pPr marL="45720" indent="0">
              <a:buNone/>
            </a:pPr>
            <a:endParaRPr lang="en-US" sz="3300" dirty="0"/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457200"/>
            <a:ext cx="8382000" cy="1066800"/>
          </a:xfrm>
        </p:spPr>
        <p:txBody>
          <a:bodyPr/>
          <a:lstStyle/>
          <a:p>
            <a:r>
              <a:rPr lang="en-US" b="1" dirty="0"/>
              <a:t>Pesticide Screening Research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517" y="3975570"/>
            <a:ext cx="3726781" cy="2540986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A1639D6D-D436-4284-B7FF-63DE31D12E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2109" y="3975569"/>
            <a:ext cx="4556583" cy="2540987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80729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6700" y="2056012"/>
            <a:ext cx="84582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Identify compounds that:</a:t>
            </a:r>
          </a:p>
          <a:p>
            <a:pPr lvl="1"/>
            <a:r>
              <a:rPr lang="en-US" sz="3000" dirty="0"/>
              <a:t>Control target pests</a:t>
            </a:r>
          </a:p>
          <a:p>
            <a:pPr lvl="1"/>
            <a:r>
              <a:rPr lang="en-US" sz="3000" dirty="0"/>
              <a:t>AND safe on cranberry!</a:t>
            </a:r>
            <a:endParaRPr lang="en-US" sz="1600" dirty="0"/>
          </a:p>
          <a:p>
            <a:pPr marL="365760" lvl="1" indent="0">
              <a:buNone/>
            </a:pPr>
            <a:endParaRPr lang="en-US" sz="1400" dirty="0"/>
          </a:p>
          <a:p>
            <a:pPr marL="365760" lvl="1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3200" dirty="0"/>
              <a:t>Communicate results to chemical company</a:t>
            </a:r>
          </a:p>
          <a:p>
            <a:pPr lvl="1"/>
            <a:r>
              <a:rPr lang="en-US" sz="3000" dirty="0"/>
              <a:t>Are they supportive of our work?</a:t>
            </a:r>
          </a:p>
          <a:p>
            <a:pPr marL="201168" lvl="1" indent="0">
              <a:buNone/>
            </a:pPr>
            <a:endParaRPr lang="en-US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435006"/>
            <a:ext cx="8382000" cy="1066800"/>
          </a:xfrm>
        </p:spPr>
        <p:txBody>
          <a:bodyPr/>
          <a:lstStyle/>
          <a:p>
            <a:pPr marL="0" indent="0">
              <a:buNone/>
            </a:pPr>
            <a:r>
              <a:rPr lang="en-US" sz="4800" b="1" dirty="0"/>
              <a:t>Promising compounds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8014" y="1033950"/>
            <a:ext cx="2469286" cy="288998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84687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057400"/>
            <a:ext cx="86868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The IR-4 Project est. 1963 by USDA </a:t>
            </a:r>
          </a:p>
          <a:p>
            <a:pPr marL="461963" indent="-293688">
              <a:buFont typeface="Arial" panose="020B0604020202020204" pitchFamily="34" charset="0"/>
              <a:buChar char="•"/>
            </a:pPr>
            <a:r>
              <a:rPr lang="en-US" sz="2400" dirty="0"/>
              <a:t>Crop protection industry focuses their efforts on major crops (corn, cotton, soy, rice, wheat, etc.) which leaves specialty crops* with fewer tools</a:t>
            </a:r>
          </a:p>
          <a:p>
            <a:pPr marL="914400" indent="0">
              <a:buNone/>
            </a:pPr>
            <a:r>
              <a:rPr lang="en-US" sz="1800" dirty="0"/>
              <a:t>* specialty crops defined as, “Fruits and vegetables, tree nuts, dried fruits, horticulture, and nursery crops (including floriculture)”.</a:t>
            </a:r>
          </a:p>
          <a:p>
            <a:pPr marL="461963" indent="-293688">
              <a:buFont typeface="Arial" panose="020B0604020202020204" pitchFamily="34" charset="0"/>
              <a:buChar char="•"/>
            </a:pPr>
            <a:r>
              <a:rPr lang="en-US" sz="2400" dirty="0"/>
              <a:t>Assist with identification and registration pest management solutions for specialty crops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82000" cy="1066800"/>
          </a:xfrm>
        </p:spPr>
        <p:txBody>
          <a:bodyPr/>
          <a:lstStyle/>
          <a:p>
            <a:r>
              <a:rPr lang="en-US" b="1" dirty="0"/>
              <a:t>Pursue registration</a:t>
            </a:r>
          </a:p>
        </p:txBody>
      </p:sp>
      <p:pic>
        <p:nvPicPr>
          <p:cNvPr id="1026" name="Picture 2" descr="IR-4 Project">
            <a:extLst>
              <a:ext uri="{FF2B5EF4-FFF2-40B4-BE49-F238E27FC236}">
                <a16:creationId xmlns:a16="http://schemas.microsoft.com/office/drawing/2014/main" id="{6325A94E-A69E-49D9-84BD-84316603B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132" y="220082"/>
            <a:ext cx="2429984" cy="138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241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9059" y="1888724"/>
            <a:ext cx="8686800" cy="4778406"/>
          </a:xfrm>
        </p:spPr>
        <p:txBody>
          <a:bodyPr>
            <a:normAutofit/>
          </a:bodyPr>
          <a:lstStyle/>
          <a:p>
            <a:pPr marL="776288" lvl="2" indent="-314325">
              <a:buNone/>
            </a:pPr>
            <a:r>
              <a:rPr lang="en-US" sz="2800" dirty="0"/>
              <a:t>CI solicits input from cranberry research community for projects</a:t>
            </a:r>
          </a:p>
          <a:p>
            <a:pPr marL="1082675" lvl="2" indent="-336550">
              <a:buFont typeface="Courier New" panose="02070309020205020404" pitchFamily="49" charset="0"/>
              <a:buChar char="o"/>
            </a:pPr>
            <a:r>
              <a:rPr lang="en-US" sz="2000" dirty="0"/>
              <a:t>Submits projects for consideration</a:t>
            </a:r>
          </a:p>
          <a:p>
            <a:pPr marL="1082675" lvl="2" indent="-336550">
              <a:buFont typeface="Courier New" panose="02070309020205020404" pitchFamily="49" charset="0"/>
              <a:buChar char="o"/>
            </a:pPr>
            <a:r>
              <a:rPr lang="en-US" sz="2000" dirty="0"/>
              <a:t>CI advocates for cranberry projects to receive an  “A Priority” for projects</a:t>
            </a:r>
          </a:p>
          <a:p>
            <a:pPr marL="1448435" lvl="4" indent="-336550">
              <a:buFont typeface="Arial" panose="020B0604020202020204" pitchFamily="34" charset="0"/>
              <a:buChar char="•"/>
            </a:pPr>
            <a:r>
              <a:rPr lang="en-US" sz="2000" dirty="0"/>
              <a:t>Nomination based on factors such as registrant support, IR-4 capacity, and competitiveness</a:t>
            </a:r>
          </a:p>
          <a:p>
            <a:pPr marL="777240" lvl="2" indent="0">
              <a:buNone/>
            </a:pPr>
            <a:endParaRPr lang="en-US" sz="1600" dirty="0"/>
          </a:p>
          <a:p>
            <a:pPr marL="776288" lvl="2" indent="-314325">
              <a:buNone/>
            </a:pPr>
            <a:r>
              <a:rPr lang="en-US" sz="2400" dirty="0"/>
              <a:t>If a project is nominated</a:t>
            </a:r>
          </a:p>
          <a:p>
            <a:pPr marL="1062990" lvl="2" indent="-285750">
              <a:buFont typeface="Courier New" panose="02070309020205020404" pitchFamily="49" charset="0"/>
              <a:buChar char="o"/>
            </a:pPr>
            <a:r>
              <a:rPr lang="en-US" sz="2000" dirty="0"/>
              <a:t>IR-4 develops protocol for field trials (GLP studies)</a:t>
            </a:r>
          </a:p>
          <a:p>
            <a:pPr marL="1062990" lvl="2" indent="-285750">
              <a:buFont typeface="Courier New" panose="02070309020205020404" pitchFamily="49" charset="0"/>
              <a:buChar char="o"/>
            </a:pPr>
            <a:r>
              <a:rPr lang="en-US" sz="2000" dirty="0"/>
              <a:t>Study directors in each region to execute field trials</a:t>
            </a:r>
          </a:p>
          <a:p>
            <a:pPr marL="1062990" lvl="2" indent="-285750">
              <a:buFont typeface="Courier New" panose="02070309020205020404" pitchFamily="49" charset="0"/>
              <a:buChar char="o"/>
            </a:pPr>
            <a:r>
              <a:rPr lang="en-US" sz="2000" dirty="0"/>
              <a:t>Fruit collected for residue analysis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82000" cy="1066800"/>
          </a:xfrm>
        </p:spPr>
        <p:txBody>
          <a:bodyPr/>
          <a:lstStyle/>
          <a:p>
            <a:r>
              <a:rPr lang="en-US" b="1" dirty="0"/>
              <a:t>Pursue registration</a:t>
            </a:r>
          </a:p>
        </p:txBody>
      </p:sp>
      <p:pic>
        <p:nvPicPr>
          <p:cNvPr id="4" name="Picture 2" descr="IR-4 Project">
            <a:extLst>
              <a:ext uri="{FF2B5EF4-FFF2-40B4-BE49-F238E27FC236}">
                <a16:creationId xmlns:a16="http://schemas.microsoft.com/office/drawing/2014/main" id="{BB52B24E-6802-4416-8062-C0573745B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621" y="269029"/>
            <a:ext cx="2270187" cy="129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386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7074" y="1540700"/>
            <a:ext cx="8178553" cy="48042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2800" dirty="0"/>
              <a:t>Registrant submits application to EPA </a:t>
            </a:r>
          </a:p>
          <a:p>
            <a:pPr marL="798513" indent="-230188">
              <a:buFont typeface="Arial" panose="020B0604020202020204" pitchFamily="34" charset="0"/>
              <a:buChar char="•"/>
            </a:pPr>
            <a:r>
              <a:rPr lang="en-US" sz="2800" dirty="0"/>
              <a:t>Establish “tolerance” for cranberry</a:t>
            </a:r>
          </a:p>
          <a:p>
            <a:pPr marL="1091121" lvl="1" indent="-230188">
              <a:buFont typeface="Arial" panose="020B0604020202020204" pitchFamily="34" charset="0"/>
              <a:buChar char="•"/>
            </a:pPr>
            <a:r>
              <a:rPr lang="en-US" sz="2200" dirty="0"/>
              <a:t>Maximum safe and acceptable amount of residue</a:t>
            </a:r>
          </a:p>
          <a:p>
            <a:pPr marL="798513" indent="-230188">
              <a:buFont typeface="Arial" panose="020B0604020202020204" pitchFamily="34" charset="0"/>
              <a:buChar char="•"/>
            </a:pPr>
            <a:r>
              <a:rPr lang="en-US" sz="2800" dirty="0"/>
              <a:t>Get a product registered in cranberry</a:t>
            </a:r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r>
              <a:rPr lang="en-US" sz="2800" dirty="0"/>
              <a:t>Can be a </a:t>
            </a:r>
            <a:r>
              <a:rPr lang="en-US" sz="2800" dirty="0" err="1"/>
              <a:t>loooooong</a:t>
            </a:r>
            <a:r>
              <a:rPr lang="en-US" sz="2800" dirty="0"/>
              <a:t> road (even if it all goes smoothly)!</a:t>
            </a:r>
          </a:p>
          <a:p>
            <a:pPr marL="0" indent="0">
              <a:buNone/>
            </a:pPr>
            <a:r>
              <a:rPr lang="en-US" sz="2400" u="sng" dirty="0"/>
              <a:t>Example: </a:t>
            </a:r>
          </a:p>
          <a:p>
            <a:pPr lvl="1"/>
            <a:r>
              <a:rPr lang="en-US" sz="2100" dirty="0"/>
              <a:t>Greenhouse trials 2014</a:t>
            </a:r>
          </a:p>
          <a:p>
            <a:pPr lvl="1"/>
            <a:r>
              <a:rPr lang="en-US" sz="2100" dirty="0"/>
              <a:t>Field trials 2015 + 2016</a:t>
            </a:r>
          </a:p>
          <a:p>
            <a:pPr lvl="1"/>
            <a:r>
              <a:rPr lang="en-US" sz="2100" dirty="0"/>
              <a:t>Nominate to IR-4 in 2016</a:t>
            </a:r>
          </a:p>
          <a:p>
            <a:pPr lvl="1"/>
            <a:r>
              <a:rPr lang="en-US" sz="2100" dirty="0"/>
              <a:t>IR-4 field trials 2017</a:t>
            </a:r>
          </a:p>
          <a:p>
            <a:pPr lvl="1"/>
            <a:r>
              <a:rPr lang="en-US" sz="2100" dirty="0"/>
              <a:t>IR-4 data analysis completed 2020</a:t>
            </a:r>
          </a:p>
          <a:p>
            <a:pPr lvl="1"/>
            <a:r>
              <a:rPr lang="en-US" sz="2100" dirty="0"/>
              <a:t>Company just finished submitting application to EPA…maybe another few years for a labeled product!</a:t>
            </a:r>
          </a:p>
          <a:p>
            <a:pPr lvl="1"/>
            <a:endParaRPr lang="en-US" sz="3200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1AF5BBB2-14CF-4DBA-88B7-85FFDDEB9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255" y="535619"/>
            <a:ext cx="7543800" cy="996203"/>
          </a:xfrm>
        </p:spPr>
        <p:txBody>
          <a:bodyPr/>
          <a:lstStyle/>
          <a:p>
            <a:r>
              <a:rPr lang="en-US" b="1" dirty="0"/>
              <a:t>Pursue registration</a:t>
            </a:r>
          </a:p>
        </p:txBody>
      </p:sp>
    </p:spTree>
    <p:extLst>
      <p:ext uri="{BB962C8B-B14F-4D97-AF65-F5344CB8AC3E}">
        <p14:creationId xmlns:p14="http://schemas.microsoft.com/office/powerpoint/2010/main" val="91666574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2">
      <a:dk1>
        <a:sysClr val="windowText" lastClr="000000"/>
      </a:dk1>
      <a:lt1>
        <a:srgbClr val="EAEDED"/>
      </a:lt1>
      <a:dk2>
        <a:srgbClr val="696464"/>
      </a:dk2>
      <a:lt2>
        <a:srgbClr val="E9E5DC"/>
      </a:lt2>
      <a:accent1>
        <a:srgbClr val="742117"/>
      </a:accent1>
      <a:accent2>
        <a:srgbClr val="800000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3644</TotalTime>
  <Words>585</Words>
  <Application>Microsoft Office PowerPoint</Application>
  <PresentationFormat>On-screen Show (4:3)</PresentationFormat>
  <Paragraphs>134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Wingdings</vt:lpstr>
      <vt:lpstr>Retrospect</vt:lpstr>
      <vt:lpstr>The CI Role in Industry Pesticides</vt:lpstr>
      <vt:lpstr>Topics</vt:lpstr>
      <vt:lpstr>Scientists identify products to test</vt:lpstr>
      <vt:lpstr>Pesticide Screening</vt:lpstr>
      <vt:lpstr>Pesticide Screening Research</vt:lpstr>
      <vt:lpstr>Promising compounds </vt:lpstr>
      <vt:lpstr>Pursue registration</vt:lpstr>
      <vt:lpstr>Pursue registration</vt:lpstr>
      <vt:lpstr>Pursue registration</vt:lpstr>
      <vt:lpstr>Current pesticides in pipeline</vt:lpstr>
      <vt:lpstr>Registration Review</vt:lpstr>
      <vt:lpstr>Cranberry Pesticides  in Registration Review Process</vt:lpstr>
      <vt:lpstr>Tracking foreign MRLs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Updates</dc:title>
  <dc:creator>Katherine Ghantous</dc:creator>
  <cp:lastModifiedBy>Katherine Ghantous</cp:lastModifiedBy>
  <cp:revision>17</cp:revision>
  <dcterms:created xsi:type="dcterms:W3CDTF">2022-01-10T20:35:27Z</dcterms:created>
  <dcterms:modified xsi:type="dcterms:W3CDTF">2022-02-14T20:59:24Z</dcterms:modified>
</cp:coreProperties>
</file>