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6" r:id="rId2"/>
    <p:sldId id="353" r:id="rId3"/>
    <p:sldId id="345" r:id="rId4"/>
    <p:sldId id="364" r:id="rId5"/>
    <p:sldId id="365" r:id="rId6"/>
    <p:sldId id="374" r:id="rId7"/>
    <p:sldId id="375" r:id="rId8"/>
    <p:sldId id="370" r:id="rId9"/>
    <p:sldId id="390" r:id="rId10"/>
    <p:sldId id="389" r:id="rId11"/>
    <p:sldId id="380" r:id="rId12"/>
    <p:sldId id="381" r:id="rId13"/>
    <p:sldId id="382" r:id="rId14"/>
    <p:sldId id="377" r:id="rId15"/>
    <p:sldId id="388" r:id="rId16"/>
    <p:sldId id="378" r:id="rId17"/>
    <p:sldId id="379" r:id="rId18"/>
    <p:sldId id="383" r:id="rId19"/>
    <p:sldId id="384" r:id="rId20"/>
    <p:sldId id="385" r:id="rId21"/>
    <p:sldId id="387" r:id="rId22"/>
    <p:sldId id="317" r:id="rId2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otham Medium" panose="02000603030000020004" pitchFamily="2" charset="0"/>
      <p:regular r:id="rId30"/>
      <p: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33A32"/>
    <a:srgbClr val="F7D83B"/>
    <a:srgbClr val="EDF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5253" autoAdjust="0"/>
  </p:normalViewPr>
  <p:slideViewPr>
    <p:cSldViewPr>
      <p:cViewPr varScale="1">
        <p:scale>
          <a:sx n="83" d="100"/>
          <a:sy n="83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56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cahill\Downloads\TenYearComparisonByCropYear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'[TenYearComparisonByCropYear (1).xlsx]TenYearComparisonByCropYear'!$E$5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Massachusetts</a:t>
                    </a:r>
                  </a:p>
                  <a:p>
                    <a:fld id="{3077D1F1-33BA-487E-93A9-257DA090BD9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New</a:t>
                    </a:r>
                    <a:r>
                      <a:rPr lang="en-US" sz="1800" baseline="0" dirty="0" smtClean="0">
                        <a:solidFill>
                          <a:schemeClr val="bg1"/>
                        </a:solidFill>
                      </a:rPr>
                      <a:t> Jersey</a:t>
                    </a:r>
                    <a:endParaRPr lang="en-US" sz="18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fld id="{BA5EEA88-5E3E-4436-80D6-170CA9804A70}" type="VALUE">
                      <a:rPr lang="en-US" sz="1800" baseline="0" smtClean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7994494747072725E-2"/>
                  <c:y val="-0.117815104121361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Oregon</a:t>
                    </a:r>
                    <a:endParaRPr lang="en-US" baseline="0" dirty="0" smtClean="0"/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fld id="{7A24B12F-BF89-4884-85D9-A33F04389502}" type="VALUE">
                      <a:rPr lang="en-US" baseline="0" smtClean="0"/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6355089345586"/>
                      <c:h val="0.112168716619404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smtClean="0"/>
                      <a:t>Washington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fld id="{105C04E0-6001-4558-A627-6E1AF19848FE}" type="VALUE">
                      <a:rPr lang="en-US" sz="1800" baseline="0" smtClean="0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71881926299331"/>
                  <c:y val="-8.43308304231541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Wisconsin</a:t>
                    </a:r>
                  </a:p>
                  <a:p>
                    <a:fld id="{C7A95A46-897C-409C-B9F4-3CE282731BE3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'[TenYearComparisonByCropYear (1).xlsx]TenYearComparisonByCropYear'!$B$6:$D$10</c:f>
              <c:strCache>
                <c:ptCount val="5"/>
                <c:pt idx="0">
                  <c:v>Massachusetts, Rhode Island, Connecticut:</c:v>
                </c:pt>
                <c:pt idx="1">
                  <c:v>New Jersey:</c:v>
                </c:pt>
                <c:pt idx="2">
                  <c:v>Oregon:</c:v>
                </c:pt>
                <c:pt idx="3">
                  <c:v>Washington:</c:v>
                </c:pt>
                <c:pt idx="4">
                  <c:v>Wisconsin, Michigan, Minnesota:</c:v>
                </c:pt>
              </c:strCache>
            </c:strRef>
          </c:cat>
          <c:val>
            <c:numRef>
              <c:f>'[TenYearComparisonByCropYear (1).xlsx]TenYearComparisonByCropYear'!$E$6:$E$10</c:f>
              <c:numCache>
                <c:formatCode>[$-10409]#,##0</c:formatCode>
                <c:ptCount val="5"/>
                <c:pt idx="0">
                  <c:v>1582402</c:v>
                </c:pt>
                <c:pt idx="1">
                  <c:v>557080</c:v>
                </c:pt>
                <c:pt idx="2">
                  <c:v>485695</c:v>
                </c:pt>
                <c:pt idx="3">
                  <c:v>157499</c:v>
                </c:pt>
                <c:pt idx="4">
                  <c:v>3901852</c:v>
                </c:pt>
              </c:numCache>
            </c:numRef>
          </c:val>
        </c:ser>
        <c:ser>
          <c:idx val="1"/>
          <c:order val="1"/>
          <c:tx>
            <c:strRef>
              <c:f>'[TenYearComparisonByCropYear (1).xlsx]TenYearComparisonByCropYear'!$F$5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'[TenYearComparisonByCropYear (1).xlsx]TenYearComparisonByCropYear'!$B$6:$D$10</c:f>
              <c:strCache>
                <c:ptCount val="5"/>
                <c:pt idx="0">
                  <c:v>Massachusetts, Rhode Island, Connecticut:</c:v>
                </c:pt>
                <c:pt idx="1">
                  <c:v>New Jersey:</c:v>
                </c:pt>
                <c:pt idx="2">
                  <c:v>Oregon:</c:v>
                </c:pt>
                <c:pt idx="3">
                  <c:v>Washington:</c:v>
                </c:pt>
                <c:pt idx="4">
                  <c:v>Wisconsin, Michigan, Minnesota:</c:v>
                </c:pt>
              </c:strCache>
            </c:strRef>
          </c:cat>
          <c:val>
            <c:numRef>
              <c:f>'[TenYearComparisonByCropYear (1).xlsx]TenYearComparisonByCropYear'!$F$6:$F$10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Total U.S.</a:t>
            </a:r>
            <a:r>
              <a:rPr lang="en-US" sz="2000" baseline="0" dirty="0">
                <a:solidFill>
                  <a:sysClr val="windowText" lastClr="000000"/>
                </a:solidFill>
              </a:rPr>
              <a:t> </a:t>
            </a:r>
            <a:r>
              <a:rPr lang="en-US" sz="2000" baseline="0" dirty="0" smtClean="0">
                <a:solidFill>
                  <a:sysClr val="windowText" lastClr="000000"/>
                </a:solidFill>
              </a:rPr>
              <a:t>Production – 10-Year Comparison</a:t>
            </a:r>
            <a:endParaRPr lang="en-US" sz="20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Bbls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2022 Est. 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2014</c:v>
                </c:pt>
                <c:pt idx="9">
                  <c:v>2013</c:v>
                </c:pt>
                <c:pt idx="10">
                  <c:v>2012</c:v>
                </c:pt>
              </c:strCache>
            </c:strRef>
          </c:cat>
          <c:val>
            <c:numRef>
              <c:f>Sheet1!$B$2:$L$2</c:f>
              <c:numCache>
                <c:formatCode>[$-10409]#,##0</c:formatCode>
                <c:ptCount val="11"/>
                <c:pt idx="0" formatCode="#,##0">
                  <c:v>8048000</c:v>
                </c:pt>
                <c:pt idx="1">
                  <c:v>6684528</c:v>
                </c:pt>
                <c:pt idx="2">
                  <c:v>7732511</c:v>
                </c:pt>
                <c:pt idx="3">
                  <c:v>7605470</c:v>
                </c:pt>
                <c:pt idx="4">
                  <c:v>8681622</c:v>
                </c:pt>
                <c:pt idx="5">
                  <c:v>8121986</c:v>
                </c:pt>
                <c:pt idx="6">
                  <c:v>9257745</c:v>
                </c:pt>
                <c:pt idx="7">
                  <c:v>8059047</c:v>
                </c:pt>
                <c:pt idx="8">
                  <c:v>8058745</c:v>
                </c:pt>
                <c:pt idx="9">
                  <c:v>8818612</c:v>
                </c:pt>
                <c:pt idx="10">
                  <c:v>7937249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350128"/>
        <c:axId val="665349344"/>
      </c:barChart>
      <c:catAx>
        <c:axId val="6653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349344"/>
        <c:crosses val="autoZero"/>
        <c:auto val="1"/>
        <c:lblAlgn val="ctr"/>
        <c:lblOffset val="100"/>
        <c:noMultiLvlLbl val="0"/>
      </c:catAx>
      <c:valAx>
        <c:axId val="6653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35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179AB09-4D88-4993-BBB8-F8E8912A5E77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D13BAD6-A9FE-4379-BB17-6D7512664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EA5E652-6D0C-4D3A-BCED-507A1D85D51E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51F6F1F-10BD-4A84-AE95-011533EAF9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6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F6F1F-10BD-4A84-AE95-011533EAF9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7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7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1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80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8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5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2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79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4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Initiated in 1962 following the herbicide Aminotriozole scare of 1959.  Eisenhower was president and it was reported he would not be having cranberries for</a:t>
            </a:r>
            <a:r>
              <a:rPr lang="en-US" baseline="0" dirty="0" smtClean="0"/>
              <a:t> Thanksgiving.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CMC was formed there was a total of about 20,000 acres.  WI acreage was about 4,000.  WI acreage today is approximately 20,000 acres.</a:t>
            </a:r>
          </a:p>
          <a:p>
            <a:endParaRPr lang="en-US" dirty="0" smtClean="0"/>
          </a:p>
          <a:p>
            <a:r>
              <a:rPr lang="en-US" dirty="0" smtClean="0"/>
              <a:t>The Cranberry Marketing Committee</a:t>
            </a:r>
            <a:r>
              <a:rPr lang="en-US" baseline="0" dirty="0" smtClean="0"/>
              <a:t> is 1 of 22 USDA Marketing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1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6"/>
            <a:r>
              <a:rPr lang="en-US" dirty="0" smtClean="0"/>
              <a:t>Next referendum is 2023</a:t>
            </a:r>
          </a:p>
          <a:p>
            <a:pPr defTabSz="91558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8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6"/>
            <a:r>
              <a:rPr lang="en-US" dirty="0" smtClean="0"/>
              <a:t>Voting will take place this spring</a:t>
            </a:r>
            <a:r>
              <a:rPr lang="en-US" baseline="0" dirty="0" smtClean="0"/>
              <a:t> – new term begins August 2022</a:t>
            </a:r>
          </a:p>
          <a:p>
            <a:pPr defTabSz="91558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8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6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0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6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1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89" y="8843808"/>
            <a:ext cx="3044613" cy="4652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DEC000-FCE4-42DE-B884-B2706BB4CB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47195"/>
          </a:xfrm>
          <a:prstGeom prst="rect">
            <a:avLst/>
          </a:prstGeom>
          <a:solidFill>
            <a:srgbClr val="C3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2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24108"/>
            <a:ext cx="9144001" cy="4233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MC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684166"/>
            <a:ext cx="1410599" cy="184167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99DD-18BD-472C-A604-7655C5CA768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E8BD-3E45-4736-9C25-3A1E9B84C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3" descr="photo2.ti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54483"/>
            <a:ext cx="9144000" cy="9035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754" y="0"/>
            <a:ext cx="9146754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562600"/>
            <a:ext cx="9144000" cy="96842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72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CMC Update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Pacific Northwest Cranberry Congress </a:t>
            </a:r>
            <a:endParaRPr lang="en-US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54" y="5846758"/>
            <a:ext cx="914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February 2022  </a:t>
            </a:r>
            <a:r>
              <a:rPr lang="en-US" sz="2000" i="1" dirty="0" smtClean="0"/>
              <a:t>|  </a:t>
            </a:r>
            <a:r>
              <a:rPr lang="en-US" sz="2000" b="1" dirty="0" smtClean="0">
                <a:latin typeface="+mj-lt"/>
              </a:rPr>
              <a:t>Karen Cahill  |  </a:t>
            </a:r>
            <a:r>
              <a:rPr lang="en-US" sz="2000" i="1" dirty="0" smtClean="0">
                <a:latin typeface="+mj-lt"/>
              </a:rPr>
              <a:t>Marketing Director</a:t>
            </a:r>
            <a:endParaRPr lang="en-US" sz="2000" i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44528"/>
            <a:ext cx="1228436" cy="15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DATA COLLECTION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09600" y="11430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3200" dirty="0" smtClean="0"/>
          </a:p>
        </p:txBody>
      </p:sp>
      <p:pic>
        <p:nvPicPr>
          <p:cNvPr id="13" name="Picture 12" descr="icons-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179308"/>
            <a:ext cx="1048520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274"/>
            <a:ext cx="9173699" cy="68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" y="96714"/>
            <a:ext cx="9043737" cy="66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64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6" y="19929"/>
            <a:ext cx="9169668" cy="67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621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2"/>
            <a:ext cx="9224032" cy="68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12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 txBox="1">
            <a:spLocks/>
          </p:cNvSpPr>
          <p:nvPr/>
        </p:nvSpPr>
        <p:spPr>
          <a:xfrm>
            <a:off x="1330036" y="997526"/>
            <a:ext cx="7550728" cy="486294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sz="2100" dirty="0" smtClean="0">
              <a:latin typeface="Gotham Medium" pitchFamily="2" charset="0"/>
            </a:endParaRPr>
          </a:p>
        </p:txBody>
      </p:sp>
      <p:pic>
        <p:nvPicPr>
          <p:cNvPr id="8" name="Picture 7" descr="icons-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20" cy="10515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TRADE POLICY - TARIFFS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417617"/>
            <a:ext cx="8686800" cy="4784746"/>
          </a:xfrm>
        </p:spPr>
        <p:txBody>
          <a:bodyPr>
            <a:normAutofit/>
          </a:bodyPr>
          <a:lstStyle/>
          <a:p>
            <a:r>
              <a:rPr lang="en-US" dirty="0" smtClean="0"/>
              <a:t>EU steel and aluminum dispute cranberry duties removed </a:t>
            </a:r>
            <a:r>
              <a:rPr lang="en-US" dirty="0" smtClean="0"/>
              <a:t>October 2021</a:t>
            </a:r>
            <a:endParaRPr lang="en-US" dirty="0" smtClean="0"/>
          </a:p>
          <a:p>
            <a:r>
              <a:rPr lang="en-US" dirty="0" smtClean="0"/>
              <a:t>EU dried cranberry duty suspension review 2022</a:t>
            </a:r>
          </a:p>
          <a:p>
            <a:r>
              <a:rPr lang="en-US" dirty="0" smtClean="0"/>
              <a:t>UK extended current duty suspensions on cranberry products through </a:t>
            </a:r>
            <a:r>
              <a:rPr lang="en-US" dirty="0" smtClean="0"/>
              <a:t>2024</a:t>
            </a:r>
          </a:p>
          <a:p>
            <a:r>
              <a:rPr lang="en-US" dirty="0" smtClean="0"/>
              <a:t>Japanese tariff reductions on dried cranberries and concentrate 4/2022, elimination 4/2023. </a:t>
            </a:r>
            <a:endParaRPr lang="en-US" dirty="0" smtClean="0"/>
          </a:p>
          <a:p>
            <a:r>
              <a:rPr lang="en-US" dirty="0" smtClean="0"/>
              <a:t>Monitoring </a:t>
            </a:r>
            <a:r>
              <a:rPr lang="en-US" dirty="0" smtClean="0"/>
              <a:t>U.S.-India trade relationship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979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 txBox="1">
            <a:spLocks/>
          </p:cNvSpPr>
          <p:nvPr/>
        </p:nvSpPr>
        <p:spPr>
          <a:xfrm>
            <a:off x="1330036" y="997526"/>
            <a:ext cx="7550728" cy="486294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sz="2100" dirty="0" smtClean="0">
              <a:latin typeface="Gotham Medium" pitchFamily="2" charset="0"/>
            </a:endParaRPr>
          </a:p>
        </p:txBody>
      </p:sp>
      <p:pic>
        <p:nvPicPr>
          <p:cNvPr id="8" name="Picture 7" descr="icons-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20" cy="105155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MRLs – PAST SUCCESS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275843"/>
            <a:ext cx="8686800" cy="53578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2016-2020 MRL SUCCESS (new MRLs established, at a minimum)</a:t>
            </a:r>
          </a:p>
          <a:p>
            <a:pPr lvl="1"/>
            <a:r>
              <a:rPr lang="en-US" dirty="0"/>
              <a:t>17 Korean cranberry MRLs (More to come in 2021, prior to the end of transition time period)</a:t>
            </a:r>
          </a:p>
          <a:p>
            <a:pPr lvl="1"/>
            <a:r>
              <a:rPr lang="en-US" dirty="0"/>
              <a:t>17 Chinese cranberry MRLs</a:t>
            </a:r>
          </a:p>
          <a:p>
            <a:pPr lvl="1"/>
            <a:r>
              <a:rPr lang="en-US" dirty="0"/>
              <a:t>15 Australian MRLs</a:t>
            </a:r>
          </a:p>
          <a:p>
            <a:pPr lvl="1"/>
            <a:r>
              <a:rPr lang="en-US" dirty="0"/>
              <a:t>7 Canadian MRLs</a:t>
            </a:r>
          </a:p>
          <a:p>
            <a:pPr lvl="1"/>
            <a:r>
              <a:rPr lang="en-US" dirty="0"/>
              <a:t>6 Japanese MRLs</a:t>
            </a:r>
          </a:p>
          <a:p>
            <a:pPr lvl="1"/>
            <a:r>
              <a:rPr lang="en-US" dirty="0"/>
              <a:t>Quinclorac cranberry MRLs successfully established in Australia, Canada, China, Japan, Korea, and at Codex (Research and efforts still underway in EU)</a:t>
            </a:r>
          </a:p>
          <a:p>
            <a:pPr lvl="1"/>
            <a:r>
              <a:rPr lang="en-US" dirty="0"/>
              <a:t>Notifications of MRL changes in EU well in advance, challenges to problematic withdrawals proposed</a:t>
            </a:r>
          </a:p>
          <a:p>
            <a:pPr lvl="1"/>
            <a:r>
              <a:rPr lang="en-US" dirty="0"/>
              <a:t>Codex MRL for Bravo recommended for </a:t>
            </a:r>
            <a:r>
              <a:rPr lang="en-US" dirty="0" smtClean="0"/>
              <a:t>renewal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69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19" cy="105155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HEALTH RESEARCH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Research Studies – Funded 8/2021</a:t>
            </a:r>
          </a:p>
          <a:p>
            <a:pPr lvl="1"/>
            <a:r>
              <a:rPr lang="en-US" i="1" dirty="0" smtClean="0"/>
              <a:t>Antibiotic potentiation </a:t>
            </a:r>
            <a:r>
              <a:rPr lang="en-US" i="1" dirty="0"/>
              <a:t>by </a:t>
            </a:r>
            <a:r>
              <a:rPr lang="en-US" i="1" dirty="0" smtClean="0"/>
              <a:t>cranberry </a:t>
            </a:r>
            <a:r>
              <a:rPr lang="en-US" i="1" dirty="0" err="1" smtClean="0"/>
              <a:t>bioactives</a:t>
            </a:r>
            <a:r>
              <a:rPr lang="en-US" i="1" dirty="0" smtClean="0"/>
              <a:t> against drug resistant </a:t>
            </a:r>
            <a:r>
              <a:rPr lang="en-US" i="1" dirty="0" err="1" smtClean="0"/>
              <a:t>uropathogenic</a:t>
            </a:r>
            <a:r>
              <a:rPr lang="en-US" i="1" dirty="0" smtClean="0"/>
              <a:t> e-coli</a:t>
            </a:r>
            <a:endParaRPr lang="en-US" i="1" dirty="0"/>
          </a:p>
          <a:p>
            <a:pPr lvl="1"/>
            <a:r>
              <a:rPr lang="en-US" i="1" dirty="0" smtClean="0"/>
              <a:t>Modulation </a:t>
            </a:r>
            <a:r>
              <a:rPr lang="en-US" i="1" dirty="0"/>
              <a:t>of the gut </a:t>
            </a:r>
            <a:r>
              <a:rPr lang="en-US" i="1" dirty="0" smtClean="0"/>
              <a:t>brain axis </a:t>
            </a:r>
            <a:r>
              <a:rPr lang="en-US" i="1" dirty="0"/>
              <a:t>by cranberries impact on university students’ mental </a:t>
            </a:r>
            <a:r>
              <a:rPr lang="en-US" i="1" dirty="0" smtClean="0"/>
              <a:t>health - the </a:t>
            </a:r>
            <a:r>
              <a:rPr lang="en-US" i="1" dirty="0" err="1"/>
              <a:t>CRANMOOD</a:t>
            </a:r>
            <a:r>
              <a:rPr lang="en-US" i="1" dirty="0"/>
              <a:t> </a:t>
            </a:r>
            <a:r>
              <a:rPr lang="en-US" i="1" dirty="0" smtClean="0"/>
              <a:t>study</a:t>
            </a:r>
          </a:p>
          <a:p>
            <a:pPr lvl="0"/>
            <a:r>
              <a:rPr lang="en-US" dirty="0" smtClean="0"/>
              <a:t>H. pylori Study (2020) - Domestic Promotion</a:t>
            </a:r>
            <a:endParaRPr lang="en-US" dirty="0" smtClean="0"/>
          </a:p>
          <a:p>
            <a:pPr lvl="1"/>
            <a:r>
              <a:rPr lang="en-US" dirty="0" smtClean="0"/>
              <a:t>92 Media Placements, 780 million impressions</a:t>
            </a:r>
          </a:p>
          <a:p>
            <a:pPr lvl="1"/>
            <a:r>
              <a:rPr lang="en-US" dirty="0" err="1" smtClean="0"/>
              <a:t>FNCE</a:t>
            </a:r>
            <a:r>
              <a:rPr lang="en-US" dirty="0" smtClean="0"/>
              <a:t> </a:t>
            </a:r>
            <a:r>
              <a:rPr lang="en-US" dirty="0" smtClean="0"/>
              <a:t>Expo Theater Event (</a:t>
            </a:r>
            <a:r>
              <a:rPr lang="en-US" dirty="0"/>
              <a:t>October 16-19)</a:t>
            </a:r>
          </a:p>
          <a:p>
            <a:pPr lvl="2"/>
            <a:r>
              <a:rPr lang="en-US" dirty="0" smtClean="0"/>
              <a:t>Worked with </a:t>
            </a:r>
            <a:r>
              <a:rPr lang="en-US" dirty="0"/>
              <a:t>CI to </a:t>
            </a:r>
            <a:r>
              <a:rPr lang="en-US" dirty="0" smtClean="0"/>
              <a:t>sponsor Amy Howell’s presentation, “</a:t>
            </a:r>
            <a:r>
              <a:rPr lang="en-US" dirty="0"/>
              <a:t>Could Daily Cranberry Consumption Contribute to Helicobacter pylori Suppression?” </a:t>
            </a:r>
          </a:p>
          <a:p>
            <a:pPr lvl="2"/>
            <a:r>
              <a:rPr lang="en-US" dirty="0" smtClean="0"/>
              <a:t>797 attendees, 463 survey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0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s-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20" cy="10515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INTERNATIONAL MARKETING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59708"/>
              </p:ext>
            </p:extLst>
          </p:nvPr>
        </p:nvGraphicFramePr>
        <p:xfrm>
          <a:off x="1099127" y="2194560"/>
          <a:ext cx="6945746" cy="332232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3509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6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Market Access Program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$1,588,232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Foreign Market Development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$175,641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Quality Samples Program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$18,000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Emerging Markets Program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$255,000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Branded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$400,000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Agricultural Trade Promotion</a:t>
                      </a:r>
                      <a:br>
                        <a:rPr lang="en-US" sz="2200" dirty="0" smtClean="0"/>
                      </a:br>
                      <a:r>
                        <a:rPr lang="en-US" sz="2200" i="1" dirty="0" smtClean="0"/>
                        <a:t>$3,139,450 (through 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$</a:t>
                      </a:r>
                      <a:r>
                        <a:rPr lang="en-US" sz="2200" dirty="0" smtClean="0"/>
                        <a:t>3,436,873</a:t>
                      </a:r>
                      <a:endParaRPr 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Content Placeholder 6"/>
          <p:cNvSpPr txBox="1">
            <a:spLocks/>
          </p:cNvSpPr>
          <p:nvPr/>
        </p:nvSpPr>
        <p:spPr>
          <a:xfrm>
            <a:off x="457200" y="1411848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2021-22 </a:t>
            </a:r>
            <a:r>
              <a:rPr lang="en-US" dirty="0" smtClean="0"/>
              <a:t>USDA FAS Grant Allocations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9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ons-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20" cy="10515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noProof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INTERNATIONAL MARKETING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50445"/>
            <a:ext cx="1600200" cy="1600200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2057400" y="1170275"/>
            <a:ext cx="6934200" cy="233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121,068 </a:t>
            </a:r>
            <a:r>
              <a:rPr lang="en-US" sz="2600" dirty="0" err="1" smtClean="0"/>
              <a:t>bbls</a:t>
            </a:r>
            <a:r>
              <a:rPr lang="en-US" sz="2600" dirty="0" smtClean="0"/>
              <a:t> </a:t>
            </a:r>
            <a:r>
              <a:rPr lang="en-US" sz="2600" dirty="0" smtClean="0"/>
              <a:t>exported in </a:t>
            </a:r>
            <a:r>
              <a:rPr lang="en-US" sz="2600" dirty="0" smtClean="0"/>
              <a:t>2020/21 (-37%)</a:t>
            </a:r>
            <a:endParaRPr lang="en-US" sz="2600" dirty="0" smtClean="0"/>
          </a:p>
          <a:p>
            <a:r>
              <a:rPr lang="en-US" sz="2600" dirty="0" smtClean="0"/>
              <a:t>In-country handler tariff relief</a:t>
            </a:r>
          </a:p>
          <a:p>
            <a:r>
              <a:rPr lang="en-US" sz="2600" dirty="0" smtClean="0"/>
              <a:t>Main Challenges:  US/China Trade relations, </a:t>
            </a:r>
            <a:r>
              <a:rPr lang="en-US" sz="2600" dirty="0" smtClean="0"/>
              <a:t>Supply Chain, </a:t>
            </a:r>
            <a:r>
              <a:rPr lang="en-US" sz="2600" dirty="0" smtClean="0"/>
              <a:t>Chinese </a:t>
            </a:r>
            <a:r>
              <a:rPr lang="en-US" sz="2600" dirty="0" smtClean="0"/>
              <a:t>production, Regulations</a:t>
            </a:r>
            <a:endParaRPr lang="en-US" sz="26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491509"/>
            <a:ext cx="8991600" cy="3283645"/>
          </a:xfrm>
        </p:spPr>
      </p:pic>
    </p:spTree>
    <p:extLst>
      <p:ext uri="{BB962C8B-B14F-4D97-AF65-F5344CB8AC3E}">
        <p14:creationId xmlns:p14="http://schemas.microsoft.com/office/powerpoint/2010/main" val="2179286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s-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20" cy="10515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noProof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INTERNATIONAL MARKETING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7400" y="1275845"/>
            <a:ext cx="7010400" cy="1695955"/>
          </a:xfrm>
        </p:spPr>
        <p:txBody>
          <a:bodyPr>
            <a:noAutofit/>
          </a:bodyPr>
          <a:lstStyle/>
          <a:p>
            <a:r>
              <a:rPr lang="en-US" sz="2600" dirty="0" smtClean="0"/>
              <a:t>7,002 </a:t>
            </a:r>
            <a:r>
              <a:rPr lang="en-US" sz="2600" dirty="0" smtClean="0"/>
              <a:t>bbls exported in </a:t>
            </a:r>
            <a:r>
              <a:rPr lang="en-US" sz="2600" dirty="0" smtClean="0"/>
              <a:t>2020/21 </a:t>
            </a:r>
            <a:endParaRPr lang="en-US" sz="2600" dirty="0" smtClean="0"/>
          </a:p>
          <a:p>
            <a:r>
              <a:rPr lang="en-US" sz="2600" dirty="0" smtClean="0"/>
              <a:t>New in-market rep producing results</a:t>
            </a:r>
          </a:p>
          <a:p>
            <a:r>
              <a:rPr lang="en-US" sz="2600" dirty="0" smtClean="0"/>
              <a:t>Main Challenges: COVID, </a:t>
            </a:r>
            <a:r>
              <a:rPr lang="en-US" sz="2600" dirty="0" smtClean="0"/>
              <a:t>Supply Chain</a:t>
            </a:r>
            <a:endParaRPr lang="en-US" sz="2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37449"/>
            <a:ext cx="1600200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26080"/>
            <a:ext cx="91440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8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MARKETING ORDERS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983163"/>
          </a:xfrm>
        </p:spPr>
        <p:txBody>
          <a:bodyPr/>
          <a:lstStyle/>
          <a:p>
            <a:r>
              <a:rPr lang="en-US" dirty="0"/>
              <a:t>Initiated by industry </a:t>
            </a:r>
          </a:p>
          <a:p>
            <a:r>
              <a:rPr lang="en-US" dirty="0"/>
              <a:t>Established/enforced by the USDA</a:t>
            </a:r>
          </a:p>
          <a:p>
            <a:r>
              <a:rPr lang="en-US" dirty="0"/>
              <a:t>Defined by geographical area</a:t>
            </a:r>
          </a:p>
          <a:p>
            <a:r>
              <a:rPr lang="en-US" dirty="0"/>
              <a:t>Administered by committee of </a:t>
            </a:r>
            <a:r>
              <a:rPr lang="en-US" dirty="0" smtClean="0"/>
              <a:t>growers</a:t>
            </a:r>
          </a:p>
          <a:p>
            <a:r>
              <a:rPr lang="en-US" dirty="0"/>
              <a:t>Ensure stable, orderly </a:t>
            </a:r>
            <a:r>
              <a:rPr lang="en-US" dirty="0" smtClean="0"/>
              <a:t>supplies </a:t>
            </a:r>
            <a:r>
              <a:rPr lang="en-US" dirty="0"/>
              <a:t>of quality </a:t>
            </a:r>
            <a:r>
              <a:rPr lang="en-US" dirty="0" smtClean="0"/>
              <a:t>product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29491"/>
            <a:ext cx="1600200" cy="1600200"/>
          </a:xfrm>
          <a:prstGeom prst="rect">
            <a:avLst/>
          </a:prstGeom>
        </p:spPr>
      </p:pic>
      <p:sp>
        <p:nvSpPr>
          <p:cNvPr id="9" name="Content Placeholder 13"/>
          <p:cNvSpPr txBox="1">
            <a:spLocks/>
          </p:cNvSpPr>
          <p:nvPr/>
        </p:nvSpPr>
        <p:spPr>
          <a:xfrm>
            <a:off x="161980" y="4343400"/>
            <a:ext cx="8820041" cy="228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274320" tIns="274320" rIns="274320" bIns="274320" rtlCol="0">
            <a:noAutofit/>
          </a:bodyPr>
          <a:lstStyle/>
          <a:p>
            <a:pPr marL="1588" algn="ctr">
              <a:spcBef>
                <a:spcPct val="20000"/>
              </a:spcBef>
            </a:pPr>
            <a:endParaRPr lang="en-US" sz="2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50209" y="4533037"/>
            <a:ext cx="8043582" cy="1938992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Almonds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Apricots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Avocados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CRANBERRIES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Dates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Grapes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Hazelnuts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Kiwifruit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Nectarines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Olives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Pistachios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Raisins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Spearmint Oil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Tomatoes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Walnuts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Cherries 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Citrus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Onions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Peaches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Pears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Plums/Prunes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Potatoes</a:t>
            </a:r>
          </a:p>
        </p:txBody>
      </p:sp>
    </p:spTree>
    <p:extLst>
      <p:ext uri="{BB962C8B-B14F-4D97-AF65-F5344CB8AC3E}">
        <p14:creationId xmlns:p14="http://schemas.microsoft.com/office/powerpoint/2010/main" val="677139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noProof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INTERNATIONAL MARKETING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819" y="-7374"/>
            <a:ext cx="6740362" cy="6862916"/>
          </a:xfrm>
        </p:spPr>
      </p:pic>
      <p:sp>
        <p:nvSpPr>
          <p:cNvPr id="2" name="Down Arrow 1"/>
          <p:cNvSpPr/>
          <p:nvPr/>
        </p:nvSpPr>
        <p:spPr>
          <a:xfrm rot="5400000">
            <a:off x="7997356" y="1451445"/>
            <a:ext cx="152400" cy="4499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7997356" y="5566244"/>
            <a:ext cx="152400" cy="4499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7997356" y="5342562"/>
            <a:ext cx="152400" cy="4499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7997356" y="6403217"/>
            <a:ext cx="152400" cy="4499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95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s-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20" cy="10515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noProof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DOMESTIC MARKETING – 2020/2021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3144"/>
            <a:ext cx="8686800" cy="5093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(Sept ‘20 – Jan ‘21)</a:t>
            </a:r>
          </a:p>
          <a:p>
            <a:pPr lvl="1"/>
            <a:r>
              <a:rPr lang="en-US" dirty="0"/>
              <a:t>14 million impressions</a:t>
            </a:r>
          </a:p>
          <a:p>
            <a:pPr lvl="1"/>
            <a:r>
              <a:rPr lang="en-US" dirty="0"/>
              <a:t>$182,000+ sales</a:t>
            </a:r>
          </a:p>
          <a:p>
            <a:pPr lvl="1"/>
            <a:r>
              <a:rPr lang="en-US" dirty="0"/>
              <a:t>$2.38 Return on Ad Spend </a:t>
            </a:r>
          </a:p>
          <a:p>
            <a:pPr lvl="1"/>
            <a:r>
              <a:rPr lang="en-US" dirty="0"/>
              <a:t>27% new customers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(Sept ‘21 – Dec ‘21)</a:t>
            </a:r>
          </a:p>
          <a:p>
            <a:pPr lvl="1"/>
            <a:r>
              <a:rPr lang="en-US" dirty="0" smtClean="0"/>
              <a:t>7 million impressions</a:t>
            </a:r>
          </a:p>
          <a:p>
            <a:pPr lvl="1"/>
            <a:r>
              <a:rPr lang="en-US" dirty="0" smtClean="0"/>
              <a:t>$67,000+ sales</a:t>
            </a:r>
          </a:p>
          <a:p>
            <a:pPr lvl="1"/>
            <a:r>
              <a:rPr lang="en-US" dirty="0" smtClean="0"/>
              <a:t>$1.82 Return on Ad Spend </a:t>
            </a:r>
          </a:p>
          <a:p>
            <a:pPr lvl="1"/>
            <a:r>
              <a:rPr lang="en-US" dirty="0" smtClean="0"/>
              <a:t>14% new customers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524000"/>
            <a:ext cx="2675467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8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s-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" y="224285"/>
            <a:ext cx="1048520" cy="10515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noProof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DOMESTIC </a:t>
            </a:r>
            <a:r>
              <a:rPr lang="en-US" sz="3600" noProof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MARKETING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3144"/>
            <a:ext cx="8686800" cy="5093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Sept </a:t>
            </a:r>
            <a:r>
              <a:rPr lang="en-US" dirty="0" smtClean="0"/>
              <a:t>‘20 – Jan ‘21)</a:t>
            </a:r>
          </a:p>
          <a:p>
            <a:pPr lvl="1"/>
            <a:r>
              <a:rPr lang="en-US" dirty="0" smtClean="0"/>
              <a:t>21 million impressions</a:t>
            </a:r>
          </a:p>
          <a:p>
            <a:pPr lvl="1"/>
            <a:r>
              <a:rPr lang="en-US" dirty="0" smtClean="0"/>
              <a:t>$249,000</a:t>
            </a:r>
            <a:r>
              <a:rPr lang="en-US" dirty="0"/>
              <a:t>+ sales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2.38 average ROI</a:t>
            </a:r>
          </a:p>
          <a:p>
            <a:pPr lvl="1"/>
            <a:r>
              <a:rPr lang="en-US" dirty="0" smtClean="0"/>
              <a:t>27</a:t>
            </a:r>
            <a:r>
              <a:rPr lang="en-US" dirty="0" smtClean="0"/>
              <a:t>% </a:t>
            </a:r>
            <a:r>
              <a:rPr lang="en-US" dirty="0"/>
              <a:t>new customers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(Sept ‘21 – Dec ‘21)</a:t>
            </a:r>
          </a:p>
          <a:p>
            <a:pPr lvl="1"/>
            <a:r>
              <a:rPr lang="en-US" dirty="0" smtClean="0"/>
              <a:t>7 million impressions</a:t>
            </a:r>
          </a:p>
          <a:p>
            <a:pPr lvl="1"/>
            <a:r>
              <a:rPr lang="en-US" dirty="0" smtClean="0"/>
              <a:t>$67,000+ sales</a:t>
            </a:r>
          </a:p>
          <a:p>
            <a:pPr lvl="1"/>
            <a:r>
              <a:rPr lang="en-US" dirty="0" smtClean="0"/>
              <a:t>$1.82 Return on Ad Spend </a:t>
            </a:r>
          </a:p>
          <a:p>
            <a:pPr lvl="1"/>
            <a:r>
              <a:rPr lang="en-US" dirty="0" smtClean="0"/>
              <a:t>14% new customers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524000"/>
            <a:ext cx="2675467" cy="150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815902"/>
            <a:ext cx="9144000" cy="15751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648200"/>
            <a:ext cx="9144000" cy="16002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343400"/>
            <a:ext cx="2286000" cy="22541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4876800"/>
            <a:ext cx="5787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Follow @uscranberries on social media</a:t>
            </a:r>
            <a:endParaRPr lang="en-US" sz="2000" b="1" dirty="0">
              <a:latin typeface="+mj-lt"/>
            </a:endParaRPr>
          </a:p>
        </p:txBody>
      </p:sp>
      <p:grpSp>
        <p:nvGrpSpPr>
          <p:cNvPr id="14" name="Group 7"/>
          <p:cNvGrpSpPr/>
          <p:nvPr/>
        </p:nvGrpSpPr>
        <p:grpSpPr>
          <a:xfrm>
            <a:off x="1438767" y="5357575"/>
            <a:ext cx="3976455" cy="685800"/>
            <a:chOff x="737914" y="3444422"/>
            <a:chExt cx="3976455" cy="685800"/>
          </a:xfrm>
        </p:grpSpPr>
        <p:pic>
          <p:nvPicPr>
            <p:cNvPr id="15" name="Picture 14" descr="facebook3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14" y="3444422"/>
              <a:ext cx="685800" cy="685800"/>
            </a:xfrm>
            <a:prstGeom prst="rect">
              <a:avLst/>
            </a:prstGeom>
          </p:spPr>
        </p:pic>
        <p:pic>
          <p:nvPicPr>
            <p:cNvPr id="17" name="Picture 16" descr="instagram3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1684" y="3444422"/>
              <a:ext cx="685800" cy="685800"/>
            </a:xfrm>
            <a:prstGeom prst="rect">
              <a:avLst/>
            </a:prstGeom>
          </p:spPr>
        </p:pic>
        <p:pic>
          <p:nvPicPr>
            <p:cNvPr id="18" name="Picture 17" descr="pinterest3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8569" y="3444422"/>
              <a:ext cx="685800" cy="685800"/>
            </a:xfrm>
            <a:prstGeom prst="rect">
              <a:avLst/>
            </a:prstGeom>
          </p:spPr>
        </p:pic>
        <p:pic>
          <p:nvPicPr>
            <p:cNvPr id="19" name="Picture 18" descr="twitter32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4799" y="3444422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0" y="1981200"/>
            <a:ext cx="9144000" cy="11429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CMC 2022 WINTER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24 &amp;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www.uscranberries.com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COMMITTEE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Established by USDA in 1962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Continuance </a:t>
            </a:r>
            <a:r>
              <a:rPr lang="en-US" dirty="0"/>
              <a:t>via Referendum</a:t>
            </a:r>
          </a:p>
          <a:p>
            <a:pPr lvl="1">
              <a:spcAft>
                <a:spcPts val="0"/>
              </a:spcAft>
            </a:pPr>
            <a:r>
              <a:rPr lang="en-US" dirty="0"/>
              <a:t>Every 4 years in May, grower/volume </a:t>
            </a:r>
            <a:r>
              <a:rPr lang="en-US" dirty="0" smtClean="0"/>
              <a:t>majority 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Assessment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$0.28/barrel assessed to conventional handlers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$0.08/barrel assessed to organic handlers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Concentrations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22634"/>
            <a:ext cx="1600200" cy="1985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029200"/>
            <a:ext cx="8610600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800" dirty="0"/>
              <a:t>Data Collection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800" dirty="0"/>
              <a:t>Marketing &amp; Promotion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800" dirty="0"/>
              <a:t>Trade Policies &amp; Tariffs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800" dirty="0"/>
              <a:t>MRLs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800" dirty="0" smtClean="0"/>
              <a:t>Health Research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800" dirty="0"/>
              <a:t>Volume </a:t>
            </a:r>
            <a:r>
              <a:rPr lang="en-US" sz="2800" dirty="0" smtClean="0"/>
              <a:t>Regulation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77" y="1094066"/>
            <a:ext cx="8336046" cy="3401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USDA Marketing Specialist</a:t>
            </a:r>
          </a:p>
          <a:p>
            <a:pPr lvl="1"/>
            <a:r>
              <a:rPr lang="en-US" sz="2600" dirty="0"/>
              <a:t>Jen </a:t>
            </a:r>
            <a:r>
              <a:rPr lang="en-US" sz="2600" dirty="0" smtClean="0"/>
              <a:t>Varela</a:t>
            </a:r>
          </a:p>
          <a:p>
            <a:pPr lvl="1"/>
            <a:r>
              <a:rPr lang="en-US" sz="2600" dirty="0" smtClean="0"/>
              <a:t>Southeast </a:t>
            </a:r>
            <a:r>
              <a:rPr lang="en-US" sz="2600" dirty="0"/>
              <a:t>Field Office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2646" y="4724400"/>
            <a:ext cx="6522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CMC </a:t>
            </a:r>
            <a:r>
              <a:rPr lang="en-US" dirty="0" smtClean="0"/>
              <a:t>Office Staff </a:t>
            </a:r>
            <a:endParaRPr lang="en-US" dirty="0"/>
          </a:p>
          <a:p>
            <a:pPr lvl="1"/>
            <a:r>
              <a:rPr lang="en-US" sz="2600" dirty="0"/>
              <a:t>Michelle Hogan, Executive </a:t>
            </a:r>
            <a:r>
              <a:rPr lang="en-US" sz="2600" dirty="0" smtClean="0"/>
              <a:t>Dir. </a:t>
            </a:r>
            <a:endParaRPr lang="en-US" sz="2600" dirty="0"/>
          </a:p>
          <a:p>
            <a:pPr lvl="1"/>
            <a:r>
              <a:rPr lang="en-US" sz="2600" dirty="0"/>
              <a:t>Karen Cahill, Marketing </a:t>
            </a:r>
            <a:r>
              <a:rPr lang="en-US" sz="2600" dirty="0" smtClean="0"/>
              <a:t>Dir.</a:t>
            </a:r>
            <a:endParaRPr lang="en-US" sz="2600" dirty="0"/>
          </a:p>
          <a:p>
            <a:pPr lvl="1"/>
            <a:r>
              <a:rPr lang="en-US" sz="2600" dirty="0"/>
              <a:t>Dotty Pipher, </a:t>
            </a:r>
            <a:r>
              <a:rPr lang="en-US" sz="2600" dirty="0" smtClean="0"/>
              <a:t>Sr. </a:t>
            </a:r>
            <a:r>
              <a:rPr lang="en-US" sz="2600" dirty="0"/>
              <a:t>Executive </a:t>
            </a:r>
            <a:r>
              <a:rPr lang="en-US" sz="2600" dirty="0" smtClean="0"/>
              <a:t>Asst.</a:t>
            </a:r>
            <a:endParaRPr lang="en-US" sz="2600" dirty="0"/>
          </a:p>
        </p:txBody>
      </p:sp>
      <p:sp>
        <p:nvSpPr>
          <p:cNvPr id="5" name="12-Point Star 4"/>
          <p:cNvSpPr/>
          <p:nvPr/>
        </p:nvSpPr>
        <p:spPr>
          <a:xfrm>
            <a:off x="6705600" y="236523"/>
            <a:ext cx="1676400" cy="1676400"/>
          </a:xfrm>
          <a:prstGeom prst="star1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5150" y="613058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Next Election May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55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57702"/>
            <a:ext cx="8915400" cy="5802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REGIONS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9220200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413527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~1,200 US Cranberry Growers Harvest 40,000+ Acres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67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DATA COLLECTION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13" name="Picture 12" descr="icons-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179308"/>
            <a:ext cx="1048520" cy="1051560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084062"/>
              </p:ext>
            </p:extLst>
          </p:nvPr>
        </p:nvGraphicFramePr>
        <p:xfrm>
          <a:off x="380999" y="592191"/>
          <a:ext cx="11283042" cy="57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ontent Placeholder 6"/>
          <p:cNvSpPr txBox="1">
            <a:spLocks/>
          </p:cNvSpPr>
          <p:nvPr/>
        </p:nvSpPr>
        <p:spPr>
          <a:xfrm>
            <a:off x="457200" y="1643750"/>
            <a:ext cx="8382000" cy="521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Crop Year 2021</a:t>
            </a:r>
            <a:br>
              <a:rPr lang="en-US" dirty="0" smtClean="0"/>
            </a:br>
            <a:r>
              <a:rPr lang="en-US" dirty="0" smtClean="0"/>
              <a:t>Domestic</a:t>
            </a:r>
            <a:br>
              <a:rPr lang="en-US" dirty="0" smtClean="0"/>
            </a:br>
            <a:r>
              <a:rPr lang="en-US" dirty="0" smtClean="0"/>
              <a:t>Production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bbls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Total</a:t>
            </a:r>
            <a:br>
              <a:rPr lang="en-US" dirty="0" smtClean="0"/>
            </a:br>
            <a:r>
              <a:rPr lang="en-US" dirty="0" smtClean="0"/>
              <a:t>6.6 million </a:t>
            </a:r>
            <a:br>
              <a:rPr lang="en-US" dirty="0" smtClean="0"/>
            </a:br>
            <a:r>
              <a:rPr lang="en-US" dirty="0" err="1" smtClean="0"/>
              <a:t>bbls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50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DATA COLLECTION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09600" y="11430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33600" y="1230868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2880"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– CY 2020</a:t>
            </a:r>
          </a:p>
        </p:txBody>
      </p:sp>
      <p:pic>
        <p:nvPicPr>
          <p:cNvPr id="13" name="Picture 12" descr="icons-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179308"/>
            <a:ext cx="1048520" cy="1051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971800"/>
            <a:ext cx="609600" cy="2980424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5757840"/>
            <a:ext cx="248212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Smallest crop since 2007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097647"/>
              </p:ext>
            </p:extLst>
          </p:nvPr>
        </p:nvGraphicFramePr>
        <p:xfrm>
          <a:off x="100624" y="1735681"/>
          <a:ext cx="9043376" cy="389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487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DATA COLLECTION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09600" y="11430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78" y="0"/>
            <a:ext cx="920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2266" y="304800"/>
            <a:ext cx="7561734" cy="5509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shade val="75000"/>
                </a:schemeClr>
              </a:buClr>
              <a:buSzPct val="60000"/>
            </a:pPr>
            <a:r>
              <a:rPr lang="en-US" sz="36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DATA COLLECTION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09600" y="11430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3200" dirty="0" smtClean="0"/>
          </a:p>
        </p:txBody>
      </p:sp>
      <p:pic>
        <p:nvPicPr>
          <p:cNvPr id="13" name="Picture 12" descr="icons-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179308"/>
            <a:ext cx="1048520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8785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69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23024</TotalTime>
  <Words>612</Words>
  <Application>Microsoft Office PowerPoint</Application>
  <PresentationFormat>On-screen Show (4:3)</PresentationFormat>
  <Paragraphs>183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Gotham Medium</vt:lpstr>
      <vt:lpstr>Gill Sans MT</vt:lpstr>
      <vt:lpstr>Arial</vt:lpstr>
      <vt:lpstr>Wingdings</vt:lpstr>
      <vt:lpstr>Office Theme</vt:lpstr>
      <vt:lpstr>PowerPoint Presentation</vt:lpstr>
      <vt:lpstr>USDA MARKETING ORDERS</vt:lpstr>
      <vt:lpstr>MARKETING COMMITTEE</vt:lpstr>
      <vt:lpstr>STRUCTURE</vt:lpstr>
      <vt:lpstr>GROWING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KGibson</dc:creator>
  <cp:lastModifiedBy>Karen Cahill</cp:lastModifiedBy>
  <cp:revision>462</cp:revision>
  <dcterms:created xsi:type="dcterms:W3CDTF">2016-09-22T18:09:34Z</dcterms:created>
  <dcterms:modified xsi:type="dcterms:W3CDTF">2022-02-15T22:27:37Z</dcterms:modified>
</cp:coreProperties>
</file>