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57" r:id="rId6"/>
    <p:sldId id="259" r:id="rId7"/>
    <p:sldId id="295" r:id="rId8"/>
    <p:sldId id="296" r:id="rId9"/>
    <p:sldId id="260" r:id="rId10"/>
    <p:sldId id="284" r:id="rId11"/>
    <p:sldId id="297" r:id="rId12"/>
    <p:sldId id="285" r:id="rId13"/>
    <p:sldId id="299" r:id="rId14"/>
    <p:sldId id="291" r:id="rId15"/>
    <p:sldId id="298" r:id="rId16"/>
    <p:sldId id="300" r:id="rId17"/>
    <p:sldId id="301" r:id="rId18"/>
    <p:sldId id="302" r:id="rId19"/>
    <p:sldId id="303" r:id="rId20"/>
    <p:sldId id="304" r:id="rId21"/>
    <p:sldId id="306" r:id="rId22"/>
    <p:sldId id="305" r:id="rId23"/>
    <p:sldId id="307" r:id="rId24"/>
    <p:sldId id="314" r:id="rId25"/>
    <p:sldId id="308" r:id="rId26"/>
    <p:sldId id="309" r:id="rId27"/>
    <p:sldId id="310" r:id="rId28"/>
    <p:sldId id="311" r:id="rId29"/>
    <p:sldId id="313" r:id="rId30"/>
    <p:sldId id="312" r:id="rId31"/>
    <p:sldId id="315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011"/>
    <a:srgbClr val="C3112F"/>
    <a:srgbClr val="419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A061A-D828-4267-B36C-8D318923E62A}" v="974" dt="2022-02-16T18:43:29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F1048-4B24-451F-B833-92EE32A88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D7A683-D1A0-4F99-91F6-1AEBA7EF6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05B6A1-8D37-4419-8179-AA0FDB67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DE69BB-7A8C-4D24-8BD8-2A977839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E15AA5-C463-477B-A8EA-37DCA807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498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A9BAD-450E-4A2B-A286-76EF7E14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E90F42-C229-44BA-AEDE-1D555500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AF3F9-797F-4964-B64C-DA901F9D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435829-8071-4906-B0B5-98AA22C1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20ACED-D3EE-42DC-BFFE-2F444DDF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134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7B162B-8549-429F-8F66-D7F087B6B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5F1AE0-A58C-4888-BD0D-538DA13FE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9BBA3E-D58E-4174-8449-5C1B858C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B57478-4552-4536-B96E-8F2DF4FB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90E6A9-D0F3-4B48-AB06-17D55C38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214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3743D9-D9B6-4182-B8C7-EEF6D068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B0DD98-35CD-42FF-95BC-7B0DEB88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DFB87-FD73-4630-878E-8C630912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8782DD-64DE-4B0A-9DC3-E49ABDB7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AF9AF-76BC-4476-9E15-241017DB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23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7F550C-7597-404A-A2A6-DF000804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EAEA2A-9F74-4749-BE9C-81AA6E74F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BCC752-65EF-4E25-8D1A-61A31533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BFC976-7048-41CE-AA51-1B3BADD4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15E43-03DB-4EAB-B814-3CFEEE88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644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5075C-2B85-4E5E-A399-388960B3C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91C099-F8E3-4885-9B54-CC0CA1DC7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2C95B4-AD97-4752-9D5B-FF248AA80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BD351E-A169-46CE-99C5-2329530A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F1494B-2329-497D-94D5-779B969E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0BE908-F2D3-4926-AA3B-4D5622F0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058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9175C-359D-4A06-A6D9-5B2BA9F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4E6636-9375-4DDF-AF6B-3D0717E1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875FEF-38EA-4083-BC1A-0441ADE73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FB5E8C-72B4-460D-BD87-88F8ED1E8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16C60D-00B8-4486-B8FF-2A1D7E8A1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D76E3E-9BE8-4558-975D-716917B9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E30CC9-AD1E-4F9A-9A40-9A203CD8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D4DC26-9CFA-4663-AD1E-F35DB872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206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F17B2-222C-4285-AC18-6A2F0A88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417DC6-E946-4553-930B-09476C60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947DC5-4FDA-4100-9899-4036B11E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AD899B-D8C4-47EC-A0DD-DBEC86F9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211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F84B6C-E535-4094-AB2D-C0D43BB5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149EF1-89DB-4FA8-9B5A-EC2B22E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10638D-9348-471C-BE86-2F5EDD5E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473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2F002-7047-4233-B3BA-1E185144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609361-200B-439F-9FFE-30794CE41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EC9C73-4677-4326-9A79-8A6D4F066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476000-DCE6-4850-8280-6EEA5E74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849962-51E8-448B-A849-1476751A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90A132-9072-478B-BB4E-48932608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967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262A2-2FD3-4D4E-B0C7-B24D98D1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9E57B8B-E003-4812-BE72-C9754F00E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DE414-776B-4C37-9517-724DE3D29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720AF7-822E-45F4-A8C4-DB5557AA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2D865D-ED7C-4CE5-AA94-080B6558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858325-34D1-41C1-982B-06F55C14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999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BE6A16-72D1-4B77-8DD9-7A082572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AA1EFD-D72D-43BC-857A-8701610E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4956CE-9598-4016-B132-A3F4DDE40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6EF61-1F90-404B-85C4-45B075B1EB94}" type="datetimeFigureOut">
              <a:rPr lang="fr-CA" smtClean="0"/>
              <a:t>2022-02-16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F594B3-B8AA-4747-833C-374BD8926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2775D-8D7B-4251-86F9-5115A850F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3DBEB-0669-44F2-A041-E15C8DCF9F7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039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jpg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35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9.emf"/><Relationship Id="rId2" Type="http://schemas.openxmlformats.org/officeDocument/2006/relationships/tags" Target="../tags/tag93.xml"/><Relationship Id="rId16" Type="http://schemas.openxmlformats.org/officeDocument/2006/relationships/image" Target="../media/image38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image" Target="../media/image36.png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36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41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13.xml"/><Relationship Id="rId7" Type="http://schemas.openxmlformats.org/officeDocument/2006/relationships/image" Target="../media/image4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26" Type="http://schemas.openxmlformats.org/officeDocument/2006/relationships/image" Target="../media/image36.png"/><Relationship Id="rId3" Type="http://schemas.openxmlformats.org/officeDocument/2006/relationships/tags" Target="../tags/tag118.xml"/><Relationship Id="rId21" Type="http://schemas.openxmlformats.org/officeDocument/2006/relationships/image" Target="../media/image38.png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5" Type="http://schemas.openxmlformats.org/officeDocument/2006/relationships/image" Target="../media/image47.svg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image" Target="../media/image46.png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23" Type="http://schemas.openxmlformats.org/officeDocument/2006/relationships/image" Target="../media/image45.svg"/><Relationship Id="rId10" Type="http://schemas.openxmlformats.org/officeDocument/2006/relationships/tags" Target="../tags/tag125.xml"/><Relationship Id="rId19" Type="http://schemas.openxmlformats.org/officeDocument/2006/relationships/tags" Target="../tags/tag134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37.xml"/><Relationship Id="rId7" Type="http://schemas.openxmlformats.org/officeDocument/2006/relationships/image" Target="../media/image48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10" Type="http://schemas.openxmlformats.org/officeDocument/2006/relationships/image" Target="../media/image48.png"/><Relationship Id="rId4" Type="http://schemas.openxmlformats.org/officeDocument/2006/relationships/tags" Target="../tags/tag142.xml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14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2.vml"/><Relationship Id="rId6" Type="http://schemas.openxmlformats.org/officeDocument/2006/relationships/tags" Target="../tags/tag149.xml"/><Relationship Id="rId11" Type="http://schemas.openxmlformats.org/officeDocument/2006/relationships/image" Target="../media/image54.jpeg"/><Relationship Id="rId5" Type="http://schemas.openxmlformats.org/officeDocument/2006/relationships/tags" Target="../tags/tag148.xml"/><Relationship Id="rId10" Type="http://schemas.openxmlformats.org/officeDocument/2006/relationships/image" Target="../media/image53.wmf"/><Relationship Id="rId4" Type="http://schemas.openxmlformats.org/officeDocument/2006/relationships/tags" Target="../tags/tag147.xml"/><Relationship Id="rId9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3" Type="http://schemas.openxmlformats.org/officeDocument/2006/relationships/tags" Target="../tags/tag152.xml"/><Relationship Id="rId21" Type="http://schemas.openxmlformats.org/officeDocument/2006/relationships/image" Target="../media/image38.png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image" Target="../media/image55.emf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10" Type="http://schemas.openxmlformats.org/officeDocument/2006/relationships/tags" Target="../tags/tag159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59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58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57.jpeg"/><Relationship Id="rId5" Type="http://schemas.openxmlformats.org/officeDocument/2006/relationships/tags" Target="../tags/tag172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1.jp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0.emf"/><Relationship Id="rId5" Type="http://schemas.openxmlformats.org/officeDocument/2006/relationships/tags" Target="../tags/tag15.xml"/><Relationship Id="rId10" Type="http://schemas.openxmlformats.org/officeDocument/2006/relationships/image" Target="../media/image9.jp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61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tags" Target="../tags/tag181.xml"/><Relationship Id="rId7" Type="http://schemas.openxmlformats.org/officeDocument/2006/relationships/oleObject" Target="../embeddings/oleObject3.bin"/><Relationship Id="rId2" Type="http://schemas.openxmlformats.org/officeDocument/2006/relationships/tags" Target="../tags/tag180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186.xml"/><Relationship Id="rId7" Type="http://schemas.openxmlformats.org/officeDocument/2006/relationships/image" Target="../media/image64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image" Target="../media/image68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image" Target="../media/image67.png"/><Relationship Id="rId2" Type="http://schemas.openxmlformats.org/officeDocument/2006/relationships/tags" Target="../tags/tag189.xml"/><Relationship Id="rId16" Type="http://schemas.openxmlformats.org/officeDocument/2006/relationships/image" Target="../media/image71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66.jpg"/><Relationship Id="rId5" Type="http://schemas.openxmlformats.org/officeDocument/2006/relationships/tags" Target="../tags/tag192.xml"/><Relationship Id="rId15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4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73.png"/><Relationship Id="rId2" Type="http://schemas.openxmlformats.org/officeDocument/2006/relationships/tags" Target="../tags/tag197.xml"/><Relationship Id="rId1" Type="http://schemas.openxmlformats.org/officeDocument/2006/relationships/vmlDrawing" Target="../drawings/vmlDrawing4.vml"/><Relationship Id="rId6" Type="http://schemas.openxmlformats.org/officeDocument/2006/relationships/tags" Target="../tags/tag201.xml"/><Relationship Id="rId11" Type="http://schemas.openxmlformats.org/officeDocument/2006/relationships/image" Target="../media/image70.png"/><Relationship Id="rId5" Type="http://schemas.openxmlformats.org/officeDocument/2006/relationships/tags" Target="../tags/tag200.xml"/><Relationship Id="rId10" Type="http://schemas.openxmlformats.org/officeDocument/2006/relationships/image" Target="../media/image72.wmf"/><Relationship Id="rId4" Type="http://schemas.openxmlformats.org/officeDocument/2006/relationships/tags" Target="../tags/tag199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4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77.png"/><Relationship Id="rId2" Type="http://schemas.openxmlformats.org/officeDocument/2006/relationships/tags" Target="../tags/tag203.xml"/><Relationship Id="rId1" Type="http://schemas.openxmlformats.org/officeDocument/2006/relationships/vmlDrawing" Target="../drawings/vmlDrawing5.vml"/><Relationship Id="rId6" Type="http://schemas.openxmlformats.org/officeDocument/2006/relationships/tags" Target="../tags/tag207.xml"/><Relationship Id="rId11" Type="http://schemas.openxmlformats.org/officeDocument/2006/relationships/image" Target="../media/image70.png"/><Relationship Id="rId5" Type="http://schemas.openxmlformats.org/officeDocument/2006/relationships/tags" Target="../tags/tag206.xml"/><Relationship Id="rId10" Type="http://schemas.openxmlformats.org/officeDocument/2006/relationships/image" Target="../media/image76.wmf"/><Relationship Id="rId4" Type="http://schemas.openxmlformats.org/officeDocument/2006/relationships/tags" Target="../tags/tag205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4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71.png"/><Relationship Id="rId2" Type="http://schemas.openxmlformats.org/officeDocument/2006/relationships/tags" Target="../tags/tag209.xml"/><Relationship Id="rId1" Type="http://schemas.openxmlformats.org/officeDocument/2006/relationships/vmlDrawing" Target="../drawings/vmlDrawing6.vml"/><Relationship Id="rId6" Type="http://schemas.openxmlformats.org/officeDocument/2006/relationships/tags" Target="../tags/tag213.xml"/><Relationship Id="rId11" Type="http://schemas.openxmlformats.org/officeDocument/2006/relationships/image" Target="../media/image73.png"/><Relationship Id="rId5" Type="http://schemas.openxmlformats.org/officeDocument/2006/relationships/tags" Target="../tags/tag212.xml"/><Relationship Id="rId10" Type="http://schemas.openxmlformats.org/officeDocument/2006/relationships/image" Target="../media/image78.wmf"/><Relationship Id="rId4" Type="http://schemas.openxmlformats.org/officeDocument/2006/relationships/tags" Target="../tags/tag211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0.pn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image" Target="../media/image71.png"/><Relationship Id="rId2" Type="http://schemas.openxmlformats.org/officeDocument/2006/relationships/tags" Target="../tags/tag215.xml"/><Relationship Id="rId1" Type="http://schemas.openxmlformats.org/officeDocument/2006/relationships/vmlDrawing" Target="../drawings/vmlDrawing7.vml"/><Relationship Id="rId6" Type="http://schemas.openxmlformats.org/officeDocument/2006/relationships/tags" Target="../tags/tag219.xml"/><Relationship Id="rId11" Type="http://schemas.openxmlformats.org/officeDocument/2006/relationships/image" Target="../media/image77.png"/><Relationship Id="rId5" Type="http://schemas.openxmlformats.org/officeDocument/2006/relationships/tags" Target="../tags/tag218.xml"/><Relationship Id="rId10" Type="http://schemas.openxmlformats.org/officeDocument/2006/relationships/image" Target="../media/image79.wmf"/><Relationship Id="rId4" Type="http://schemas.openxmlformats.org/officeDocument/2006/relationships/tags" Target="../tags/tag217.xml"/><Relationship Id="rId9" Type="http://schemas.openxmlformats.org/officeDocument/2006/relationships/oleObject" Target="../embeddings/oleObject7.bin"/><Relationship Id="rId14" Type="http://schemas.openxmlformats.org/officeDocument/2006/relationships/image" Target="../media/image8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3" Type="http://schemas.openxmlformats.org/officeDocument/2006/relationships/tags" Target="../tags/tag223.xml"/><Relationship Id="rId21" Type="http://schemas.openxmlformats.org/officeDocument/2006/relationships/image" Target="../media/image83.png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image" Target="../media/image61.png"/><Relationship Id="rId2" Type="http://schemas.openxmlformats.org/officeDocument/2006/relationships/tags" Target="../tags/tag222.xml"/><Relationship Id="rId16" Type="http://schemas.openxmlformats.org/officeDocument/2006/relationships/image" Target="../media/image66.jpg"/><Relationship Id="rId20" Type="http://schemas.openxmlformats.org/officeDocument/2006/relationships/image" Target="../media/image82.png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5" Type="http://schemas.openxmlformats.org/officeDocument/2006/relationships/tags" Target="../tags/tag225.xml"/><Relationship Id="rId15" Type="http://schemas.openxmlformats.org/officeDocument/2006/relationships/image" Target="../media/image48.png"/><Relationship Id="rId23" Type="http://schemas.openxmlformats.org/officeDocument/2006/relationships/image" Target="../media/image85.png"/><Relationship Id="rId10" Type="http://schemas.openxmlformats.org/officeDocument/2006/relationships/tags" Target="../tags/tag230.xml"/><Relationship Id="rId19" Type="http://schemas.openxmlformats.org/officeDocument/2006/relationships/image" Target="../media/image38.png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image" Target="../media/image67.png"/><Relationship Id="rId22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13.jpg"/><Relationship Id="rId4" Type="http://schemas.openxmlformats.org/officeDocument/2006/relationships/tags" Target="../tags/tag22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15.png"/><Relationship Id="rId4" Type="http://schemas.openxmlformats.org/officeDocument/2006/relationships/tags" Target="../tags/tag29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18.png"/><Relationship Id="rId2" Type="http://schemas.openxmlformats.org/officeDocument/2006/relationships/tags" Target="../tags/tag34.xml"/><Relationship Id="rId16" Type="http://schemas.openxmlformats.org/officeDocument/2006/relationships/image" Target="../media/image17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6.png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9" Type="http://schemas.openxmlformats.org/officeDocument/2006/relationships/image" Target="../media/image26.svg"/><Relationship Id="rId21" Type="http://schemas.openxmlformats.org/officeDocument/2006/relationships/tags" Target="../tags/tag64.xml"/><Relationship Id="rId34" Type="http://schemas.openxmlformats.org/officeDocument/2006/relationships/image" Target="../media/image23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22.png"/><Relationship Id="rId38" Type="http://schemas.openxmlformats.org/officeDocument/2006/relationships/image" Target="../media/image25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tags" Target="../tags/tag72.xml"/><Relationship Id="rId1" Type="http://schemas.openxmlformats.org/officeDocument/2006/relationships/vmlDrawing" Target="../drawings/vmlDrawing1.v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image" Target="../media/image19.wmf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20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slideLayout" Target="../slideLayouts/slideLayout2.xml"/><Relationship Id="rId35" Type="http://schemas.openxmlformats.org/officeDocument/2006/relationships/oleObject" Target="../embeddings/oleObject1.bin"/><Relationship Id="rId8" Type="http://schemas.openxmlformats.org/officeDocument/2006/relationships/tags" Target="../tags/tag51.xml"/><Relationship Id="rId3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0.png"/><Relationship Id="rId5" Type="http://schemas.openxmlformats.org/officeDocument/2006/relationships/tags" Target="../tags/tag77.xml"/><Relationship Id="rId10" Type="http://schemas.openxmlformats.org/officeDocument/2006/relationships/image" Target="../media/image29.png"/><Relationship Id="rId4" Type="http://schemas.openxmlformats.org/officeDocument/2006/relationships/tags" Target="../tags/tag76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30.png"/><Relationship Id="rId5" Type="http://schemas.openxmlformats.org/officeDocument/2006/relationships/tags" Target="../tags/tag84.xml"/><Relationship Id="rId10" Type="http://schemas.openxmlformats.org/officeDocument/2006/relationships/image" Target="../media/image32.png"/><Relationship Id="rId4" Type="http://schemas.openxmlformats.org/officeDocument/2006/relationships/tags" Target="../tags/tag83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89.xml"/><Relationship Id="rId7" Type="http://schemas.openxmlformats.org/officeDocument/2006/relationships/image" Target="../media/image34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CF7565AF-9E30-4D11-9F22-DDCC4F7ECE0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b="2517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1DD72A-E0C3-4535-AB8C-AD5DBD4A1F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4"/>
            <a:ext cx="12255470" cy="68567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37AA8B-7FBF-4970-AA87-91D1EA29CA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49" y="5751303"/>
            <a:ext cx="1491876" cy="9760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39CE2CE-FBBF-43D9-B4F5-5F28C5F5D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74" y="6080993"/>
            <a:ext cx="1661923" cy="6463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02CE98-241A-458F-8218-FABC335CCF0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1" y="5761155"/>
            <a:ext cx="1712302" cy="1234920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402D4A20-6E60-41BA-8F8E-C4263C062F8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221" y="2295765"/>
            <a:ext cx="11713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A" alt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 of the </a:t>
            </a:r>
            <a:r>
              <a:rPr kumimoji="0" lang="fr-CA" altLang="fr-FR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Blackheaded</a:t>
            </a:r>
            <a:r>
              <a:rPr kumimoji="0" lang="fr-CA" alt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Fireworm and Cranberry </a:t>
            </a:r>
            <a:r>
              <a:rPr kumimoji="0" lang="fr-CA" altLang="fr-FR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Weevil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1ADAB8C-C0E0-407B-8829-F418751EDAB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29391" y="3556726"/>
            <a:ext cx="8825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Didier Labarre*, François Gervais, Annabelle Firlej, Marc Fournier, Daniel Chapdelaine, Shawn A. Steffan, Daniel Cormier, Éric Lucas</a:t>
            </a:r>
          </a:p>
          <a:p>
            <a:pPr algn="ctr"/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*dlabarre@notrecanneberge.com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B16B36-4AAB-493A-941C-F4D1A5C0319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19" y="5903662"/>
            <a:ext cx="2816670" cy="8273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D84BE9-EDE1-4B9A-952E-0C3EC983CB7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53" y="5804577"/>
            <a:ext cx="976021" cy="9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8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605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Methodology</a:t>
            </a:r>
            <a:r>
              <a:rPr lang="fr-CA" sz="2400" b="1" dirty="0">
                <a:cs typeface="Arial" panose="020B0604020202020204" pitchFamily="34" charset="0"/>
              </a:rPr>
              <a:t> : Insecticide Screening </a:t>
            </a:r>
            <a:r>
              <a:rPr lang="fr-CA" sz="2400" b="1" u="sng" dirty="0">
                <a:cs typeface="Arial" panose="020B0604020202020204" pitchFamily="34" charset="0"/>
              </a:rPr>
              <a:t>FIELD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E19683-51CD-48E0-9EC8-694C2B1404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1051832"/>
            <a:ext cx="4057650" cy="40576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48D93E-BBA3-4167-9FBB-8C8EEE9F1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81001" y="3571875"/>
            <a:ext cx="3524165" cy="1975757"/>
          </a:xfrm>
          <a:prstGeom prst="rect">
            <a:avLst/>
          </a:prstGeom>
        </p:spPr>
      </p:pic>
      <p:pic>
        <p:nvPicPr>
          <p:cNvPr id="13" name="Image 12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1D5C2C46-F6FF-4447-8B3F-3DEB50E3E1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" y="1687993"/>
            <a:ext cx="1305913" cy="15342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A1B788-FACA-47A3-AC08-BDEDE457F0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76039" y="3571874"/>
            <a:ext cx="3524165" cy="197575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F681B3-FB4B-4D20-AB6F-C30A6A8B646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52575" y="2183436"/>
            <a:ext cx="106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/>
              <a:t>X15</a:t>
            </a: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F587BDB2-E79C-44BF-9F70-8E9BE4B41D5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52575" y="2952877"/>
            <a:ext cx="838200" cy="12095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9" name="Image 1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16B30609-88A1-42FB-9656-EB84FEA72C2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7" y="1966035"/>
            <a:ext cx="1980424" cy="97818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3F9515A-6679-4899-BFFA-2F4CA656DCC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903965" y="2195172"/>
            <a:ext cx="106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/>
              <a:t>X15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C9582AA5-B252-4D73-AD88-BED6675D921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903965" y="2964613"/>
            <a:ext cx="838200" cy="12095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A9A3902-EABC-413B-A9F5-89470015759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2812" y="760158"/>
            <a:ext cx="8018811" cy="60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790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Results</a:t>
            </a:r>
            <a:r>
              <a:rPr lang="fr-CA" sz="2400" b="1" dirty="0">
                <a:cs typeface="Arial" panose="020B0604020202020204" pitchFamily="34" charset="0"/>
              </a:rPr>
              <a:t>: Insecticide Screening </a:t>
            </a:r>
            <a:r>
              <a:rPr lang="fr-CA" sz="2400" b="1" u="sng" dirty="0">
                <a:cs typeface="Arial" panose="020B0604020202020204" pitchFamily="34" charset="0"/>
              </a:rPr>
              <a:t>LAB</a:t>
            </a:r>
          </a:p>
          <a:p>
            <a:r>
              <a:rPr lang="fr-CA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Entomopathogenic</a:t>
            </a:r>
            <a:r>
              <a:rPr lang="fr-CA" sz="2400" i="1" dirty="0">
                <a:latin typeface="Arial" panose="020B0604020202020204" pitchFamily="34" charset="0"/>
                <a:cs typeface="Arial" panose="020B0604020202020204" pitchFamily="34" charset="0"/>
              </a:rPr>
              <a:t> fungi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FF0F4F5-0CD2-4F1F-AC2A-28A28219DC9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4460213"/>
              </p:ext>
            </p:extLst>
          </p:nvPr>
        </p:nvGraphicFramePr>
        <p:xfrm>
          <a:off x="8794147" y="113605"/>
          <a:ext cx="3314702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1">
                  <a:extLst>
                    <a:ext uri="{9D8B030D-6E8A-4147-A177-3AD203B41FA5}">
                      <a16:colId xmlns:a16="http://schemas.microsoft.com/office/drawing/2014/main" val="3271389128"/>
                    </a:ext>
                  </a:extLst>
                </a:gridCol>
                <a:gridCol w="1657351">
                  <a:extLst>
                    <a:ext uri="{9D8B030D-6E8A-4147-A177-3AD203B41FA5}">
                      <a16:colId xmlns:a16="http://schemas.microsoft.com/office/drawing/2014/main" val="3791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A. 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67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ACTARA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Thiamethoxam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36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Bb</a:t>
                      </a:r>
                      <a:r>
                        <a:rPr lang="fr-CA" dirty="0"/>
                        <a:t>-Protec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Beauveria</a:t>
                      </a:r>
                      <a:r>
                        <a:rPr lang="fr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bassiana</a:t>
                      </a:r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13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BioCeres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Beauveria</a:t>
                      </a:r>
                      <a:r>
                        <a:rPr lang="fr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bassiana</a:t>
                      </a:r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36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NoVil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Metarhizium</a:t>
                      </a:r>
                      <a:r>
                        <a:rPr lang="fr-C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robertsii</a:t>
                      </a:r>
                      <a:r>
                        <a:rPr lang="fr-C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476489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64051EE3-6154-4E2C-90C8-B8391FC033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" y="1680785"/>
            <a:ext cx="8725970" cy="3242283"/>
          </a:xfrm>
          <a:prstGeom prst="rect">
            <a:avLst/>
          </a:prstGeom>
        </p:spPr>
      </p:pic>
      <p:pic>
        <p:nvPicPr>
          <p:cNvPr id="11" name="Image 10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1556A307-7571-45CB-B74E-78B7A8589E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8542">
            <a:off x="9580069" y="3443416"/>
            <a:ext cx="1742857" cy="2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3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BBF8FBE0-FDB7-4B54-8B56-7C6907C4A9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8542">
            <a:off x="9503868" y="3778668"/>
            <a:ext cx="1742857" cy="20476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220835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Results</a:t>
            </a:r>
            <a:r>
              <a:rPr lang="fr-CA" sz="2400" b="1" dirty="0">
                <a:cs typeface="Arial" panose="020B0604020202020204" pitchFamily="34" charset="0"/>
              </a:rPr>
              <a:t>: Insecticide Screening </a:t>
            </a:r>
            <a:r>
              <a:rPr lang="fr-CA" sz="2400" b="1" u="sng" dirty="0">
                <a:cs typeface="Arial" panose="020B0604020202020204" pitchFamily="34" charset="0"/>
              </a:rPr>
              <a:t>FIELD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E0AD34-0ADC-4057-A042-554CDFE8B3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00"/>
            <a:ext cx="8794147" cy="5130930"/>
          </a:xfrm>
          <a:prstGeom prst="rect">
            <a:avLst/>
          </a:prstGeom>
        </p:spPr>
      </p:pic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FF0F4F5-0CD2-4F1F-AC2A-28A28219DC9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50394564"/>
              </p:ext>
            </p:extLst>
          </p:nvPr>
        </p:nvGraphicFramePr>
        <p:xfrm>
          <a:off x="8794147" y="113605"/>
          <a:ext cx="3314702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1">
                  <a:extLst>
                    <a:ext uri="{9D8B030D-6E8A-4147-A177-3AD203B41FA5}">
                      <a16:colId xmlns:a16="http://schemas.microsoft.com/office/drawing/2014/main" val="3271389128"/>
                    </a:ext>
                  </a:extLst>
                </a:gridCol>
                <a:gridCol w="1657351">
                  <a:extLst>
                    <a:ext uri="{9D8B030D-6E8A-4147-A177-3AD203B41FA5}">
                      <a16:colId xmlns:a16="http://schemas.microsoft.com/office/drawing/2014/main" val="3791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A. 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67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ACTARA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Thiamethoxam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36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BeetleGONE</a:t>
                      </a:r>
                      <a:r>
                        <a:rPr lang="fr-CA" dirty="0"/>
                        <a:t>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i="1" dirty="0"/>
                        <a:t>B. t. </a:t>
                      </a:r>
                      <a:r>
                        <a:rPr lang="fr-CA" i="1" dirty="0" err="1"/>
                        <a:t>galleria</a:t>
                      </a:r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13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BioCeres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Beauveria</a:t>
                      </a:r>
                      <a:r>
                        <a:rPr lang="fr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bassiana</a:t>
                      </a:r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36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NoVil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Metarhizium</a:t>
                      </a:r>
                      <a:r>
                        <a:rPr lang="fr-C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robertsii</a:t>
                      </a:r>
                      <a:r>
                        <a:rPr lang="fr-C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47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HARVANTA</a:t>
                      </a:r>
                    </a:p>
                    <a:p>
                      <a:pPr algn="ctr"/>
                      <a:r>
                        <a:rPr lang="fr-CA" dirty="0"/>
                        <a:t>Low = 1.2L/ha</a:t>
                      </a:r>
                    </a:p>
                    <a:p>
                      <a:pPr algn="ctr"/>
                      <a:r>
                        <a:rPr lang="fr-CA" dirty="0"/>
                        <a:t>High = 1.6L/ha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Cyclaniliprole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818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EXIREL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Cyantraniliprole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53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36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92752C2-9382-422D-8BA2-0F6E21E982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2" y="3841862"/>
            <a:ext cx="5366088" cy="21445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220835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Results</a:t>
            </a:r>
            <a:r>
              <a:rPr lang="fr-CA" sz="2400" b="1" dirty="0">
                <a:cs typeface="Arial" panose="020B0604020202020204" pitchFamily="34" charset="0"/>
              </a:rPr>
              <a:t>: Insecticide </a:t>
            </a:r>
            <a:r>
              <a:rPr lang="fr-CA" sz="2400" b="1" u="sng" dirty="0">
                <a:cs typeface="Arial" panose="020B0604020202020204" pitchFamily="34" charset="0"/>
              </a:rPr>
              <a:t>FIELD</a:t>
            </a:r>
            <a:endParaRPr lang="fr-CA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FF0F4F5-0CD2-4F1F-AC2A-28A28219DC9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71065837"/>
              </p:ext>
            </p:extLst>
          </p:nvPr>
        </p:nvGraphicFramePr>
        <p:xfrm>
          <a:off x="7448550" y="113605"/>
          <a:ext cx="46603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150">
                  <a:extLst>
                    <a:ext uri="{9D8B030D-6E8A-4147-A177-3AD203B41FA5}">
                      <a16:colId xmlns:a16="http://schemas.microsoft.com/office/drawing/2014/main" val="3271389128"/>
                    </a:ext>
                  </a:extLst>
                </a:gridCol>
                <a:gridCol w="2330150">
                  <a:extLst>
                    <a:ext uri="{9D8B030D-6E8A-4147-A177-3AD203B41FA5}">
                      <a16:colId xmlns:a16="http://schemas.microsoft.com/office/drawing/2014/main" val="3791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A. 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67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ALTACOR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Chlorantraniliprole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36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Bioprotec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i="1" dirty="0"/>
                        <a:t>B. t. </a:t>
                      </a:r>
                      <a:r>
                        <a:rPr lang="fr-CA" i="1" dirty="0" err="1"/>
                        <a:t>kurstaki</a:t>
                      </a:r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13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Entrust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Spinosad</a:t>
                      </a:r>
                      <a:endParaRPr lang="fr-CA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36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Nomu</a:t>
                      </a:r>
                      <a:r>
                        <a:rPr lang="fr-CA" dirty="0"/>
                        <a:t>-Protec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Metarhizium</a:t>
                      </a:r>
                      <a:r>
                        <a:rPr lang="fr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rileyi</a:t>
                      </a: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47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Sivanto</a:t>
                      </a:r>
                      <a:r>
                        <a:rPr lang="fr-CA" dirty="0"/>
                        <a:t> Prime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err="1"/>
                        <a:t>Flupyradifurone</a:t>
                      </a: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94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Spear-Lep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GS-</a:t>
                      </a: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omega</a:t>
                      </a: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kappa-Hxtx-Hv1a 2%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111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HARVANTA</a:t>
                      </a:r>
                    </a:p>
                    <a:p>
                      <a:pPr algn="ctr"/>
                      <a:r>
                        <a:rPr lang="fr-CA" dirty="0"/>
                        <a:t>Low = 1.2L/ha</a:t>
                      </a:r>
                    </a:p>
                    <a:p>
                      <a:pPr algn="ctr"/>
                      <a:r>
                        <a:rPr lang="fr-CA" dirty="0"/>
                        <a:t>High = 1.6L/ha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Cyclaniliprole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818579"/>
                  </a:ext>
                </a:extLst>
              </a:tr>
            </a:tbl>
          </a:graphicData>
        </a:graphic>
      </p:graphicFrame>
      <p:pic>
        <p:nvPicPr>
          <p:cNvPr id="9" name="Image 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9D13F3FE-9C51-4FA9-B0B3-2E2825E547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02" y="4274233"/>
            <a:ext cx="2591148" cy="12798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0B9177-55C7-4143-B2D0-41C65F52C12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9" y="629651"/>
            <a:ext cx="5507675" cy="33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Results</a:t>
            </a:r>
            <a:r>
              <a:rPr lang="fr-CA" sz="2400" b="1" dirty="0">
                <a:cs typeface="Arial" panose="020B0604020202020204" pitchFamily="34" charset="0"/>
              </a:rPr>
              <a:t>: Insecticide Screening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FF0F4F5-0CD2-4F1F-AC2A-28A28219DC9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1722495"/>
              </p:ext>
            </p:extLst>
          </p:nvPr>
        </p:nvGraphicFramePr>
        <p:xfrm>
          <a:off x="5779749" y="901005"/>
          <a:ext cx="46603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150">
                  <a:extLst>
                    <a:ext uri="{9D8B030D-6E8A-4147-A177-3AD203B41FA5}">
                      <a16:colId xmlns:a16="http://schemas.microsoft.com/office/drawing/2014/main" val="3271389128"/>
                    </a:ext>
                  </a:extLst>
                </a:gridCol>
                <a:gridCol w="2330150">
                  <a:extLst>
                    <a:ext uri="{9D8B030D-6E8A-4147-A177-3AD203B41FA5}">
                      <a16:colId xmlns:a16="http://schemas.microsoft.com/office/drawing/2014/main" val="3791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Result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67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ALTACOR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36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Bioprotec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13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Entrust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36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Nomu</a:t>
                      </a:r>
                      <a:r>
                        <a:rPr lang="fr-CA" dirty="0"/>
                        <a:t>-Protec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47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Sivanto</a:t>
                      </a:r>
                      <a:r>
                        <a:rPr lang="fr-CA" dirty="0"/>
                        <a:t> Prime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949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Spear-Lep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Only</a:t>
                      </a: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Bioprotec</a:t>
                      </a: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dose = </a:t>
                      </a: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better</a:t>
                      </a: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111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HARVANTA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dirty="0" err="1"/>
                        <a:t>Both</a:t>
                      </a:r>
                      <a:r>
                        <a:rPr lang="fr-CA" dirty="0"/>
                        <a:t> doses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818579"/>
                  </a:ext>
                </a:extLst>
              </a:tr>
            </a:tbl>
          </a:graphicData>
        </a:graphic>
      </p:graphicFrame>
      <p:pic>
        <p:nvPicPr>
          <p:cNvPr id="9" name="Image 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9D13F3FE-9C51-4FA9-B0B3-2E2825E5477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21" y="4695496"/>
            <a:ext cx="2591148" cy="1279838"/>
          </a:xfrm>
          <a:prstGeom prst="rect">
            <a:avLst/>
          </a:prstGeom>
        </p:spPr>
      </p:pic>
      <p:pic>
        <p:nvPicPr>
          <p:cNvPr id="4" name="Graphique 3" descr="Badge Tick1 avec un remplissage uni">
            <a:extLst>
              <a:ext uri="{FF2B5EF4-FFF2-40B4-BE49-F238E27FC236}">
                <a16:creationId xmlns:a16="http://schemas.microsoft.com/office/drawing/2014/main" id="{FBEDDE8B-7EEC-4ADE-BF2D-63C6FA76A3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59098" y="1301749"/>
            <a:ext cx="371475" cy="371475"/>
          </a:xfrm>
          <a:prstGeom prst="rect">
            <a:avLst/>
          </a:prstGeom>
        </p:spPr>
      </p:pic>
      <p:pic>
        <p:nvPicPr>
          <p:cNvPr id="11" name="Graphique 10" descr="Badge Tick1 avec un remplissage uni">
            <a:extLst>
              <a:ext uri="{FF2B5EF4-FFF2-40B4-BE49-F238E27FC236}">
                <a16:creationId xmlns:a16="http://schemas.microsoft.com/office/drawing/2014/main" id="{8867996A-02A1-4B1B-9837-05AC61BC273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59097" y="2012553"/>
            <a:ext cx="371475" cy="371475"/>
          </a:xfrm>
          <a:prstGeom prst="rect">
            <a:avLst/>
          </a:prstGeom>
        </p:spPr>
      </p:pic>
      <p:pic>
        <p:nvPicPr>
          <p:cNvPr id="12" name="Graphique 11" descr="Badge Tick1 avec un remplissage uni">
            <a:extLst>
              <a:ext uri="{FF2B5EF4-FFF2-40B4-BE49-F238E27FC236}">
                <a16:creationId xmlns:a16="http://schemas.microsoft.com/office/drawing/2014/main" id="{7D558624-169C-46BE-868F-5D1D8216981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59095" y="3141952"/>
            <a:ext cx="371475" cy="371475"/>
          </a:xfrm>
          <a:prstGeom prst="rect">
            <a:avLst/>
          </a:prstGeom>
        </p:spPr>
      </p:pic>
      <p:pic>
        <p:nvPicPr>
          <p:cNvPr id="7" name="Graphique 6" descr="Badge croix avec un remplissage uni">
            <a:extLst>
              <a:ext uri="{FF2B5EF4-FFF2-40B4-BE49-F238E27FC236}">
                <a16:creationId xmlns:a16="http://schemas.microsoft.com/office/drawing/2014/main" id="{641E2FCE-8B29-4393-BF76-B2B116E3375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59096" y="1641078"/>
            <a:ext cx="371475" cy="371475"/>
          </a:xfrm>
          <a:prstGeom prst="rect">
            <a:avLst/>
          </a:prstGeom>
        </p:spPr>
      </p:pic>
      <p:pic>
        <p:nvPicPr>
          <p:cNvPr id="13" name="Graphique 12" descr="Badge croix avec un remplissage uni">
            <a:extLst>
              <a:ext uri="{FF2B5EF4-FFF2-40B4-BE49-F238E27FC236}">
                <a16:creationId xmlns:a16="http://schemas.microsoft.com/office/drawing/2014/main" id="{9EAB8BF1-A225-41DF-9BF9-33235CE9198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59095" y="2398999"/>
            <a:ext cx="371475" cy="371475"/>
          </a:xfrm>
          <a:prstGeom prst="rect">
            <a:avLst/>
          </a:prstGeom>
        </p:spPr>
      </p:pic>
      <p:pic>
        <p:nvPicPr>
          <p:cNvPr id="14" name="Graphique 13" descr="Badge croix avec un remplissage uni">
            <a:extLst>
              <a:ext uri="{FF2B5EF4-FFF2-40B4-BE49-F238E27FC236}">
                <a16:creationId xmlns:a16="http://schemas.microsoft.com/office/drawing/2014/main" id="{96DC6EC1-8FED-452F-907B-57971DE0602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59095" y="2785445"/>
            <a:ext cx="371475" cy="371475"/>
          </a:xfrm>
          <a:prstGeom prst="rect">
            <a:avLst/>
          </a:prstGeom>
        </p:spPr>
      </p:pic>
      <p:pic>
        <p:nvPicPr>
          <p:cNvPr id="15" name="Graphique 14" descr="Badge Tick1 avec un remplissage uni">
            <a:extLst>
              <a:ext uri="{FF2B5EF4-FFF2-40B4-BE49-F238E27FC236}">
                <a16:creationId xmlns:a16="http://schemas.microsoft.com/office/drawing/2014/main" id="{8A60B1DE-2D1E-4AAC-8AD9-8C9A7D4CDD4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59094" y="4082730"/>
            <a:ext cx="371475" cy="371475"/>
          </a:xfrm>
          <a:prstGeom prst="rect">
            <a:avLst/>
          </a:prstGeom>
        </p:spPr>
      </p:pic>
      <p:pic>
        <p:nvPicPr>
          <p:cNvPr id="16" name="Image 15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D8D16036-6200-4D9F-8C55-491CD163E53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8828">
            <a:off x="1884533" y="4103331"/>
            <a:ext cx="1434991" cy="1685918"/>
          </a:xfrm>
          <a:prstGeom prst="rect">
            <a:avLst/>
          </a:prstGeom>
        </p:spPr>
      </p:pic>
      <p:graphicFrame>
        <p:nvGraphicFramePr>
          <p:cNvPr id="17" name="Tableau 6">
            <a:extLst>
              <a:ext uri="{FF2B5EF4-FFF2-40B4-BE49-F238E27FC236}">
                <a16:creationId xmlns:a16="http://schemas.microsoft.com/office/drawing/2014/main" id="{BEF02CD6-E682-42C5-BAD4-51ACA5D94CA1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016697563"/>
              </p:ext>
            </p:extLst>
          </p:nvPr>
        </p:nvGraphicFramePr>
        <p:xfrm>
          <a:off x="749722" y="901005"/>
          <a:ext cx="4146128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064">
                  <a:extLst>
                    <a:ext uri="{9D8B030D-6E8A-4147-A177-3AD203B41FA5}">
                      <a16:colId xmlns:a16="http://schemas.microsoft.com/office/drawing/2014/main" val="3271389128"/>
                    </a:ext>
                  </a:extLst>
                </a:gridCol>
                <a:gridCol w="2073064">
                  <a:extLst>
                    <a:ext uri="{9D8B030D-6E8A-4147-A177-3AD203B41FA5}">
                      <a16:colId xmlns:a16="http://schemas.microsoft.com/office/drawing/2014/main" val="3791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A. 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675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ACTARA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36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BeetleGONE</a:t>
                      </a:r>
                      <a:r>
                        <a:rPr lang="fr-CA" dirty="0"/>
                        <a:t>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13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Beauveria</a:t>
                      </a:r>
                      <a:r>
                        <a:rPr lang="fr-CA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bassiana</a:t>
                      </a:r>
                      <a:endParaRPr lang="fr-CA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36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NoVil</a:t>
                      </a:r>
                      <a:endParaRPr lang="fr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347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HARVANTA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dose = </a:t>
                      </a:r>
                      <a:r>
                        <a:rPr lang="fr-CA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better</a:t>
                      </a:r>
                      <a:endParaRPr lang="fr-CA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818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EXIREL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53825"/>
                  </a:ext>
                </a:extLst>
              </a:tr>
            </a:tbl>
          </a:graphicData>
        </a:graphic>
      </p:graphicFrame>
      <p:pic>
        <p:nvPicPr>
          <p:cNvPr id="18" name="Graphique 17" descr="Badge Tick1 avec un remplissage uni">
            <a:extLst>
              <a:ext uri="{FF2B5EF4-FFF2-40B4-BE49-F238E27FC236}">
                <a16:creationId xmlns:a16="http://schemas.microsoft.com/office/drawing/2014/main" id="{99DDF2F0-DAA9-4FBB-AEEC-197A275CCD5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07389" y="1226934"/>
            <a:ext cx="371475" cy="371475"/>
          </a:xfrm>
          <a:prstGeom prst="rect">
            <a:avLst/>
          </a:prstGeom>
        </p:spPr>
      </p:pic>
      <p:pic>
        <p:nvPicPr>
          <p:cNvPr id="19" name="Graphique 18" descr="Badge Tick1 avec un remplissage uni">
            <a:extLst>
              <a:ext uri="{FF2B5EF4-FFF2-40B4-BE49-F238E27FC236}">
                <a16:creationId xmlns:a16="http://schemas.microsoft.com/office/drawing/2014/main" id="{C915930B-247C-4E4C-A2F4-5B85E6B0321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35915" y="2372857"/>
            <a:ext cx="371475" cy="371475"/>
          </a:xfrm>
          <a:prstGeom prst="rect">
            <a:avLst/>
          </a:prstGeom>
        </p:spPr>
      </p:pic>
      <p:pic>
        <p:nvPicPr>
          <p:cNvPr id="20" name="Graphique 19" descr="Badge croix avec un remplissage uni">
            <a:extLst>
              <a:ext uri="{FF2B5EF4-FFF2-40B4-BE49-F238E27FC236}">
                <a16:creationId xmlns:a16="http://schemas.microsoft.com/office/drawing/2014/main" id="{0B10074D-5F24-4A18-B003-546C324E2B1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21652" y="2667289"/>
            <a:ext cx="371475" cy="371475"/>
          </a:xfrm>
          <a:prstGeom prst="rect">
            <a:avLst/>
          </a:prstGeom>
        </p:spPr>
      </p:pic>
      <p:pic>
        <p:nvPicPr>
          <p:cNvPr id="21" name="Graphique 20" descr="Badge Tick1 avec un remplissage uni">
            <a:extLst>
              <a:ext uri="{FF2B5EF4-FFF2-40B4-BE49-F238E27FC236}">
                <a16:creationId xmlns:a16="http://schemas.microsoft.com/office/drawing/2014/main" id="{6EF41E9C-A2C8-4025-971A-519D1F9595C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10628" y="3038764"/>
            <a:ext cx="371475" cy="371475"/>
          </a:xfrm>
          <a:prstGeom prst="rect">
            <a:avLst/>
          </a:prstGeom>
        </p:spPr>
      </p:pic>
      <p:pic>
        <p:nvPicPr>
          <p:cNvPr id="22" name="Graphique 21" descr="Badge Tick1 avec un remplissage uni">
            <a:extLst>
              <a:ext uri="{FF2B5EF4-FFF2-40B4-BE49-F238E27FC236}">
                <a16:creationId xmlns:a16="http://schemas.microsoft.com/office/drawing/2014/main" id="{958C80A7-DDD5-488F-85D2-B40CAA5DB35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10628" y="3663890"/>
            <a:ext cx="371475" cy="371475"/>
          </a:xfrm>
          <a:prstGeom prst="rect">
            <a:avLst/>
          </a:prstGeom>
        </p:spPr>
      </p:pic>
      <p:pic>
        <p:nvPicPr>
          <p:cNvPr id="23" name="Graphique 22" descr="Badge croix avec un remplissage uni">
            <a:extLst>
              <a:ext uri="{FF2B5EF4-FFF2-40B4-BE49-F238E27FC236}">
                <a16:creationId xmlns:a16="http://schemas.microsoft.com/office/drawing/2014/main" id="{5FA4591A-56A5-4B67-B6A5-D5F613997CE4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07389" y="2021334"/>
            <a:ext cx="371475" cy="371475"/>
          </a:xfrm>
          <a:prstGeom prst="rect">
            <a:avLst/>
          </a:prstGeom>
        </p:spPr>
      </p:pic>
      <p:pic>
        <p:nvPicPr>
          <p:cNvPr id="24" name="Graphique 23" descr="Badge croix avec un remplissage uni">
            <a:extLst>
              <a:ext uri="{FF2B5EF4-FFF2-40B4-BE49-F238E27FC236}">
                <a16:creationId xmlns:a16="http://schemas.microsoft.com/office/drawing/2014/main" id="{071CE684-94B1-4E8F-A603-CE27BE233BF5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07389" y="1649859"/>
            <a:ext cx="3714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Bio Control </a:t>
            </a:r>
            <a:r>
              <a:rPr lang="fr-CA" sz="2400" b="1" dirty="0" err="1">
                <a:cs typeface="Arial" panose="020B0604020202020204" pitchFamily="34" charset="0"/>
              </a:rPr>
              <a:t>using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i="1" dirty="0" err="1">
                <a:cs typeface="Arial" panose="020B0604020202020204" pitchFamily="34" charset="0"/>
              </a:rPr>
              <a:t>Trichogramma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spp</a:t>
            </a:r>
            <a:r>
              <a:rPr lang="fr-CA" sz="2400" b="1" dirty="0">
                <a:cs typeface="Arial" panose="020B0604020202020204" pitchFamily="34" charset="0"/>
              </a:rPr>
              <a:t>.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9D13F3FE-9C51-4FA9-B0B3-2E2825E547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42" y="2726509"/>
            <a:ext cx="2844512" cy="1404982"/>
          </a:xfrm>
          <a:prstGeom prst="rect">
            <a:avLst/>
          </a:prstGeom>
        </p:spPr>
      </p:pic>
      <p:pic>
        <p:nvPicPr>
          <p:cNvPr id="3" name="Image 2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E58679ED-F264-46F3-ACB3-2B89267A85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5" y="1994262"/>
            <a:ext cx="3660011" cy="2692915"/>
          </a:xfrm>
          <a:prstGeom prst="rect">
            <a:avLst/>
          </a:prstGeom>
        </p:spPr>
      </p:pic>
      <p:pic>
        <p:nvPicPr>
          <p:cNvPr id="10" name="Graphique 9" descr="Gant de boxe avec un remplissage uni">
            <a:extLst>
              <a:ext uri="{FF2B5EF4-FFF2-40B4-BE49-F238E27FC236}">
                <a16:creationId xmlns:a16="http://schemas.microsoft.com/office/drawing/2014/main" id="{F97ECE7D-D46D-4E21-820D-C2EAACC3AB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4771" y="2307771"/>
            <a:ext cx="2242457" cy="2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27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Bio Control </a:t>
            </a:r>
            <a:r>
              <a:rPr lang="fr-CA" sz="2400" b="1" dirty="0" err="1">
                <a:cs typeface="Arial" panose="020B0604020202020204" pitchFamily="34" charset="0"/>
              </a:rPr>
              <a:t>using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i="1" dirty="0" err="1">
                <a:cs typeface="Arial" panose="020B0604020202020204" pitchFamily="34" charset="0"/>
              </a:rPr>
              <a:t>Trichogramma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spp</a:t>
            </a:r>
            <a:r>
              <a:rPr lang="fr-CA" sz="2400" b="1" dirty="0">
                <a:cs typeface="Arial" panose="020B0604020202020204" pitchFamily="34" charset="0"/>
              </a:rPr>
              <a:t>.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1090CE-AED0-4AA1-ADD7-C5B6BB03C0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79024" y="6488668"/>
            <a:ext cx="387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(Henderson, 2001; Li et al., 1993; 1994)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1EE1C9-621C-4AD1-A456-E35A456F9C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1403135"/>
            <a:ext cx="5645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Old News on the West </a:t>
            </a:r>
            <a:r>
              <a:rPr lang="fr-CA" dirty="0" err="1"/>
              <a:t>Coast</a:t>
            </a:r>
            <a:r>
              <a:rPr lang="fr-CA" dirty="0"/>
              <a:t> (</a:t>
            </a:r>
            <a:r>
              <a:rPr lang="fr-CA" i="1" dirty="0" err="1"/>
              <a:t>Trichogramma</a:t>
            </a:r>
            <a:r>
              <a:rPr lang="fr-CA" i="1" dirty="0"/>
              <a:t> </a:t>
            </a:r>
            <a:r>
              <a:rPr lang="fr-CA" i="1" dirty="0" err="1"/>
              <a:t>sibericum</a:t>
            </a:r>
            <a:r>
              <a:rPr lang="fr-CA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New on the East </a:t>
            </a:r>
            <a:r>
              <a:rPr lang="fr-CA" dirty="0" err="1"/>
              <a:t>Coast</a:t>
            </a:r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E08F94-8465-46C3-92F7-4B8BC8565A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7" y="1319166"/>
            <a:ext cx="7201203" cy="45702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F1603C-6CB6-41C7-B3BB-56853D0004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" y="1551283"/>
            <a:ext cx="11440970" cy="4220809"/>
          </a:xfrm>
          <a:prstGeom prst="rect">
            <a:avLst/>
          </a:prstGeom>
        </p:spPr>
      </p:pic>
      <p:pic>
        <p:nvPicPr>
          <p:cNvPr id="3" name="Image 2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E58679ED-F264-46F3-ACB3-2B89267A85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10" y="0"/>
            <a:ext cx="1994264" cy="14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Bio Control </a:t>
            </a:r>
            <a:r>
              <a:rPr lang="fr-CA" sz="2400" b="1" dirty="0" err="1">
                <a:cs typeface="Arial" panose="020B0604020202020204" pitchFamily="34" charset="0"/>
              </a:rPr>
              <a:t>using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i="1" dirty="0" err="1">
                <a:cs typeface="Arial" panose="020B0604020202020204" pitchFamily="34" charset="0"/>
              </a:rPr>
              <a:t>Trichogramma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spp</a:t>
            </a:r>
            <a:r>
              <a:rPr lang="fr-CA" sz="2400" b="1" dirty="0">
                <a:cs typeface="Arial" panose="020B0604020202020204" pitchFamily="34" charset="0"/>
              </a:rPr>
              <a:t>.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1EE1C9-621C-4AD1-A456-E35A456F9CE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0682" y="1133170"/>
            <a:ext cx="1746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u="sng" dirty="0"/>
              <a:t>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i="1" dirty="0"/>
              <a:t>T. </a:t>
            </a:r>
            <a:r>
              <a:rPr lang="fr-CA" sz="2000" i="1" dirty="0" err="1"/>
              <a:t>pretiosum</a:t>
            </a:r>
            <a:endParaRPr lang="fr-CA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2</a:t>
            </a:r>
            <a:r>
              <a:rPr lang="fr-CA" sz="2000" baseline="30000" dirty="0"/>
              <a:t>nd</a:t>
            </a:r>
            <a:r>
              <a:rPr lang="fr-CA" sz="2000" dirty="0"/>
              <a:t> </a:t>
            </a:r>
            <a:r>
              <a:rPr lang="fr-CA" sz="2000" dirty="0" err="1"/>
              <a:t>gen</a:t>
            </a:r>
            <a:r>
              <a:rPr lang="fr-CA" sz="2000" dirty="0"/>
              <a:t> </a:t>
            </a:r>
          </a:p>
        </p:txBody>
      </p:sp>
      <p:pic>
        <p:nvPicPr>
          <p:cNvPr id="3" name="Image 2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E58679ED-F264-46F3-ACB3-2B89267A85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10" y="0"/>
            <a:ext cx="1994264" cy="1467314"/>
          </a:xfrm>
          <a:prstGeom prst="rect">
            <a:avLst/>
          </a:prstGeom>
        </p:spPr>
      </p:pic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C44A9852-97B4-4AD0-9FCD-66B6B02AC19F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2564181"/>
              </p:ext>
            </p:extLst>
          </p:nvPr>
        </p:nvGraphicFramePr>
        <p:xfrm>
          <a:off x="519611" y="2120538"/>
          <a:ext cx="11152777" cy="371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Image bitmap" r:id="rId9" imgW="47491560" imgH="15830640" progId="Paint.Picture">
                  <p:embed/>
                </p:oleObj>
              </mc:Choice>
              <mc:Fallback>
                <p:oleObj name="Image bitmap" r:id="rId9" imgW="47491560" imgH="15830640" progId="Paint.Picture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C44A9852-97B4-4AD0-9FCD-66B6B02AC1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9611" y="2120538"/>
                        <a:ext cx="11152777" cy="3718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12F0D509-637B-4297-BE9C-6EF312C6A6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9" y="369331"/>
            <a:ext cx="4573865" cy="54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678F1D2-7C6B-40CC-838C-AF8A725EA5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099098" y="3483052"/>
            <a:ext cx="3738282" cy="18467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6161A6-97CB-45C8-9B2D-8085E6ED54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4000" y="1907177"/>
            <a:ext cx="975358" cy="41104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Physical control (Spring </a:t>
            </a:r>
            <a:r>
              <a:rPr lang="fr-CA" sz="2400" b="1" dirty="0" err="1">
                <a:cs typeface="Arial" panose="020B0604020202020204" pitchFamily="34" charset="0"/>
              </a:rPr>
              <a:t>flooding</a:t>
            </a:r>
            <a:r>
              <a:rPr lang="fr-CA" sz="2400" b="1" dirty="0">
                <a:cs typeface="Arial" panose="020B0604020202020204" pitchFamily="34" charset="0"/>
              </a:rPr>
              <a:t>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1090CE-AED0-4AA1-ADD7-C5B6BB03C0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225845" y="6526185"/>
            <a:ext cx="79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(Goff 1893; Packard, 1893;Smith, 1884, 1903; Franklin, 1915… Steffan et al., 2014)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0475C3-3C6B-4CBA-88F8-41F1945336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43731" y="774362"/>
            <a:ext cx="4325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Old News in Cranberries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does</a:t>
            </a:r>
            <a:r>
              <a:rPr lang="fr-CA" dirty="0"/>
              <a:t> </a:t>
            </a:r>
            <a:r>
              <a:rPr lang="fr-CA" dirty="0" err="1"/>
              <a:t>it</a:t>
            </a:r>
            <a:r>
              <a:rPr lang="fr-CA" dirty="0"/>
              <a:t> not </a:t>
            </a:r>
            <a:r>
              <a:rPr lang="fr-CA" dirty="0" err="1"/>
              <a:t>always</a:t>
            </a:r>
            <a:r>
              <a:rPr lang="fr-CA" dirty="0"/>
              <a:t> </a:t>
            </a:r>
            <a:r>
              <a:rPr lang="fr-CA" dirty="0" err="1"/>
              <a:t>work</a:t>
            </a:r>
            <a:r>
              <a:rPr lang="fr-CA" dirty="0"/>
              <a:t> in </a:t>
            </a:r>
            <a:r>
              <a:rPr lang="fr-CA" dirty="0" err="1"/>
              <a:t>Quebec</a:t>
            </a:r>
            <a:r>
              <a:rPr lang="fr-CA" dirty="0"/>
              <a:t>?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9C40438-F44E-4B67-99F7-6ED8B4E4243D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2447108" y="1709514"/>
            <a:ext cx="0" cy="36227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3B5BC59-E04D-4E52-A4E7-A3DA502EDF4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52969" y="5337730"/>
            <a:ext cx="7045234" cy="679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38B24FA-2AD1-4A82-8D3C-DE62797A042A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2447108" y="5332279"/>
            <a:ext cx="50422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B219679-672E-44E3-BD91-CA4ED5C18AC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2133600" y="3744685"/>
            <a:ext cx="53557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F90276F-5739-45E4-A59A-88D0F4990C39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2133600" y="3420290"/>
            <a:ext cx="5355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DF512B6-9D5F-413D-963B-3D1D295072DF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7316350" y="1945277"/>
            <a:ext cx="0" cy="3598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0B45B29-A392-4BFE-8CF0-CD1382198C0B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2821577" y="1935481"/>
            <a:ext cx="0" cy="3598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36E6CA8-2012-4DDC-A2B0-099387412285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6622868" y="1907177"/>
            <a:ext cx="0" cy="3627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99297C7-2AF8-4EEB-BE35-6EFA589EDD22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3413760" y="1916973"/>
            <a:ext cx="0" cy="3627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FCB4128-54DE-483D-BD89-4634C70F6DA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065934" y="2243735"/>
            <a:ext cx="2007323" cy="307246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45A3C40-313B-40AF-AE32-E4C76575BBF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663252" y="544684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90%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98A00FD-4D5C-4798-9D9C-C83B01F6D63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703710" y="5424475"/>
            <a:ext cx="80663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2800" dirty="0"/>
              <a:t>50%</a:t>
            </a:r>
          </a:p>
        </p:txBody>
      </p:sp>
      <p:pic>
        <p:nvPicPr>
          <p:cNvPr id="19" name="Image 1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77E4FE22-6EE1-44AE-8518-F4300A17B938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53" y="2259813"/>
            <a:ext cx="3140445" cy="15511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F253C5-6681-427A-B9C5-A7F8DA710F70}"/>
              </a:ext>
            </a:extLst>
          </p:cNvPr>
          <p:cNvSpPr txBox="1"/>
          <p:nvPr/>
        </p:nvSpPr>
        <p:spPr>
          <a:xfrm>
            <a:off x="262589" y="3292490"/>
            <a:ext cx="159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Population size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2FC208-3D97-4E99-9BCC-A15695FDBEBB}"/>
              </a:ext>
            </a:extLst>
          </p:cNvPr>
          <p:cNvSpPr txBox="1"/>
          <p:nvPr/>
        </p:nvSpPr>
        <p:spPr>
          <a:xfrm>
            <a:off x="7623898" y="511754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Time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88F85D5-2AE4-429A-8611-CD299270B3BC}"/>
              </a:ext>
            </a:extLst>
          </p:cNvPr>
          <p:cNvCxnSpPr/>
          <p:nvPr/>
        </p:nvCxnSpPr>
        <p:spPr>
          <a:xfrm flipV="1">
            <a:off x="2447108" y="1641319"/>
            <a:ext cx="0" cy="328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86AB6C8-D418-424E-BBE5-35DBA3EA88AF}"/>
              </a:ext>
            </a:extLst>
          </p:cNvPr>
          <p:cNvCxnSpPr>
            <a:cxnSpLocks/>
          </p:cNvCxnSpPr>
          <p:nvPr/>
        </p:nvCxnSpPr>
        <p:spPr>
          <a:xfrm>
            <a:off x="7261921" y="5329781"/>
            <a:ext cx="3071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2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Physical control (Spring </a:t>
            </a:r>
            <a:r>
              <a:rPr lang="fr-CA" sz="2400" b="1" dirty="0" err="1">
                <a:cs typeface="Arial" panose="020B0604020202020204" pitchFamily="34" charset="0"/>
              </a:rPr>
              <a:t>flooding</a:t>
            </a:r>
            <a:r>
              <a:rPr lang="fr-CA" sz="2400" b="1" dirty="0">
                <a:cs typeface="Arial" panose="020B0604020202020204" pitchFamily="34" charset="0"/>
              </a:rPr>
              <a:t>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3BB7FBD-846A-4FB2-87D2-0D85DC9AD6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9" y="1401528"/>
            <a:ext cx="10552381" cy="4352381"/>
          </a:xfrm>
          <a:prstGeom prst="rect">
            <a:avLst/>
          </a:prstGeom>
        </p:spPr>
      </p:pic>
      <p:pic>
        <p:nvPicPr>
          <p:cNvPr id="18" name="Picture 6" descr="Résultat de recherche d'images pour &quot;piège à phéromones diamond&quot;">
            <a:extLst>
              <a:ext uri="{FF2B5EF4-FFF2-40B4-BE49-F238E27FC236}">
                <a16:creationId xmlns:a16="http://schemas.microsoft.com/office/drawing/2014/main" id="{F4524AFD-046E-410B-8750-C282C6DD29F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60" y="650358"/>
            <a:ext cx="1715635" cy="12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ésultat de recherche d'images pour &quot;caterpillar&quot;">
            <a:extLst>
              <a:ext uri="{FF2B5EF4-FFF2-40B4-BE49-F238E27FC236}">
                <a16:creationId xmlns:a16="http://schemas.microsoft.com/office/drawing/2014/main" id="{F4A4D64D-FAC2-46DE-A85F-37C5C6DDABB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21" y="1176087"/>
            <a:ext cx="1327178" cy="10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ésultat de recherche d'images pour &quot;butterfly&quot;">
            <a:extLst>
              <a:ext uri="{FF2B5EF4-FFF2-40B4-BE49-F238E27FC236}">
                <a16:creationId xmlns:a16="http://schemas.microsoft.com/office/drawing/2014/main" id="{19E7F39F-A40C-43C9-BCED-1A7783C40D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9"/>
          <a:stretch/>
        </p:blipFill>
        <p:spPr bwMode="auto">
          <a:xfrm>
            <a:off x="7768822" y="740082"/>
            <a:ext cx="2085975" cy="7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ésultat de recherche d'images pour &quot;filet entomologique&quot;">
            <a:extLst>
              <a:ext uri="{FF2B5EF4-FFF2-40B4-BE49-F238E27FC236}">
                <a16:creationId xmlns:a16="http://schemas.microsoft.com/office/drawing/2014/main" id="{2225F85E-455F-4698-96D0-5C2E08F7934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18" y="1070525"/>
            <a:ext cx="1392777" cy="186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C509F8-5D46-4E02-AAD8-133438F7BE0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32" y="82520"/>
            <a:ext cx="1723126" cy="16894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1090CE-AED0-4AA1-ADD7-C5B6BB03C0B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131829" y="5220900"/>
            <a:ext cx="157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(Horth </a:t>
            </a:r>
            <a:r>
              <a:rPr lang="fr-CA" sz="1400" i="1" dirty="0"/>
              <a:t>et al</a:t>
            </a:r>
            <a:r>
              <a:rPr lang="fr-CA" sz="1400" dirty="0"/>
              <a:t>., 2021)</a:t>
            </a:r>
          </a:p>
        </p:txBody>
      </p:sp>
    </p:spTree>
    <p:extLst>
      <p:ext uri="{BB962C8B-B14F-4D97-AF65-F5344CB8AC3E}">
        <p14:creationId xmlns:p14="http://schemas.microsoft.com/office/powerpoint/2010/main" val="31508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01CF6A5-D911-4E1C-BC84-5253F1C4031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0546" y="382904"/>
            <a:ext cx="507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The </a:t>
            </a:r>
            <a:r>
              <a:rPr lang="fr-CA" sz="2400" b="1" dirty="0" err="1"/>
              <a:t>Blackheaded</a:t>
            </a:r>
            <a:r>
              <a:rPr lang="fr-CA" sz="2400" b="1" dirty="0"/>
              <a:t> Fireworm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3B74A8-16F0-4E7E-A466-F46AD76681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546" y="939831"/>
            <a:ext cx="71709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i="1" dirty="0"/>
              <a:t>Rhopobota naevana </a:t>
            </a:r>
            <a:r>
              <a:rPr lang="fr-CA" dirty="0"/>
              <a:t>(Hübner) (</a:t>
            </a:r>
            <a:r>
              <a:rPr lang="fr-CA" dirty="0" err="1"/>
              <a:t>Lepidoptera</a:t>
            </a:r>
            <a:r>
              <a:rPr lang="fr-CA" dirty="0"/>
              <a:t>: Tortricidae) 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Few host plants (</a:t>
            </a:r>
            <a:r>
              <a:rPr lang="fr-CA" dirty="0" err="1"/>
              <a:t>specialized</a:t>
            </a:r>
            <a:r>
              <a:rPr lang="fr-CA" dirty="0"/>
              <a:t> for cranberries);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Bivoltine </a:t>
            </a:r>
            <a:r>
              <a:rPr lang="fr-CA" dirty="0" err="1"/>
              <a:t>species</a:t>
            </a:r>
            <a:r>
              <a:rPr lang="fr-CA" dirty="0"/>
              <a:t> (2 </a:t>
            </a:r>
            <a:r>
              <a:rPr lang="fr-CA" dirty="0" err="1"/>
              <a:t>generations</a:t>
            </a:r>
            <a:r>
              <a:rPr lang="fr-CA" dirty="0"/>
              <a:t> per </a:t>
            </a:r>
            <a:r>
              <a:rPr lang="fr-CA" dirty="0" err="1"/>
              <a:t>year</a:t>
            </a:r>
            <a:r>
              <a:rPr lang="fr-CA" dirty="0"/>
              <a:t>);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Damages to </a:t>
            </a:r>
            <a:r>
              <a:rPr lang="fr-CA" dirty="0" err="1"/>
              <a:t>buds</a:t>
            </a:r>
            <a:r>
              <a:rPr lang="fr-CA" dirty="0"/>
              <a:t>, </a:t>
            </a:r>
            <a:r>
              <a:rPr lang="fr-CA" dirty="0" err="1"/>
              <a:t>hooks</a:t>
            </a:r>
            <a:r>
              <a:rPr lang="fr-CA" dirty="0"/>
              <a:t>, </a:t>
            </a:r>
            <a:r>
              <a:rPr lang="fr-CA" dirty="0" err="1"/>
              <a:t>leaves</a:t>
            </a:r>
            <a:r>
              <a:rPr lang="fr-CA" dirty="0"/>
              <a:t>, </a:t>
            </a:r>
            <a:r>
              <a:rPr lang="fr-CA" dirty="0" err="1"/>
              <a:t>flowers</a:t>
            </a:r>
            <a:r>
              <a:rPr lang="fr-CA" dirty="0"/>
              <a:t>, fruits;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Major </a:t>
            </a:r>
            <a:r>
              <a:rPr lang="fr-CA" dirty="0" err="1"/>
              <a:t>pest</a:t>
            </a:r>
            <a:r>
              <a:rPr lang="fr-CA" dirty="0"/>
              <a:t> </a:t>
            </a:r>
            <a:r>
              <a:rPr lang="fr-CA" dirty="0" err="1"/>
              <a:t>throughout</a:t>
            </a:r>
            <a:r>
              <a:rPr lang="fr-CA" dirty="0"/>
              <a:t> North-America (#1 </a:t>
            </a:r>
            <a:r>
              <a:rPr lang="fr-CA" dirty="0" err="1"/>
              <a:t>enemy</a:t>
            </a:r>
            <a:r>
              <a:rPr lang="fr-CA" dirty="0"/>
              <a:t> in </a:t>
            </a:r>
            <a:r>
              <a:rPr lang="fr-CA" dirty="0" err="1"/>
              <a:t>organic</a:t>
            </a:r>
            <a:r>
              <a:rPr lang="fr-CA" dirty="0"/>
              <a:t>). </a:t>
            </a:r>
          </a:p>
        </p:txBody>
      </p:sp>
      <p:pic>
        <p:nvPicPr>
          <p:cNvPr id="6" name="Image 5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4DD1B00D-C760-44CB-8A4E-E754CBAAAF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7" r="19697"/>
          <a:stretch/>
        </p:blipFill>
        <p:spPr>
          <a:xfrm>
            <a:off x="7218980" y="382904"/>
            <a:ext cx="4562474" cy="534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5091E63-5BB0-442A-9467-0020CCB48DE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06802" y="5364171"/>
            <a:ext cx="2474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© Joseph Moisan-De Serres, MAPAQ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C6EA5D-9614-4112-8F62-ECD88D40E46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85354" y="6550223"/>
            <a:ext cx="4661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(Drolet </a:t>
            </a:r>
            <a:r>
              <a:rPr lang="fr-CA" sz="1400" i="1" dirty="0"/>
              <a:t>et al</a:t>
            </a:r>
            <a:r>
              <a:rPr lang="fr-CA" sz="1400" dirty="0"/>
              <a:t>., 2018; Fitzpatrick, 2009; Sylvia and </a:t>
            </a:r>
            <a:r>
              <a:rPr lang="fr-CA" sz="1400" dirty="0" err="1"/>
              <a:t>Averill</a:t>
            </a:r>
            <a:r>
              <a:rPr lang="fr-CA" sz="1400" dirty="0"/>
              <a:t>, 2005)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2123D5-D7FD-47EF-81E4-068B1B68B8D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56981" y="1170676"/>
            <a:ext cx="4387714" cy="5844766"/>
          </a:xfrm>
          <a:prstGeom prst="rect">
            <a:avLst/>
          </a:prstGeom>
        </p:spPr>
      </p:pic>
      <p:pic>
        <p:nvPicPr>
          <p:cNvPr id="9" name="Image 8" descr="Une image contenant vert, insecte, plante&#10;&#10;Description générée automatiquement">
            <a:extLst>
              <a:ext uri="{FF2B5EF4-FFF2-40B4-BE49-F238E27FC236}">
                <a16:creationId xmlns:a16="http://schemas.microsoft.com/office/drawing/2014/main" id="{5AB84364-3713-4A21-810F-5ED8D4861C2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6283"/>
          <a:stretch/>
        </p:blipFill>
        <p:spPr>
          <a:xfrm>
            <a:off x="1175756" y="3053797"/>
            <a:ext cx="3950165" cy="231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158330-DFC7-4DB0-A271-77A6C63FAC0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53047" y="5108257"/>
            <a:ext cx="2474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© Joseph Moisan-De Serres, MAPAQ</a:t>
            </a:r>
          </a:p>
        </p:txBody>
      </p:sp>
    </p:spTree>
    <p:extLst>
      <p:ext uri="{BB962C8B-B14F-4D97-AF65-F5344CB8AC3E}">
        <p14:creationId xmlns:p14="http://schemas.microsoft.com/office/powerpoint/2010/main" val="32388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Physical control (Spring </a:t>
            </a:r>
            <a:r>
              <a:rPr lang="fr-CA" sz="2400" b="1" dirty="0" err="1">
                <a:cs typeface="Arial" panose="020B0604020202020204" pitchFamily="34" charset="0"/>
              </a:rPr>
              <a:t>flooding</a:t>
            </a:r>
            <a:r>
              <a:rPr lang="fr-CA" sz="2400" b="1" dirty="0">
                <a:cs typeface="Arial" panose="020B0604020202020204" pitchFamily="34" charset="0"/>
              </a:rPr>
              <a:t>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9CC792-7853-43D8-90BB-7AA9591A37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53" y="1109695"/>
            <a:ext cx="6051769" cy="46386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251D6-E1A7-40BB-BAA4-151904CC13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4194" y="5594416"/>
            <a:ext cx="157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(Horth </a:t>
            </a:r>
            <a:r>
              <a:rPr lang="fr-CA" sz="1400" i="1" dirty="0"/>
              <a:t>et al</a:t>
            </a:r>
            <a:r>
              <a:rPr lang="fr-CA" sz="1400" dirty="0"/>
              <a:t>., 2021)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BBB80D9-B5DB-41A8-965D-836063170BF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52" y="264981"/>
            <a:ext cx="1723126" cy="16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83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Physical control (Spring </a:t>
            </a:r>
            <a:r>
              <a:rPr lang="fr-CA" sz="2400" b="1" dirty="0" err="1">
                <a:cs typeface="Arial" panose="020B0604020202020204" pitchFamily="34" charset="0"/>
              </a:rPr>
              <a:t>flooding</a:t>
            </a:r>
            <a:r>
              <a:rPr lang="fr-CA" sz="2400" b="1" dirty="0">
                <a:cs typeface="Arial" panose="020B0604020202020204" pitchFamily="34" charset="0"/>
              </a:rPr>
              <a:t>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D251D6-E1A7-40BB-BAA4-151904CC13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44194" y="5594416"/>
            <a:ext cx="191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(Drolet and Firlej, 2016)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5757E59-01E5-4D8A-BCF6-DBEC0A7897D2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93785551"/>
              </p:ext>
            </p:extLst>
          </p:nvPr>
        </p:nvGraphicFramePr>
        <p:xfrm>
          <a:off x="1196101" y="772361"/>
          <a:ext cx="6683375" cy="47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Image bitmap" r:id="rId7" imgW="6682680" imgH="4716720" progId="Paint.Picture">
                  <p:embed/>
                </p:oleObj>
              </mc:Choice>
              <mc:Fallback>
                <p:oleObj name="Image bitmap" r:id="rId7" imgW="6682680" imgH="4716720" progId="Paint.Picture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75757E59-01E5-4D8A-BCF6-DBEC0A789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101" y="772361"/>
                        <a:ext cx="6683375" cy="471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CD542F2E-A023-401E-A437-FCFB755AE6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8828">
            <a:off x="8851058" y="1789389"/>
            <a:ext cx="2283162" cy="26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Physical control (Spring </a:t>
            </a:r>
            <a:r>
              <a:rPr lang="fr-CA" sz="2400" b="1" dirty="0" err="1">
                <a:cs typeface="Arial" panose="020B0604020202020204" pitchFamily="34" charset="0"/>
              </a:rPr>
              <a:t>flooding</a:t>
            </a:r>
            <a:r>
              <a:rPr lang="fr-CA" sz="2400" b="1" dirty="0">
                <a:cs typeface="Arial" panose="020B0604020202020204" pitchFamily="34" charset="0"/>
              </a:rPr>
              <a:t>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BBB80D9-B5DB-41A8-965D-836063170B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52" y="264981"/>
            <a:ext cx="1723126" cy="16894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8202FE-A8CB-45B4-92ED-73823A5EDD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42439" y="1121882"/>
            <a:ext cx="5615259" cy="40174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63FC92-FCBA-4CFA-9977-6A05A9A1FD6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11322" y="886295"/>
            <a:ext cx="7138239" cy="4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</a:t>
            </a:r>
            <a:r>
              <a:rPr lang="fr-CA" sz="2400" b="1" dirty="0" err="1">
                <a:cs typeface="Arial" panose="020B0604020202020204" pitchFamily="34" charset="0"/>
              </a:rPr>
              <a:t>Behavioral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method</a:t>
            </a:r>
            <a:r>
              <a:rPr lang="fr-CA" sz="2400" b="1" dirty="0">
                <a:cs typeface="Arial" panose="020B0604020202020204" pitchFamily="34" charset="0"/>
              </a:rPr>
              <a:t> (</a:t>
            </a:r>
            <a:r>
              <a:rPr lang="fr-CA" sz="2400" b="1" dirty="0" err="1">
                <a:cs typeface="Arial" panose="020B0604020202020204" pitchFamily="34" charset="0"/>
              </a:rPr>
              <a:t>mating</a:t>
            </a:r>
            <a:r>
              <a:rPr lang="fr-CA" sz="2400" b="1" dirty="0">
                <a:cs typeface="Arial" panose="020B0604020202020204" pitchFamily="34" charset="0"/>
              </a:rPr>
              <a:t> Disruption)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B7154B-2CAD-49B4-9F7C-7E5C0C226F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46" y="104838"/>
            <a:ext cx="2165985" cy="19562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FAD13E-2A67-4640-B563-5E985F3C063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53737" y="1082955"/>
            <a:ext cx="327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/>
              <a:t>We</a:t>
            </a:r>
            <a:r>
              <a:rPr lang="fr-CA" dirty="0"/>
              <a:t> Know </a:t>
            </a:r>
            <a:r>
              <a:rPr lang="fr-CA" dirty="0" err="1"/>
              <a:t>it</a:t>
            </a:r>
            <a:r>
              <a:rPr lang="fr-CA" dirty="0"/>
              <a:t> </a:t>
            </a:r>
            <a:r>
              <a:rPr lang="fr-CA" dirty="0" err="1"/>
              <a:t>works</a:t>
            </a:r>
            <a:r>
              <a:rPr lang="fr-CA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/>
              <a:t>Pursuit</a:t>
            </a:r>
            <a:r>
              <a:rPr lang="fr-CA" dirty="0"/>
              <a:t> for the right dispenser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FD1196-323C-43A7-ACDC-7FC0A09F4F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91840" y="6488668"/>
            <a:ext cx="882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(Fitzpatrick et al., 1995, 2004; Baker et al., 1997; </a:t>
            </a:r>
            <a:r>
              <a:rPr lang="fr-CA" dirty="0" err="1"/>
              <a:t>Fadamiro</a:t>
            </a:r>
            <a:r>
              <a:rPr lang="fr-CA" dirty="0"/>
              <a:t> et al., 1998; Steffan et al., 2017 …)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E9B3E3E-D8A8-4B5C-A4BC-2935D1EEE0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599" y="2418805"/>
            <a:ext cx="2540181" cy="25401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9A906E-D178-469F-8E9F-8FFE747A863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34875" y="2428387"/>
            <a:ext cx="2449694" cy="27544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1412AD-2A49-4C77-8A98-97C0749017C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706478" y="1406120"/>
            <a:ext cx="2970439" cy="39605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BA9DCA-76EB-44F5-A3E8-631EF1C99A4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198301" y="1957162"/>
            <a:ext cx="2873148" cy="38189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FE8589-891C-4120-833D-FB6EE441F23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426260" y="1987258"/>
            <a:ext cx="3978752" cy="37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84D096A3-B2E7-493C-9375-0D4D06D17A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6573931"/>
              </p:ext>
            </p:extLst>
          </p:nvPr>
        </p:nvGraphicFramePr>
        <p:xfrm>
          <a:off x="573120" y="1491036"/>
          <a:ext cx="8477574" cy="4380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Image bitmap" r:id="rId9" imgW="7536240" imgH="3893760" progId="Paint.Picture">
                  <p:embed/>
                </p:oleObj>
              </mc:Choice>
              <mc:Fallback>
                <p:oleObj name="Image bitmap" r:id="rId9" imgW="7536240" imgH="3893760" progId="Paint.Picture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84D096A3-B2E7-493C-9375-0D4D06D17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3120" y="1491036"/>
                        <a:ext cx="8477574" cy="4380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</a:t>
            </a:r>
            <a:r>
              <a:rPr lang="fr-CA" sz="2400" b="1" dirty="0" err="1">
                <a:cs typeface="Arial" panose="020B0604020202020204" pitchFamily="34" charset="0"/>
              </a:rPr>
              <a:t>Behavioral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method</a:t>
            </a:r>
            <a:r>
              <a:rPr lang="fr-CA" sz="2400" b="1" dirty="0">
                <a:cs typeface="Arial" panose="020B0604020202020204" pitchFamily="34" charset="0"/>
              </a:rPr>
              <a:t> (</a:t>
            </a:r>
            <a:r>
              <a:rPr lang="fr-CA" sz="2400" b="1" dirty="0" err="1">
                <a:cs typeface="Arial" panose="020B0604020202020204" pitchFamily="34" charset="0"/>
              </a:rPr>
              <a:t>mating</a:t>
            </a:r>
            <a:r>
              <a:rPr lang="fr-CA" sz="2400" b="1" dirty="0">
                <a:cs typeface="Arial" panose="020B0604020202020204" pitchFamily="34" charset="0"/>
              </a:rPr>
              <a:t> Disruption)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BA9DCA-76EB-44F5-A3E8-631EF1C99A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19296" y="2912300"/>
            <a:ext cx="2226526" cy="2959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604DD9-961A-4F94-8FDC-9FEC36831FC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473118" y="-17420"/>
            <a:ext cx="3718882" cy="28470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D719A-D6D8-4C55-9C1D-9297A040B4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52726" y="5502468"/>
            <a:ext cx="213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(Labarre </a:t>
            </a:r>
            <a:r>
              <a:rPr lang="fr-CA" i="1" dirty="0"/>
              <a:t>et al</a:t>
            </a:r>
            <a:r>
              <a:rPr lang="fr-CA" dirty="0"/>
              <a:t>., 2018)</a:t>
            </a:r>
          </a:p>
        </p:txBody>
      </p:sp>
      <p:pic>
        <p:nvPicPr>
          <p:cNvPr id="9" name="Graphique 8" descr="Cœur brisé avec un remplissage uni">
            <a:extLst>
              <a:ext uri="{FF2B5EF4-FFF2-40B4-BE49-F238E27FC236}">
                <a16:creationId xmlns:a16="http://schemas.microsoft.com/office/drawing/2014/main" id="{406E6ED6-7350-4FF1-861C-A1A4F7C1E2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12899" y="2912300"/>
            <a:ext cx="1988309" cy="19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2C5CDF12-A1E9-406E-8A80-39E5BB8395F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6863103"/>
              </p:ext>
            </p:extLst>
          </p:nvPr>
        </p:nvGraphicFramePr>
        <p:xfrm>
          <a:off x="522243" y="1210548"/>
          <a:ext cx="8669921" cy="4495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Image bitmap" r:id="rId9" imgW="7642800" imgH="3962520" progId="Paint.Picture">
                  <p:embed/>
                </p:oleObj>
              </mc:Choice>
              <mc:Fallback>
                <p:oleObj name="Image bitmap" r:id="rId9" imgW="7642800" imgH="3962520" progId="Paint.Picture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2C5CDF12-A1E9-406E-8A80-39E5BB839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2243" y="1210548"/>
                        <a:ext cx="8669921" cy="4495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</a:t>
            </a:r>
            <a:r>
              <a:rPr lang="fr-CA" sz="2400" b="1" dirty="0" err="1">
                <a:cs typeface="Arial" panose="020B0604020202020204" pitchFamily="34" charset="0"/>
              </a:rPr>
              <a:t>Behavioral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method</a:t>
            </a:r>
            <a:r>
              <a:rPr lang="fr-CA" sz="2400" b="1" dirty="0">
                <a:cs typeface="Arial" panose="020B0604020202020204" pitchFamily="34" charset="0"/>
              </a:rPr>
              <a:t> (</a:t>
            </a:r>
            <a:r>
              <a:rPr lang="fr-CA" sz="2400" b="1" dirty="0" err="1">
                <a:cs typeface="Arial" panose="020B0604020202020204" pitchFamily="34" charset="0"/>
              </a:rPr>
              <a:t>mating</a:t>
            </a:r>
            <a:r>
              <a:rPr lang="fr-CA" sz="2400" b="1" dirty="0">
                <a:cs typeface="Arial" panose="020B0604020202020204" pitchFamily="34" charset="0"/>
              </a:rPr>
              <a:t> Disruption)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BA9DCA-76EB-44F5-A3E8-631EF1C99A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43231" y="205104"/>
            <a:ext cx="2226526" cy="2959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D719A-D6D8-4C55-9C1D-9297A040B4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95526" y="5521130"/>
            <a:ext cx="213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(Labarre </a:t>
            </a:r>
            <a:r>
              <a:rPr lang="fr-CA" i="1" dirty="0"/>
              <a:t>et al</a:t>
            </a:r>
            <a:r>
              <a:rPr lang="fr-CA" dirty="0"/>
              <a:t>., 2018)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7953DE-BE89-4265-9762-489E683FC2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542195" y="3898501"/>
            <a:ext cx="3649806" cy="2959500"/>
          </a:xfrm>
          <a:prstGeom prst="rect">
            <a:avLst/>
          </a:prstGeom>
        </p:spPr>
      </p:pic>
      <p:pic>
        <p:nvPicPr>
          <p:cNvPr id="9" name="Graphique 8" descr="Cœur brisé avec un remplissage uni">
            <a:extLst>
              <a:ext uri="{FF2B5EF4-FFF2-40B4-BE49-F238E27FC236}">
                <a16:creationId xmlns:a16="http://schemas.microsoft.com/office/drawing/2014/main" id="{D20AB1EA-A229-4C4B-9965-702C77B7DC8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23689" y="3164604"/>
            <a:ext cx="1205687" cy="120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2780227A-BCEA-4D3F-A7B3-B39C542EDCD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189838"/>
              </p:ext>
            </p:extLst>
          </p:nvPr>
        </p:nvGraphicFramePr>
        <p:xfrm>
          <a:off x="80862" y="1758620"/>
          <a:ext cx="9073928" cy="337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Image bitmap" r:id="rId9" imgW="6698160" imgH="2491920" progId="Paint.Picture">
                  <p:embed/>
                </p:oleObj>
              </mc:Choice>
              <mc:Fallback>
                <p:oleObj name="Image bitmap" r:id="rId9" imgW="6698160" imgH="2491920" progId="Paint.Picture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780227A-BCEA-4D3F-A7B3-B39C542EDC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862" y="1758620"/>
                        <a:ext cx="9073928" cy="3376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</a:t>
            </a:r>
            <a:r>
              <a:rPr lang="fr-CA" sz="2400" b="1" dirty="0" err="1">
                <a:cs typeface="Arial" panose="020B0604020202020204" pitchFamily="34" charset="0"/>
              </a:rPr>
              <a:t>Behavioral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method</a:t>
            </a:r>
            <a:r>
              <a:rPr lang="fr-CA" sz="2400" b="1" dirty="0">
                <a:cs typeface="Arial" panose="020B0604020202020204" pitchFamily="34" charset="0"/>
              </a:rPr>
              <a:t> (</a:t>
            </a:r>
            <a:r>
              <a:rPr lang="fr-CA" sz="2400" b="1" dirty="0" err="1">
                <a:cs typeface="Arial" panose="020B0604020202020204" pitchFamily="34" charset="0"/>
              </a:rPr>
              <a:t>mating</a:t>
            </a:r>
            <a:r>
              <a:rPr lang="fr-CA" sz="2400" b="1" dirty="0">
                <a:cs typeface="Arial" panose="020B0604020202020204" pitchFamily="34" charset="0"/>
              </a:rPr>
              <a:t> Disruption)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604DD9-961A-4F94-8FDC-9FEC36831F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473118" y="-17420"/>
            <a:ext cx="3718882" cy="28470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CB7DB-A724-4016-A639-6EEA6847ED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15910" y="3125754"/>
            <a:ext cx="2883646" cy="274604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F478E1-87B9-47EB-B550-8194E143804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83118" y="5391474"/>
            <a:ext cx="19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(Pouët </a:t>
            </a:r>
            <a:r>
              <a:rPr lang="fr-CA" i="1" dirty="0"/>
              <a:t>et al</a:t>
            </a:r>
            <a:r>
              <a:rPr lang="fr-CA" dirty="0"/>
              <a:t>., 2021)</a:t>
            </a:r>
          </a:p>
        </p:txBody>
      </p:sp>
      <p:pic>
        <p:nvPicPr>
          <p:cNvPr id="10" name="Graphique 9" descr="Cœur brisé avec un remplissage uni">
            <a:extLst>
              <a:ext uri="{FF2B5EF4-FFF2-40B4-BE49-F238E27FC236}">
                <a16:creationId xmlns:a16="http://schemas.microsoft.com/office/drawing/2014/main" id="{2FA4CAC8-2131-4FF1-A7B5-7FC1DDCE94E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51300" y="2162076"/>
            <a:ext cx="1335166" cy="13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79950517-1D78-4293-AE36-8BF29397FF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4711574"/>
              </p:ext>
            </p:extLst>
          </p:nvPr>
        </p:nvGraphicFramePr>
        <p:xfrm>
          <a:off x="0" y="1002182"/>
          <a:ext cx="9615684" cy="355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Image bitmap" r:id="rId9" imgW="6675120" imgH="2468880" progId="Paint.Picture">
                  <p:embed/>
                </p:oleObj>
              </mc:Choice>
              <mc:Fallback>
                <p:oleObj name="Image bitmap" r:id="rId9" imgW="6675120" imgH="2468880" progId="Paint.Picture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79950517-1D78-4293-AE36-8BF29397F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1002182"/>
                        <a:ext cx="9615684" cy="355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Alternatives: </a:t>
            </a:r>
            <a:r>
              <a:rPr lang="fr-CA" sz="2400" b="1" dirty="0" err="1">
                <a:cs typeface="Arial" panose="020B0604020202020204" pitchFamily="34" charset="0"/>
              </a:rPr>
              <a:t>Behavioral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r>
              <a:rPr lang="fr-CA" sz="2400" b="1" dirty="0" err="1">
                <a:cs typeface="Arial" panose="020B0604020202020204" pitchFamily="34" charset="0"/>
              </a:rPr>
              <a:t>method</a:t>
            </a:r>
            <a:r>
              <a:rPr lang="fr-CA" sz="2400" b="1" dirty="0">
                <a:cs typeface="Arial" panose="020B0604020202020204" pitchFamily="34" charset="0"/>
              </a:rPr>
              <a:t> (</a:t>
            </a:r>
            <a:r>
              <a:rPr lang="fr-CA" sz="2400" b="1" dirty="0" err="1">
                <a:cs typeface="Arial" panose="020B0604020202020204" pitchFamily="34" charset="0"/>
              </a:rPr>
              <a:t>mating</a:t>
            </a:r>
            <a:r>
              <a:rPr lang="fr-CA" sz="2400" b="1" dirty="0">
                <a:cs typeface="Arial" panose="020B0604020202020204" pitchFamily="34" charset="0"/>
              </a:rPr>
              <a:t> Disruption)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0D719A-D6D8-4C55-9C1D-9297A040B4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75445" y="5008919"/>
            <a:ext cx="19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(Pouët </a:t>
            </a:r>
            <a:r>
              <a:rPr lang="fr-CA" i="1" dirty="0"/>
              <a:t>et al</a:t>
            </a:r>
            <a:r>
              <a:rPr lang="fr-CA" dirty="0"/>
              <a:t>., 2021)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7953DE-BE89-4265-9762-489E683FC2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42195" y="3898501"/>
            <a:ext cx="3649806" cy="2959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AC74F1-CBF3-432C-9987-777E8352D7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83860" y="192188"/>
            <a:ext cx="2905977" cy="2767311"/>
          </a:xfrm>
          <a:prstGeom prst="rect">
            <a:avLst/>
          </a:prstGeom>
        </p:spPr>
      </p:pic>
      <p:pic>
        <p:nvPicPr>
          <p:cNvPr id="10" name="Graphique 9" descr="Deux cœurs avec un remplissage uni">
            <a:extLst>
              <a:ext uri="{FF2B5EF4-FFF2-40B4-BE49-F238E27FC236}">
                <a16:creationId xmlns:a16="http://schemas.microsoft.com/office/drawing/2014/main" id="{36FEA6A6-D2CB-4735-B86B-05412D4F264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76713" y="2479604"/>
            <a:ext cx="959790" cy="9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8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BB67661-4A0D-4E00-A09B-E82490C672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 rot="1947656">
            <a:off x="3191424" y="2112837"/>
            <a:ext cx="1884212" cy="18842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9722" y="205104"/>
            <a:ext cx="790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/>
              <a:t>Acknowledgements</a:t>
            </a:r>
            <a:r>
              <a:rPr lang="fr-CA" b="1" dirty="0"/>
              <a:t> </a:t>
            </a:r>
            <a:r>
              <a:rPr lang="fr-CA" sz="2400" b="1" dirty="0">
                <a:cs typeface="Arial" panose="020B0604020202020204" pitchFamily="34" charset="0"/>
              </a:rPr>
              <a:t> 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0E8966-6680-4DBD-AE42-0A3E6960F9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3500" y="727719"/>
            <a:ext cx="112153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CA" dirty="0" err="1"/>
              <a:t>These</a:t>
            </a:r>
            <a:r>
              <a:rPr lang="fr-CA" dirty="0"/>
              <a:t> </a:t>
            </a:r>
            <a:r>
              <a:rPr lang="fr-CA" dirty="0" err="1"/>
              <a:t>projects</a:t>
            </a:r>
            <a:r>
              <a:rPr lang="fr-CA" dirty="0"/>
              <a:t> </a:t>
            </a:r>
            <a:r>
              <a:rPr lang="fr-CA" dirty="0" err="1"/>
              <a:t>were</a:t>
            </a:r>
            <a:r>
              <a:rPr lang="fr-CA" dirty="0"/>
              <a:t> </a:t>
            </a:r>
            <a:r>
              <a:rPr lang="fr-CA" dirty="0" err="1"/>
              <a:t>carried</a:t>
            </a:r>
            <a:r>
              <a:rPr lang="fr-CA" dirty="0"/>
              <a:t> out </a:t>
            </a:r>
            <a:r>
              <a:rPr lang="fr-CA" dirty="0" err="1"/>
              <a:t>under</a:t>
            </a:r>
            <a:r>
              <a:rPr lang="fr-CA" dirty="0"/>
              <a:t> </a:t>
            </a:r>
            <a:r>
              <a:rPr lang="fr-CA" dirty="0" err="1"/>
              <a:t>subsection</a:t>
            </a:r>
            <a:r>
              <a:rPr lang="fr-CA" dirty="0"/>
              <a:t> 3.1 of the 2018-2023 and </a:t>
            </a:r>
            <a:r>
              <a:rPr lang="fr-CA" dirty="0" err="1"/>
              <a:t>subsection</a:t>
            </a:r>
            <a:r>
              <a:rPr lang="fr-CA" dirty="0"/>
              <a:t> 4 of the 2013-2018 Prime-vert program, PADAAR program, subsection1 of the </a:t>
            </a:r>
            <a:r>
              <a:rPr lang="fr-CA" dirty="0" err="1"/>
              <a:t>Innov’action</a:t>
            </a:r>
            <a:r>
              <a:rPr lang="fr-CA" dirty="0"/>
              <a:t> (</a:t>
            </a:r>
            <a:r>
              <a:rPr lang="fr-CA" dirty="0" err="1"/>
              <a:t>through</a:t>
            </a:r>
            <a:r>
              <a:rPr lang="fr-CA" dirty="0"/>
              <a:t> the </a:t>
            </a:r>
            <a:r>
              <a:rPr lang="fr-CA" dirty="0" err="1"/>
              <a:t>federal</a:t>
            </a:r>
            <a:r>
              <a:rPr lang="fr-CA" dirty="0"/>
              <a:t>-provincial-territorial initiative </a:t>
            </a:r>
            <a:r>
              <a:rPr lang="fr-CA" dirty="0" err="1"/>
              <a:t>growing</a:t>
            </a:r>
            <a:r>
              <a:rPr lang="fr-CA" dirty="0"/>
              <a:t> </a:t>
            </a:r>
            <a:r>
              <a:rPr lang="fr-CA" dirty="0" err="1"/>
              <a:t>forward</a:t>
            </a:r>
            <a:r>
              <a:rPr lang="fr-CA" dirty="0"/>
              <a:t> 2) and </a:t>
            </a:r>
            <a:r>
              <a:rPr lang="fr-CA" dirty="0" err="1"/>
              <a:t>received</a:t>
            </a:r>
            <a:r>
              <a:rPr lang="fr-CA" dirty="0"/>
              <a:t> </a:t>
            </a:r>
            <a:r>
              <a:rPr lang="fr-CA" dirty="0" err="1"/>
              <a:t>funding</a:t>
            </a:r>
            <a:r>
              <a:rPr lang="fr-CA" dirty="0"/>
              <a:t> support </a:t>
            </a:r>
            <a:r>
              <a:rPr lang="fr-CA" dirty="0" err="1"/>
              <a:t>from</a:t>
            </a:r>
            <a:r>
              <a:rPr lang="fr-CA" dirty="0"/>
              <a:t> the Ministère de l'Agriculture, des Pêcheries et de l'Alimentation (MAPAQ) and Agriculture and Agri-Food Canada.  </a:t>
            </a:r>
            <a:r>
              <a:rPr lang="fr-CA" dirty="0" err="1"/>
              <a:t>Authors</a:t>
            </a:r>
            <a:r>
              <a:rPr lang="fr-CA" dirty="0"/>
              <a:t> </a:t>
            </a:r>
            <a:r>
              <a:rPr lang="fr-CA" dirty="0" err="1"/>
              <a:t>would</a:t>
            </a:r>
            <a:r>
              <a:rPr lang="fr-CA" dirty="0"/>
              <a:t> like to </a:t>
            </a:r>
            <a:r>
              <a:rPr lang="fr-CA" dirty="0" err="1"/>
              <a:t>thank</a:t>
            </a:r>
            <a:r>
              <a:rPr lang="fr-CA" dirty="0"/>
              <a:t> </a:t>
            </a:r>
            <a:r>
              <a:rPr lang="fr-CA" dirty="0" err="1"/>
              <a:t>technical</a:t>
            </a:r>
            <a:r>
              <a:rPr lang="fr-CA" dirty="0"/>
              <a:t> support staff </a:t>
            </a:r>
            <a:r>
              <a:rPr lang="fr-CA" dirty="0" err="1"/>
              <a:t>from</a:t>
            </a:r>
            <a:r>
              <a:rPr lang="fr-CA" dirty="0"/>
              <a:t> the Association des producteurs de canneberges du Québec and the Club environnemental et technique Atocas Québec as </a:t>
            </a:r>
            <a:r>
              <a:rPr lang="fr-CA" dirty="0" err="1"/>
              <a:t>well</a:t>
            </a:r>
            <a:r>
              <a:rPr lang="fr-CA" dirty="0"/>
              <a:t> as </a:t>
            </a:r>
            <a:r>
              <a:rPr lang="fr-CA" dirty="0" err="1"/>
              <a:t>partner</a:t>
            </a:r>
            <a:r>
              <a:rPr lang="fr-CA" dirty="0"/>
              <a:t> </a:t>
            </a:r>
            <a:r>
              <a:rPr lang="fr-CA" dirty="0" err="1"/>
              <a:t>growers</a:t>
            </a:r>
            <a:r>
              <a:rPr lang="fr-CA" dirty="0"/>
              <a:t>.</a:t>
            </a:r>
          </a:p>
        </p:txBody>
      </p:sp>
      <p:pic>
        <p:nvPicPr>
          <p:cNvPr id="11" name="Image 10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F472E9F4-A349-478C-9B9C-14E194E521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8" y="4099319"/>
            <a:ext cx="1994264" cy="14673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B510FB-1917-4805-93BA-DA5C597786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1" y="3988263"/>
            <a:ext cx="2165985" cy="19562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196078-9A27-4C7F-94E5-CD8F3EB6D6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37" y="4160270"/>
            <a:ext cx="1723126" cy="1689427"/>
          </a:xfrm>
          <a:prstGeom prst="rect">
            <a:avLst/>
          </a:prstGeom>
        </p:spPr>
      </p:pic>
      <p:pic>
        <p:nvPicPr>
          <p:cNvPr id="15" name="Image 14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6D73E421-F800-4D22-8FAE-82410B6DA4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8828">
            <a:off x="6903944" y="2457708"/>
            <a:ext cx="1224001" cy="1438034"/>
          </a:xfrm>
          <a:prstGeom prst="rect">
            <a:avLst/>
          </a:prstGeom>
        </p:spPr>
      </p:pic>
      <p:pic>
        <p:nvPicPr>
          <p:cNvPr id="14" name="Image 13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43F65B29-BEF5-4867-801B-3D587CFC665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1" y="2829110"/>
            <a:ext cx="1652640" cy="816284"/>
          </a:xfrm>
          <a:prstGeom prst="rect">
            <a:avLst/>
          </a:prstGeom>
        </p:spPr>
      </p:pic>
      <p:pic>
        <p:nvPicPr>
          <p:cNvPr id="18" name="Image 1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7499A2E-926C-4A37-A103-4C5FA6A3ABF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88" y="4966380"/>
            <a:ext cx="3109634" cy="9095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32D5CC-B676-42EC-9D15-9BE3B99AAA0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106313" y="3715602"/>
            <a:ext cx="2842583" cy="58459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95CE67-F863-4691-A675-536CC32F5F6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106312" y="4522257"/>
            <a:ext cx="2862447" cy="4441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0871C8-461E-4875-AF78-2CD9AE21395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209447" y="4578289"/>
            <a:ext cx="1649678" cy="12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champ, homme&#10;&#10;Description générée automatiquement">
            <a:extLst>
              <a:ext uri="{FF2B5EF4-FFF2-40B4-BE49-F238E27FC236}">
                <a16:creationId xmlns:a16="http://schemas.microsoft.com/office/drawing/2014/main" id="{2BD73C10-4381-446C-8D16-52FD20032E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37532"/>
            <a:ext cx="5927701" cy="333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F033650-8706-43D7-ABA4-2647860536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220835"/>
            <a:ext cx="701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Damages </a:t>
            </a:r>
            <a:r>
              <a:rPr lang="fr-CA" sz="2400" b="1" dirty="0" err="1">
                <a:cs typeface="Arial" panose="020B0604020202020204" pitchFamily="34" charset="0"/>
              </a:rPr>
              <a:t>caused</a:t>
            </a:r>
            <a:r>
              <a:rPr lang="fr-CA" sz="2400" b="1" dirty="0">
                <a:cs typeface="Arial" panose="020B0604020202020204" pitchFamily="34" charset="0"/>
              </a:rPr>
              <a:t> by the </a:t>
            </a:r>
            <a:r>
              <a:rPr lang="fr-CA" sz="2400" b="1" dirty="0" err="1">
                <a:cs typeface="Arial" panose="020B0604020202020204" pitchFamily="34" charset="0"/>
              </a:rPr>
              <a:t>Blackheaded</a:t>
            </a:r>
            <a:r>
              <a:rPr lang="fr-CA" sz="2400" b="1" dirty="0">
                <a:cs typeface="Arial" panose="020B0604020202020204" pitchFamily="34" charset="0"/>
              </a:rPr>
              <a:t> fireworm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049CF1-936A-4F38-B02A-99AFF5EC81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1001" y="4720139"/>
            <a:ext cx="826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Up to 95%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Impact on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subsequent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3" name="Image 2" descr="Une image contenant herbe, extérieur, plante&#10;&#10;Description générée automatiquement">
            <a:extLst>
              <a:ext uri="{FF2B5EF4-FFF2-40B4-BE49-F238E27FC236}">
                <a16:creationId xmlns:a16="http://schemas.microsoft.com/office/drawing/2014/main" id="{852F6483-BAEE-42F2-8388-4E38F5AF88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94" y="937532"/>
            <a:ext cx="4983132" cy="333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9F23C5-FB09-494E-AA47-CF192DB8F67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93815" y="3964087"/>
            <a:ext cx="212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© François Gervais, CETAQ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2AD552-717F-4145-9279-1222BBCFC5A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14527" y="937532"/>
            <a:ext cx="207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© Isabelle Drolet, MAPAQ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2899F5-62A4-4B31-BC98-E1F8E09D4D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75241" y="6488668"/>
            <a:ext cx="511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(Drolet</a:t>
            </a:r>
            <a:r>
              <a:rPr lang="fr-CA" sz="1600" i="1" dirty="0"/>
              <a:t> et al.</a:t>
            </a:r>
            <a:r>
              <a:rPr lang="fr-CA" sz="1600" dirty="0"/>
              <a:t>, 2018; Deland </a:t>
            </a:r>
            <a:r>
              <a:rPr lang="fr-CA" sz="1600" i="1" dirty="0"/>
              <a:t>et al</a:t>
            </a:r>
            <a:r>
              <a:rPr lang="fr-CA" sz="1600" dirty="0"/>
              <a:t>., 2014; Le Duc</a:t>
            </a:r>
            <a:r>
              <a:rPr lang="fr-CA" sz="1600" i="1" dirty="0"/>
              <a:t> et al.</a:t>
            </a:r>
            <a:r>
              <a:rPr lang="fr-CA" sz="1600" dirty="0"/>
              <a:t>, 2004</a:t>
            </a:r>
            <a:r>
              <a:rPr lang="fr-C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99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2443BBC-C8FD-41BE-BFB4-A6BAE31C58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l="24808" r="25914"/>
          <a:stretch/>
        </p:blipFill>
        <p:spPr>
          <a:xfrm>
            <a:off x="7946073" y="515390"/>
            <a:ext cx="3768600" cy="5096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AD0DF2-44A1-46A1-B596-3F392F9A87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/>
          <a:srcRect l="20624" t="23874" r="18018" b="20705"/>
          <a:stretch/>
        </p:blipFill>
        <p:spPr>
          <a:xfrm>
            <a:off x="1423358" y="3230066"/>
            <a:ext cx="4183812" cy="25202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1CF6A5-D911-4E1C-BC84-5253F1C4031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0546" y="382904"/>
            <a:ext cx="507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The Cranberry </a:t>
            </a:r>
            <a:r>
              <a:rPr lang="fr-CA" sz="2400" b="1" dirty="0" err="1"/>
              <a:t>Weevil</a:t>
            </a:r>
            <a:endParaRPr lang="fr-CA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3B74A8-16F0-4E7E-A466-F46AD76681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0546" y="939831"/>
            <a:ext cx="71709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i="1" dirty="0" err="1"/>
              <a:t>Anthonomus</a:t>
            </a:r>
            <a:r>
              <a:rPr lang="fr-CA" i="1" dirty="0"/>
              <a:t> </a:t>
            </a:r>
            <a:r>
              <a:rPr lang="fr-CA" i="1" dirty="0" err="1"/>
              <a:t>musculus</a:t>
            </a:r>
            <a:r>
              <a:rPr lang="fr-CA" i="1" dirty="0"/>
              <a:t> </a:t>
            </a:r>
            <a:r>
              <a:rPr lang="fr-CA" dirty="0"/>
              <a:t>Say (</a:t>
            </a:r>
            <a:r>
              <a:rPr lang="fr-CA" dirty="0" err="1"/>
              <a:t>Coleoptera</a:t>
            </a:r>
            <a:r>
              <a:rPr lang="fr-CA" dirty="0"/>
              <a:t>: Curculionidae) 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 err="1"/>
              <a:t>Univoltine</a:t>
            </a:r>
            <a:r>
              <a:rPr lang="fr-CA" dirty="0"/>
              <a:t> </a:t>
            </a:r>
            <a:r>
              <a:rPr lang="fr-CA" dirty="0" err="1"/>
              <a:t>species</a:t>
            </a:r>
            <a:r>
              <a:rPr lang="fr-CA" dirty="0"/>
              <a:t> (1 </a:t>
            </a:r>
            <a:r>
              <a:rPr lang="fr-CA" dirty="0" err="1"/>
              <a:t>generation</a:t>
            </a:r>
            <a:r>
              <a:rPr lang="fr-CA" dirty="0"/>
              <a:t> per </a:t>
            </a:r>
            <a:r>
              <a:rPr lang="fr-CA" dirty="0" err="1"/>
              <a:t>year</a:t>
            </a:r>
            <a:r>
              <a:rPr lang="fr-CA" dirty="0"/>
              <a:t>);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Damages to </a:t>
            </a:r>
            <a:r>
              <a:rPr lang="fr-CA" dirty="0" err="1"/>
              <a:t>hooks</a:t>
            </a:r>
            <a:r>
              <a:rPr lang="fr-CA" dirty="0"/>
              <a:t> and </a:t>
            </a:r>
            <a:r>
              <a:rPr lang="fr-CA" dirty="0" err="1"/>
              <a:t>leaves</a:t>
            </a:r>
            <a:r>
              <a:rPr lang="fr-CA" dirty="0"/>
              <a:t> (minor);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Important </a:t>
            </a:r>
            <a:r>
              <a:rPr lang="fr-CA" dirty="0" err="1"/>
              <a:t>pest</a:t>
            </a:r>
            <a:r>
              <a:rPr lang="fr-CA" dirty="0"/>
              <a:t> on the </a:t>
            </a:r>
            <a:r>
              <a:rPr lang="fr-CA" dirty="0" err="1"/>
              <a:t>midWest</a:t>
            </a:r>
            <a:r>
              <a:rPr lang="fr-CA" dirty="0"/>
              <a:t> and East (</a:t>
            </a:r>
            <a:r>
              <a:rPr lang="fr-CA" dirty="0" err="1"/>
              <a:t>still</a:t>
            </a:r>
            <a:r>
              <a:rPr lang="fr-CA" dirty="0"/>
              <a:t> minor on the West </a:t>
            </a:r>
            <a:r>
              <a:rPr lang="fr-CA" dirty="0" err="1"/>
              <a:t>Coast</a:t>
            </a:r>
            <a:r>
              <a:rPr lang="fr-CA" dirty="0"/>
              <a:t>).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091E63-5BB0-442A-9467-0020CCB48DE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06802" y="5364171"/>
            <a:ext cx="2474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chemeClr val="bg1"/>
                </a:solidFill>
              </a:rPr>
              <a:t>© Joseph Moisan-De Serres, MAPAQ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C6EA5D-9614-4112-8F62-ECD88D40E4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53294" y="6550223"/>
            <a:ext cx="533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(Drolet </a:t>
            </a:r>
            <a:r>
              <a:rPr lang="fr-CA" sz="1400" i="1" dirty="0"/>
              <a:t>et al</a:t>
            </a:r>
            <a:r>
              <a:rPr lang="fr-CA" sz="1400" dirty="0"/>
              <a:t>., 2018;Lacroix, 1926; </a:t>
            </a:r>
            <a:r>
              <a:rPr lang="de-DE" sz="1400" dirty="0" err="1"/>
              <a:t>Guédot</a:t>
            </a:r>
            <a:r>
              <a:rPr lang="de-DE" sz="1400" dirty="0"/>
              <a:t> and </a:t>
            </a:r>
            <a:r>
              <a:rPr lang="de-DE" sz="1400" dirty="0" err="1"/>
              <a:t>Hietala-Henschell</a:t>
            </a:r>
            <a:r>
              <a:rPr lang="de-DE" sz="1400" dirty="0"/>
              <a:t>, 2015</a:t>
            </a:r>
            <a:r>
              <a:rPr lang="fr-CA" sz="1400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158330-DFC7-4DB0-A271-77A6C63FAC0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192994" y="5473341"/>
            <a:ext cx="2474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© Joseph Moisan-De Serres, MAPAQ</a:t>
            </a:r>
          </a:p>
        </p:txBody>
      </p:sp>
    </p:spTree>
    <p:extLst>
      <p:ext uri="{BB962C8B-B14F-4D97-AF65-F5344CB8AC3E}">
        <p14:creationId xmlns:p14="http://schemas.microsoft.com/office/powerpoint/2010/main" val="96156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F033650-8706-43D7-ABA4-26478605366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701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Damages </a:t>
            </a:r>
            <a:r>
              <a:rPr lang="fr-CA" sz="2400" b="1" dirty="0" err="1">
                <a:cs typeface="Arial" panose="020B0604020202020204" pitchFamily="34" charset="0"/>
              </a:rPr>
              <a:t>caused</a:t>
            </a:r>
            <a:r>
              <a:rPr lang="fr-CA" sz="2400" b="1" dirty="0">
                <a:cs typeface="Arial" panose="020B0604020202020204" pitchFamily="34" charset="0"/>
              </a:rPr>
              <a:t> by the cranberry </a:t>
            </a:r>
            <a:r>
              <a:rPr lang="fr-CA" sz="2400" b="1" dirty="0" err="1">
                <a:cs typeface="Arial" panose="020B0604020202020204" pitchFamily="34" charset="0"/>
              </a:rPr>
              <a:t>weevil</a:t>
            </a:r>
            <a:endParaRPr lang="fr-CA" sz="2400" b="1" dirty="0">
              <a:cs typeface="Arial" panose="020B0604020202020204" pitchFamily="34" charset="0"/>
            </a:endParaRP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049CF1-936A-4F38-B02A-99AFF5EC81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4720139"/>
            <a:ext cx="826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Up to 75% of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hooks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</a:p>
          <a:p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Overwinters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litter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woody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areas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surrounding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the bog.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9F23C5-FB09-494E-AA47-CF192DB8F6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93815" y="3964087"/>
            <a:ext cx="2127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© François Gervais, CETAQ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2AD552-717F-4145-9279-1222BBCFC5A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14527" y="937532"/>
            <a:ext cx="207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© Isabelle Drolet, MAPAQ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2899F5-62A4-4B31-BC98-E1F8E09D4D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83646" y="6507700"/>
            <a:ext cx="692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(Drolet</a:t>
            </a:r>
            <a:r>
              <a:rPr lang="fr-CA" sz="1600" i="1" dirty="0"/>
              <a:t> et al.</a:t>
            </a:r>
            <a:r>
              <a:rPr lang="fr-CA" sz="1600" dirty="0"/>
              <a:t>, 2018; Labarre et al., 2021; Lacroix et al., 1926; Le Duc</a:t>
            </a:r>
            <a:r>
              <a:rPr lang="fr-CA" sz="1600" i="1" dirty="0"/>
              <a:t> et al.</a:t>
            </a:r>
            <a:r>
              <a:rPr lang="fr-CA" sz="1600" dirty="0"/>
              <a:t>, 2004</a:t>
            </a:r>
            <a:r>
              <a:rPr lang="fr-CA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1A60DD-FCD9-449D-B87B-7227D549B72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/>
          <a:srcRect l="25602" r="26695"/>
          <a:stretch/>
        </p:blipFill>
        <p:spPr>
          <a:xfrm>
            <a:off x="381001" y="904094"/>
            <a:ext cx="2327924" cy="32521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A30FAB-E846-4C2A-9093-F31F38B20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/>
          <a:srcRect l="24446" r="14826"/>
          <a:stretch/>
        </p:blipFill>
        <p:spPr>
          <a:xfrm>
            <a:off x="3353310" y="870473"/>
            <a:ext cx="2317248" cy="32749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C4A2F6-79D9-4ABA-900C-89CABAA2D2D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/>
          <a:srcRect l="25598" r="26498"/>
          <a:stretch/>
        </p:blipFill>
        <p:spPr>
          <a:xfrm>
            <a:off x="6305109" y="926655"/>
            <a:ext cx="2337758" cy="32521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037637-5195-4D5E-8C4F-F47618DFB16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7"/>
          <a:srcRect l="14904" r="10975"/>
          <a:stretch/>
        </p:blipFill>
        <p:spPr>
          <a:xfrm>
            <a:off x="9357049" y="934596"/>
            <a:ext cx="2196710" cy="3255094"/>
          </a:xfrm>
          <a:prstGeom prst="rect">
            <a:avLst/>
          </a:prstGeom>
        </p:spPr>
      </p:pic>
      <p:sp>
        <p:nvSpPr>
          <p:cNvPr id="13" name="Flèche : courbe vers le haut 12">
            <a:extLst>
              <a:ext uri="{FF2B5EF4-FFF2-40B4-BE49-F238E27FC236}">
                <a16:creationId xmlns:a16="http://schemas.microsoft.com/office/drawing/2014/main" id="{13D4FA32-0258-41A0-90B7-75F28472E1E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94543" y="4165779"/>
            <a:ext cx="1379019" cy="523220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4" name="Flèche : courbe vers le haut 13">
            <a:extLst>
              <a:ext uri="{FF2B5EF4-FFF2-40B4-BE49-F238E27FC236}">
                <a16:creationId xmlns:a16="http://schemas.microsoft.com/office/drawing/2014/main" id="{C63F70C4-1315-411D-8A29-649A2866E1F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62876" y="4172529"/>
            <a:ext cx="1379019" cy="523220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5" name="Flèche : courbe vers le haut 14">
            <a:extLst>
              <a:ext uri="{FF2B5EF4-FFF2-40B4-BE49-F238E27FC236}">
                <a16:creationId xmlns:a16="http://schemas.microsoft.com/office/drawing/2014/main" id="{E2D81AE1-124F-4409-BF23-9E3D94C0A7B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52810" y="4170949"/>
            <a:ext cx="1379019" cy="523220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4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602A15-0DEC-43F4-92CB-227DA99879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210407" y="1028202"/>
            <a:ext cx="2274430" cy="22744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1001" y="220835"/>
            <a:ext cx="605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Control Methods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132FA9-0D5B-4374-B509-692F15B10F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96000" y="1152914"/>
            <a:ext cx="57435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dirty="0"/>
              <a:t>Chemical: </a:t>
            </a:r>
          </a:p>
          <a:p>
            <a:pPr>
              <a:spcAft>
                <a:spcPts val="1200"/>
              </a:spcAft>
            </a:pPr>
            <a:endParaRPr lang="fr-C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4DB3B6-D69A-4F7D-A5A2-5DC009338E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4" y="1471818"/>
            <a:ext cx="3755045" cy="1634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FDB11C-B9EC-4C82-A8AB-CF998A4C72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2999771"/>
            <a:ext cx="3152775" cy="11715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31310F-1912-4077-B2B6-60C406E5A33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50" y="2289230"/>
            <a:ext cx="1634823" cy="1634823"/>
          </a:xfrm>
          <a:prstGeom prst="rect">
            <a:avLst/>
          </a:prstGeom>
        </p:spPr>
      </p:pic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6CFF8EBF-2175-4819-A202-30F89ED8A38F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152213754"/>
              </p:ext>
            </p:extLst>
          </p:nvPr>
        </p:nvGraphicFramePr>
        <p:xfrm>
          <a:off x="58025" y="3498623"/>
          <a:ext cx="2524125" cy="1557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Image bitmap" r:id="rId35" imgW="1927800" imgH="1188720" progId="Paint.Picture">
                  <p:embed/>
                </p:oleObj>
              </mc:Choice>
              <mc:Fallback>
                <p:oleObj name="Image bitmap" r:id="rId35" imgW="1927800" imgH="1188720" progId="Paint.Picture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6CFF8EBF-2175-4819-A202-30F89ED8A3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8025" y="3498623"/>
                        <a:ext cx="2524125" cy="1557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83E8E289-2A59-40E9-A091-CE9E370F81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438122" y="1626367"/>
            <a:ext cx="4758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Limited </a:t>
            </a:r>
            <a:r>
              <a:rPr lang="fr-CA" dirty="0" err="1"/>
              <a:t>number</a:t>
            </a:r>
            <a:r>
              <a:rPr lang="fr-CA" dirty="0"/>
              <a:t> of insecticides on the </a:t>
            </a:r>
            <a:r>
              <a:rPr lang="fr-CA" dirty="0" err="1"/>
              <a:t>market</a:t>
            </a:r>
            <a:r>
              <a:rPr lang="fr-CA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5B12C2-65AB-4758-88FE-880C2ABE7E9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969066" y="2049543"/>
            <a:ext cx="48451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Long process for registration;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FBBC64-5073-48CC-A6BB-F78C220B74E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994708" y="2472719"/>
            <a:ext cx="45629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 err="1"/>
              <a:t>Threath</a:t>
            </a:r>
            <a:r>
              <a:rPr lang="fr-CA" dirty="0"/>
              <a:t> of registration </a:t>
            </a:r>
            <a:r>
              <a:rPr lang="fr-CA" dirty="0" err="1"/>
              <a:t>removal</a:t>
            </a:r>
            <a:r>
              <a:rPr lang="fr-CA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CFB264-E021-4C26-A892-974712134BC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994707" y="2900560"/>
            <a:ext cx="4912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Public </a:t>
            </a:r>
            <a:r>
              <a:rPr lang="fr-CA" dirty="0" err="1"/>
              <a:t>will</a:t>
            </a:r>
            <a:r>
              <a:rPr lang="fr-CA" dirty="0"/>
              <a:t> to </a:t>
            </a:r>
            <a:r>
              <a:rPr lang="fr-CA" dirty="0" err="1"/>
              <a:t>decrease</a:t>
            </a:r>
            <a:r>
              <a:rPr lang="fr-CA" dirty="0"/>
              <a:t> the use of (</a:t>
            </a:r>
            <a:r>
              <a:rPr lang="fr-CA" dirty="0" err="1"/>
              <a:t>evil</a:t>
            </a:r>
            <a:r>
              <a:rPr lang="fr-CA" dirty="0"/>
              <a:t>) pesticides.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B5872B5-27BF-4F2A-A7AE-09ED8AB393D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40" y="3520210"/>
            <a:ext cx="2143125" cy="2143125"/>
          </a:xfrm>
          <a:prstGeom prst="rect">
            <a:avLst/>
          </a:prstGeom>
        </p:spPr>
      </p:pic>
      <p:pic>
        <p:nvPicPr>
          <p:cNvPr id="5" name="Graphique 4" descr="Loupe avec un remplissage uni">
            <a:extLst>
              <a:ext uri="{FF2B5EF4-FFF2-40B4-BE49-F238E27FC236}">
                <a16:creationId xmlns:a16="http://schemas.microsoft.com/office/drawing/2014/main" id="{AA73D655-8DE3-424A-B733-81A451EDB38D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21983" y="4244874"/>
            <a:ext cx="1652333" cy="16523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D9C4EF-0709-453D-A630-983DAC96170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268672" y="4539786"/>
            <a:ext cx="684202" cy="684202"/>
          </a:xfrm>
          <a:prstGeom prst="rect">
            <a:avLst/>
          </a:prstGeom>
        </p:spPr>
      </p:pic>
      <p:pic>
        <p:nvPicPr>
          <p:cNvPr id="21" name="Graphique 20" descr="Loupe avec un remplissage uni">
            <a:extLst>
              <a:ext uri="{FF2B5EF4-FFF2-40B4-BE49-F238E27FC236}">
                <a16:creationId xmlns:a16="http://schemas.microsoft.com/office/drawing/2014/main" id="{AE43362B-8EE4-4E27-A284-A7864B93C0A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00612" y="4072181"/>
            <a:ext cx="1652333" cy="16523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FB070B-76FF-4749-AC34-87E4B114D2B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5247301" y="4367093"/>
            <a:ext cx="684202" cy="684202"/>
          </a:xfrm>
          <a:prstGeom prst="rect">
            <a:avLst/>
          </a:prstGeom>
        </p:spPr>
      </p:pic>
      <p:pic>
        <p:nvPicPr>
          <p:cNvPr id="24" name="Graphique 23" descr="Loupe avec un remplissage uni">
            <a:extLst>
              <a:ext uri="{FF2B5EF4-FFF2-40B4-BE49-F238E27FC236}">
                <a16:creationId xmlns:a16="http://schemas.microsoft.com/office/drawing/2014/main" id="{BA0747A0-85E7-4E43-864F-1205FCB5731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094604" y="2419848"/>
            <a:ext cx="1652333" cy="165233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7831EA7-B8E0-4D29-98BF-0E92D2B62293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4441293" y="2714760"/>
            <a:ext cx="684202" cy="684202"/>
          </a:xfrm>
          <a:prstGeom prst="rect">
            <a:avLst/>
          </a:prstGeom>
        </p:spPr>
      </p:pic>
      <p:pic>
        <p:nvPicPr>
          <p:cNvPr id="27" name="Graphique 26" descr="Loupe avec un remplissage uni">
            <a:extLst>
              <a:ext uri="{FF2B5EF4-FFF2-40B4-BE49-F238E27FC236}">
                <a16:creationId xmlns:a16="http://schemas.microsoft.com/office/drawing/2014/main" id="{CD0426B7-8F3B-484C-9BCE-32B7E9A1F880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0062" y="3269870"/>
            <a:ext cx="1652333" cy="165233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F3482A5-20EB-4881-B678-C108080F2AE9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776751" y="3564782"/>
            <a:ext cx="684202" cy="684202"/>
          </a:xfrm>
          <a:prstGeom prst="rect">
            <a:avLst/>
          </a:prstGeom>
        </p:spPr>
      </p:pic>
      <p:pic>
        <p:nvPicPr>
          <p:cNvPr id="29" name="Graphique 28" descr="Loupe avec un remplissage uni">
            <a:extLst>
              <a:ext uri="{FF2B5EF4-FFF2-40B4-BE49-F238E27FC236}">
                <a16:creationId xmlns:a16="http://schemas.microsoft.com/office/drawing/2014/main" id="{C0143682-C5C0-4F26-8181-667EC5D3CC57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94968" y="231310"/>
            <a:ext cx="1652333" cy="165233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0EE57A-1806-4E31-952D-E82740935FA5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941657" y="526222"/>
            <a:ext cx="684202" cy="684202"/>
          </a:xfrm>
          <a:prstGeom prst="rect">
            <a:avLst/>
          </a:prstGeom>
        </p:spPr>
      </p:pic>
      <p:pic>
        <p:nvPicPr>
          <p:cNvPr id="31" name="Graphique 30" descr="Loupe avec un remplissage uni">
            <a:extLst>
              <a:ext uri="{FF2B5EF4-FFF2-40B4-BE49-F238E27FC236}">
                <a16:creationId xmlns:a16="http://schemas.microsoft.com/office/drawing/2014/main" id="{253009DE-A46C-4F30-BA2E-192C70532774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153612" y="582851"/>
            <a:ext cx="1652333" cy="165233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BC0638-091F-47AF-9593-8916471AE09B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500301" y="877763"/>
            <a:ext cx="684202" cy="684202"/>
          </a:xfrm>
          <a:prstGeom prst="rect">
            <a:avLst/>
          </a:prstGeom>
        </p:spPr>
      </p:pic>
      <p:pic>
        <p:nvPicPr>
          <p:cNvPr id="33" name="Graphique 32" descr="Loupe avec un remplissage uni">
            <a:extLst>
              <a:ext uri="{FF2B5EF4-FFF2-40B4-BE49-F238E27FC236}">
                <a16:creationId xmlns:a16="http://schemas.microsoft.com/office/drawing/2014/main" id="{85A92579-2D4B-41DC-A1A3-7E6A6235B315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19074" y="4530621"/>
            <a:ext cx="1652333" cy="165233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D7E2571-4342-48FB-91AA-288687FE731B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7565763" y="4825533"/>
            <a:ext cx="684202" cy="684202"/>
          </a:xfrm>
          <a:prstGeom prst="rect">
            <a:avLst/>
          </a:prstGeom>
        </p:spPr>
      </p:pic>
      <p:pic>
        <p:nvPicPr>
          <p:cNvPr id="35" name="Graphique 34" descr="Loupe avec un remplissage uni">
            <a:extLst>
              <a:ext uri="{FF2B5EF4-FFF2-40B4-BE49-F238E27FC236}">
                <a16:creationId xmlns:a16="http://schemas.microsoft.com/office/drawing/2014/main" id="{588BE91A-28F7-4BDA-B6B9-990C76DCD03E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-30407" y="579992"/>
            <a:ext cx="1652333" cy="165233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55BC8D7-6F8F-486D-86FF-39A41B2CBF08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16282" y="874904"/>
            <a:ext cx="684202" cy="6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605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cs typeface="Arial" panose="020B0604020202020204" pitchFamily="34" charset="0"/>
              </a:rPr>
              <a:t>Control Methods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F356F4-789E-43EE-B3FE-1A6E57EBE6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1001" y="836761"/>
            <a:ext cx="2186708" cy="21809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B78374-BFC3-4F12-AA88-872C06CEE0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94487" y="1051832"/>
            <a:ext cx="3581704" cy="28124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5CC6F5-8C99-4841-B175-D70459B8F5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74355" y="2870455"/>
            <a:ext cx="2969491" cy="296949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7E44B7-37C0-4B30-BE5C-10A50F8CD6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162800" y="3683985"/>
            <a:ext cx="2979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 err="1"/>
              <a:t>Biological</a:t>
            </a:r>
            <a:r>
              <a:rPr lang="fr-CA" sz="2800" dirty="0"/>
              <a:t> control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1E94CA-E1B3-40C0-8AFE-C04A77B83FF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162800" y="4208742"/>
            <a:ext cx="2969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/>
              <a:t>Physical control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29D315E-8280-4521-972B-17EFD8C6EE9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162800" y="4695301"/>
            <a:ext cx="502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dirty="0" err="1"/>
              <a:t>Behavioral</a:t>
            </a:r>
            <a:r>
              <a:rPr lang="fr-CA" sz="2800" dirty="0"/>
              <a:t> (</a:t>
            </a:r>
            <a:r>
              <a:rPr lang="fr-CA" sz="2800" dirty="0" err="1"/>
              <a:t>mating</a:t>
            </a:r>
            <a:r>
              <a:rPr lang="fr-CA" sz="2800" dirty="0"/>
              <a:t> disruption)</a:t>
            </a:r>
          </a:p>
        </p:txBody>
      </p:sp>
    </p:spTree>
    <p:extLst>
      <p:ext uri="{BB962C8B-B14F-4D97-AF65-F5344CB8AC3E}">
        <p14:creationId xmlns:p14="http://schemas.microsoft.com/office/powerpoint/2010/main" val="28750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1001" y="220835"/>
            <a:ext cx="605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cs typeface="Arial" panose="020B0604020202020204" pitchFamily="34" charset="0"/>
              </a:rPr>
              <a:t>Agenda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FD2A8E-55A9-4890-A2CE-ACD6538763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894119"/>
            <a:ext cx="364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sz="2800" dirty="0"/>
              <a:t>Insecticide screening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D3DEC9-BAB7-48FA-B267-70639F62D0C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1001" y="3513997"/>
            <a:ext cx="10026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/>
              <a:t>2. Alternatives (</a:t>
            </a:r>
            <a:r>
              <a:rPr lang="fr-CA" sz="2800" dirty="0" err="1"/>
              <a:t>biological</a:t>
            </a:r>
            <a:r>
              <a:rPr lang="fr-CA" sz="2800" dirty="0"/>
              <a:t>, </a:t>
            </a:r>
            <a:r>
              <a:rPr lang="fr-CA" sz="2800" dirty="0" err="1"/>
              <a:t>physical</a:t>
            </a:r>
            <a:r>
              <a:rPr lang="fr-CA" sz="2800" dirty="0"/>
              <a:t> and </a:t>
            </a:r>
            <a:r>
              <a:rPr lang="fr-CA" sz="2800" dirty="0" err="1"/>
              <a:t>behavioral</a:t>
            </a:r>
            <a:r>
              <a:rPr lang="fr-CA" sz="2800" dirty="0"/>
              <a:t>) control </a:t>
            </a:r>
            <a:r>
              <a:rPr lang="fr-CA" sz="2800" dirty="0" err="1"/>
              <a:t>methods</a:t>
            </a:r>
            <a:endParaRPr lang="fr-CA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1BAF40-5DC2-4A91-9BB5-1BBF04F730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84299" y="1338064"/>
            <a:ext cx="2239016" cy="2239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C669DF-C535-4798-93E8-AB621D77EB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27109" y="4229100"/>
            <a:ext cx="1734781" cy="17347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5188E-EB9C-4AE2-8766-7E6583035EC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13797" y="4037217"/>
            <a:ext cx="1822912" cy="18229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C5E94E-3BEC-4733-AB89-FBDAD20BCD5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27337" y="4222576"/>
            <a:ext cx="2221013" cy="17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BDB9B2EB-1F58-4414-929B-A14BE8DE9F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36" y="1300460"/>
            <a:ext cx="4451152" cy="4660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E5976-356C-4C9F-AC84-1D9A08F8D6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001" y="220835"/>
            <a:ext cx="605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>
                <a:cs typeface="Arial" panose="020B0604020202020204" pitchFamily="34" charset="0"/>
              </a:rPr>
              <a:t>Methodology</a:t>
            </a:r>
            <a:r>
              <a:rPr lang="fr-CA" sz="2400" b="1" dirty="0">
                <a:cs typeface="Arial" panose="020B0604020202020204" pitchFamily="34" charset="0"/>
              </a:rPr>
              <a:t> : Insecticide Screening </a:t>
            </a:r>
            <a:r>
              <a:rPr lang="fr-CA" sz="2400" b="1" u="sng" dirty="0">
                <a:cs typeface="Arial" panose="020B0604020202020204" pitchFamily="34" charset="0"/>
              </a:rPr>
              <a:t>LAB</a:t>
            </a:r>
          </a:p>
          <a:p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E19683-51CD-48E0-9EC8-694C2B1404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1051832"/>
            <a:ext cx="4057650" cy="4057650"/>
          </a:xfrm>
          <a:prstGeom prst="rect">
            <a:avLst/>
          </a:prstGeom>
        </p:spPr>
      </p:pic>
      <p:pic>
        <p:nvPicPr>
          <p:cNvPr id="13" name="Image 12" descr="Une image contenant arthropode, acarien, insecte&#10;&#10;Description générée automatiquement">
            <a:extLst>
              <a:ext uri="{FF2B5EF4-FFF2-40B4-BE49-F238E27FC236}">
                <a16:creationId xmlns:a16="http://schemas.microsoft.com/office/drawing/2014/main" id="{1D5C2C46-F6FF-4447-8B3F-3DEB50E3E1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06" y="1680974"/>
            <a:ext cx="1305913" cy="15342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F681B3-FB4B-4D20-AB6F-C30A6A8B64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27019" y="2176417"/>
            <a:ext cx="106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/>
              <a:t>X15</a:t>
            </a:r>
          </a:p>
        </p:txBody>
      </p:sp>
    </p:spTree>
    <p:extLst>
      <p:ext uri="{BB962C8B-B14F-4D97-AF65-F5344CB8AC3E}">
        <p14:creationId xmlns:p14="http://schemas.microsoft.com/office/powerpoint/2010/main" val="2345650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972E0B5B8594FB5610C49D325A6A3" ma:contentTypeVersion="11" ma:contentTypeDescription="Crée un document." ma:contentTypeScope="" ma:versionID="898276a5c2e06fac56d992d0c5f0b050">
  <xsd:schema xmlns:xsd="http://www.w3.org/2001/XMLSchema" xmlns:xs="http://www.w3.org/2001/XMLSchema" xmlns:p="http://schemas.microsoft.com/office/2006/metadata/properties" xmlns:ns3="733d551d-1559-4511-86d6-6e40b56438d6" xmlns:ns4="35ba6f9c-c606-46a5-add9-86d2f9374356" targetNamespace="http://schemas.microsoft.com/office/2006/metadata/properties" ma:root="true" ma:fieldsID="641fd71013f890c65eb57224ba746c1e" ns3:_="" ns4:_="">
    <xsd:import namespace="733d551d-1559-4511-86d6-6e40b56438d6"/>
    <xsd:import namespace="35ba6f9c-c606-46a5-add9-86d2f93743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551d-1559-4511-86d6-6e40b56438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a6f9c-c606-46a5-add9-86d2f93743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4AFC8-C314-4379-B5DC-EC74A17BE7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1CF85D-1659-4B9A-AE11-30A4A65D66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C2700-875E-4B2E-804F-7F2F9999EB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3d551d-1559-4511-86d6-6e40b56438d6"/>
    <ds:schemaRef ds:uri="35ba6f9c-c606-46a5-add9-86d2f9374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5784</TotalTime>
  <Words>886</Words>
  <Application>Microsoft Office PowerPoint</Application>
  <PresentationFormat>Widescreen</PresentationFormat>
  <Paragraphs>166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Image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Labarre, Didier</dc:creator>
  <cp:lastModifiedBy>BC Cranberry Marketing Commission</cp:lastModifiedBy>
  <cp:revision>17</cp:revision>
  <dcterms:created xsi:type="dcterms:W3CDTF">2019-11-22T02:28:29Z</dcterms:created>
  <dcterms:modified xsi:type="dcterms:W3CDTF">2022-02-16T18:58:16Z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0x0101008C9972E0B5B8594FB5610C49D325A6A3</vt:lpwstr>
  </property>
</Properties>
</file>