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9" r:id="rId6"/>
    <p:sldId id="257" r:id="rId7"/>
    <p:sldId id="290" r:id="rId8"/>
    <p:sldId id="258" r:id="rId9"/>
    <p:sldId id="260" r:id="rId10"/>
    <p:sldId id="261" r:id="rId11"/>
    <p:sldId id="291" r:id="rId12"/>
    <p:sldId id="292" r:id="rId13"/>
    <p:sldId id="293" r:id="rId14"/>
    <p:sldId id="294" r:id="rId15"/>
    <p:sldId id="298" r:id="rId16"/>
    <p:sldId id="299" r:id="rId17"/>
    <p:sldId id="300" r:id="rId18"/>
    <p:sldId id="296" r:id="rId19"/>
    <p:sldId id="297" r:id="rId20"/>
    <p:sldId id="295" r:id="rId21"/>
    <p:sldId id="301" r:id="rId22"/>
    <p:sldId id="307" r:id="rId23"/>
    <p:sldId id="303" r:id="rId24"/>
    <p:sldId id="304" r:id="rId25"/>
    <p:sldId id="306" r:id="rId26"/>
    <p:sldId id="274" r:id="rId27"/>
    <p:sldId id="275" r:id="rId28"/>
    <p:sldId id="285" r:id="rId29"/>
    <p:sldId id="280" r:id="rId30"/>
    <p:sldId id="281" r:id="rId31"/>
    <p:sldId id="282" r:id="rId32"/>
    <p:sldId id="286" r:id="rId33"/>
    <p:sldId id="287" r:id="rId34"/>
    <p:sldId id="288" r:id="rId35"/>
    <p:sldId id="276" r:id="rId36"/>
    <p:sldId id="277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1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F7F1048-4B24-451F-B833-92EE32A88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9D7A683-D1A0-4F99-91F6-1AEBA7EF6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305B6A1-8D37-4419-8179-AA0FDB67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EF61-1F90-404B-85C4-45B075B1EB94}" type="datetimeFigureOut">
              <a:rPr lang="fr-CA" smtClean="0"/>
              <a:t>2022-02-16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6DE69BB-7A8C-4D24-8BD8-2A977839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AE15AA5-C463-477B-A8EA-37DCA8077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DBEB-0669-44F2-A041-E15C8DCF9F7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498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04A9BAD-450E-4A2B-A286-76EF7E145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CEE90F42-C229-44BA-AEDE-1D5555000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14AF3F9-797F-4964-B64C-DA901F9D1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EF61-1F90-404B-85C4-45B075B1EB94}" type="datetimeFigureOut">
              <a:rPr lang="fr-CA" smtClean="0"/>
              <a:t>2022-02-16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9435829-8071-4906-B0B5-98AA22C1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920ACED-D3EE-42DC-BFFE-2F444DDF5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DBEB-0669-44F2-A041-E15C8DCF9F7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134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E47B162B-8549-429F-8F66-D7F087B6B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845F1AE0-A58C-4888-BD0D-538DA13FE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09BBA3E-D58E-4174-8449-5C1B858CC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EF61-1F90-404B-85C4-45B075B1EB94}" type="datetimeFigureOut">
              <a:rPr lang="fr-CA" smtClean="0"/>
              <a:t>2022-02-16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5B57478-4552-4536-B96E-8F2DF4FB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C90E6A9-D0F3-4B48-AB06-17D55C383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DBEB-0669-44F2-A041-E15C8DCF9F7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214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33743D9-D9B6-4182-B8C7-EEF6D068A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5B0DD98-35CD-42FF-95BC-7B0DEB887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89DFB87-FD73-4630-878E-8C630912B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EF61-1F90-404B-85C4-45B075B1EB94}" type="datetimeFigureOut">
              <a:rPr lang="fr-CA" smtClean="0"/>
              <a:t>2022-02-16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88782DD-64DE-4B0A-9DC3-E49ABDB7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2AAF9AF-76BC-4476-9E15-241017DB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DBEB-0669-44F2-A041-E15C8DCF9F7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223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F7F550C-7597-404A-A2A6-DF0008041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5EAEA2A-9F74-4749-BE9C-81AA6E74F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7BCC752-65EF-4E25-8D1A-61A31533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EF61-1F90-404B-85C4-45B075B1EB94}" type="datetimeFigureOut">
              <a:rPr lang="fr-CA" smtClean="0"/>
              <a:t>2022-02-16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6BFC976-7048-41CE-AA51-1B3BADD48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FB15E43-03DB-4EAB-B814-3CFEEE88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DBEB-0669-44F2-A041-E15C8DCF9F7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644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305075C-2B85-4E5E-A399-388960B3C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791C099-F8E3-4885-9B54-CC0CA1DC7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B32C95B4-AD97-4752-9D5B-FF248AA80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7BD351E-A169-46CE-99C5-2329530A8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EF61-1F90-404B-85C4-45B075B1EB94}" type="datetimeFigureOut">
              <a:rPr lang="fr-CA" smtClean="0"/>
              <a:t>2022-02-16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EF1494B-2329-497D-94D5-779B969EF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10BE908-F2D3-4926-AA3B-4D5622F0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DBEB-0669-44F2-A041-E15C8DCF9F7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058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DB9175C-359D-4A06-A6D9-5B2BA9F0D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54E6636-9375-4DDF-AF6B-3D0717E13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0875FEF-38EA-4083-BC1A-0441ADE73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27FB5E8C-72B4-460D-BD87-88F8ED1E8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7116C60D-00B8-4486-B8FF-2A1D7E8A1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10D76E3E-9BE8-4558-975D-716917B9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EF61-1F90-404B-85C4-45B075B1EB94}" type="datetimeFigureOut">
              <a:rPr lang="fr-CA" smtClean="0"/>
              <a:t>2022-02-16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32E30CC9-AD1E-4F9A-9A40-9A203CD8F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12D4DC26-9CFA-4663-AD1E-F35DB872C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DBEB-0669-44F2-A041-E15C8DCF9F7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206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90F17B2-222C-4285-AC18-6A2F0A880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4417DC6-E946-4553-930B-09476C60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EF61-1F90-404B-85C4-45B075B1EB94}" type="datetimeFigureOut">
              <a:rPr lang="fr-CA" smtClean="0"/>
              <a:t>2022-02-16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21947DC5-4FDA-4100-9899-4036B11EF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6AD899B-D8C4-47EC-A0DD-DBEC86F9B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DBEB-0669-44F2-A041-E15C8DCF9F7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0211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AAF84B6C-E535-4094-AB2D-C0D43BB51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EF61-1F90-404B-85C4-45B075B1EB94}" type="datetimeFigureOut">
              <a:rPr lang="fr-CA" smtClean="0"/>
              <a:t>2022-02-16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28149EF1-89DB-4FA8-9B5A-EC2B22E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810638D-9348-471C-BE86-2F5EDD5E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DBEB-0669-44F2-A041-E15C8DCF9F7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473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5C2F002-7047-4233-B3BA-1E185144E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5609361-200B-439F-9FFE-30794CE41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5EC9C73-4677-4326-9A79-8A6D4F066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7476000-DCE6-4850-8280-6EEA5E74D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EF61-1F90-404B-85C4-45B075B1EB94}" type="datetimeFigureOut">
              <a:rPr lang="fr-CA" smtClean="0"/>
              <a:t>2022-02-16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2849962-51E8-448B-A849-1476751AD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990A132-9072-478B-BB4E-48932608A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DBEB-0669-44F2-A041-E15C8DCF9F7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96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D7262A2-2FD3-4D4E-B0C7-B24D98D15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29E57B8B-E003-4812-BE72-C9754F00EE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3EDE414-776B-4C37-9517-724DE3D29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2720AF7-822E-45F4-A8C4-DB5557AA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EF61-1F90-404B-85C4-45B075B1EB94}" type="datetimeFigureOut">
              <a:rPr lang="fr-CA" smtClean="0"/>
              <a:t>2022-02-16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12D865D-ED7C-4CE5-AA94-080B6558A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5858325-34D1-41C1-982B-06F55C14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DBEB-0669-44F2-A041-E15C8DCF9F7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999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C3BE6A16-72D1-4B77-8DD9-7A0825720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0AA1EFD-D72D-43BC-857A-8701610ED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74956CE-9598-4016-B132-A3F4DDE40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6EF61-1F90-404B-85C4-45B075B1EB94}" type="datetimeFigureOut">
              <a:rPr lang="fr-CA" smtClean="0"/>
              <a:t>2022-02-16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7F594B3-B8AA-4747-833C-374BD8926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692775D-8D7B-4251-86F9-5115A850F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3DBEB-0669-44F2-A041-E15C8DCF9F7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039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9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4.sv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20.png"/><Relationship Id="rId17" Type="http://schemas.openxmlformats.org/officeDocument/2006/relationships/image" Target="../media/image28.svg"/><Relationship Id="rId2" Type="http://schemas.openxmlformats.org/officeDocument/2006/relationships/tags" Target="../tags/tag15.xml"/><Relationship Id="rId16" Type="http://schemas.openxmlformats.org/officeDocument/2006/relationships/image" Target="../media/image22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22.svg"/><Relationship Id="rId5" Type="http://schemas.openxmlformats.org/officeDocument/2006/relationships/tags" Target="../tags/tag18.xml"/><Relationship Id="rId15" Type="http://schemas.openxmlformats.org/officeDocument/2006/relationships/image" Target="../media/image26.svg"/><Relationship Id="rId10" Type="http://schemas.openxmlformats.org/officeDocument/2006/relationships/image" Target="../media/image19.png"/><Relationship Id="rId4" Type="http://schemas.openxmlformats.org/officeDocument/2006/relationships/tags" Target="../tags/tag17.xml"/><Relationship Id="rId9" Type="http://schemas.openxmlformats.org/officeDocument/2006/relationships/image" Target="../media/image18.gif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27.jpeg"/><Relationship Id="rId5" Type="http://schemas.openxmlformats.org/officeDocument/2006/relationships/tags" Target="../tags/tag27.xml"/><Relationship Id="rId10" Type="http://schemas.openxmlformats.org/officeDocument/2006/relationships/image" Target="../media/image26.jpeg"/><Relationship Id="rId4" Type="http://schemas.openxmlformats.org/officeDocument/2006/relationships/tags" Target="../tags/tag26.xml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35.sv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2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31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38.svg"/><Relationship Id="rId5" Type="http://schemas.openxmlformats.org/officeDocument/2006/relationships/tags" Target="../tags/tag37.xml"/><Relationship Id="rId10" Type="http://schemas.openxmlformats.org/officeDocument/2006/relationships/image" Target="../media/image30.png"/><Relationship Id="rId4" Type="http://schemas.openxmlformats.org/officeDocument/2006/relationships/tags" Target="../tags/tag36.xml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35.png"/><Relationship Id="rId18" Type="http://schemas.openxmlformats.org/officeDocument/2006/relationships/image" Target="../media/image49.sv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43.svg"/><Relationship Id="rId17" Type="http://schemas.openxmlformats.org/officeDocument/2006/relationships/image" Target="../media/image37.png"/><Relationship Id="rId2" Type="http://schemas.openxmlformats.org/officeDocument/2006/relationships/tags" Target="../tags/tag41.xml"/><Relationship Id="rId16" Type="http://schemas.openxmlformats.org/officeDocument/2006/relationships/image" Target="../media/image47.sv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34.png"/><Relationship Id="rId5" Type="http://schemas.openxmlformats.org/officeDocument/2006/relationships/tags" Target="../tags/tag44.xml"/><Relationship Id="rId15" Type="http://schemas.openxmlformats.org/officeDocument/2006/relationships/image" Target="../media/image36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45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3.svg"/><Relationship Id="rId3" Type="http://schemas.openxmlformats.org/officeDocument/2006/relationships/tags" Target="../tags/tag6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4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47.svg"/><Relationship Id="rId5" Type="http://schemas.openxmlformats.org/officeDocument/2006/relationships/tags" Target="../tags/tag62.xml"/><Relationship Id="rId15" Type="http://schemas.openxmlformats.org/officeDocument/2006/relationships/image" Target="../media/image49.svg"/><Relationship Id="rId10" Type="http://schemas.openxmlformats.org/officeDocument/2006/relationships/image" Target="../media/image36.png"/><Relationship Id="rId4" Type="http://schemas.openxmlformats.org/officeDocument/2006/relationships/tags" Target="../tags/tag61.xml"/><Relationship Id="rId9" Type="http://schemas.openxmlformats.org/officeDocument/2006/relationships/image" Target="../media/image45.svg"/><Relationship Id="rId1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66.xml"/><Relationship Id="rId7" Type="http://schemas.openxmlformats.org/officeDocument/2006/relationships/image" Target="../media/image43.jpe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4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Relationship Id="rId9" Type="http://schemas.openxmlformats.org/officeDocument/2006/relationships/image" Target="../media/image57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45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tags" Target="../tags/tag75.xml"/><Relationship Id="rId7" Type="http://schemas.openxmlformats.org/officeDocument/2006/relationships/image" Target="../media/image46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9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image" Target="../media/image50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3.svg"/><Relationship Id="rId3" Type="http://schemas.openxmlformats.org/officeDocument/2006/relationships/tags" Target="../tags/tag8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4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image" Target="../media/image47.svg"/><Relationship Id="rId5" Type="http://schemas.openxmlformats.org/officeDocument/2006/relationships/tags" Target="../tags/tag88.xml"/><Relationship Id="rId15" Type="http://schemas.openxmlformats.org/officeDocument/2006/relationships/image" Target="../media/image49.svg"/><Relationship Id="rId10" Type="http://schemas.openxmlformats.org/officeDocument/2006/relationships/image" Target="../media/image36.png"/><Relationship Id="rId4" Type="http://schemas.openxmlformats.org/officeDocument/2006/relationships/tags" Target="../tags/tag87.xml"/><Relationship Id="rId9" Type="http://schemas.openxmlformats.org/officeDocument/2006/relationships/image" Target="../media/image45.svg"/><Relationship Id="rId1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3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64.sv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54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98.xml"/><Relationship Id="rId7" Type="http://schemas.openxmlformats.org/officeDocument/2006/relationships/image" Target="../media/image56.emf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5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9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D5D133FF-FD1D-468A-95A5-4E39B83AAFB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56460" y="1535631"/>
            <a:ext cx="796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Madeleine Chagnon, François Gervais, Georges Martin, Didier </a:t>
            </a:r>
            <a:r>
              <a:rPr lang="fr-C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Labarre</a:t>
            </a:r>
            <a:r>
              <a:rPr lang="fr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292296"/>
            <a:ext cx="10673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Confinement of honeybees as a protective measure against exposure to pesticides following pesticide treatments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40651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83DDCE5C-904D-413D-AD24-32701F42946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910501" y="892507"/>
            <a:ext cx="208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03972" y="88366"/>
            <a:ext cx="8438614" cy="70340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400" b="1" dirty="0">
              <a:solidFill>
                <a:srgbClr val="202124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Sound management of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bee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colonies in cranberry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fields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89560" y="2701764"/>
            <a:ext cx="11289950" cy="190373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CA" altLang="fr-FR" sz="2100" dirty="0" smtClean="0">
                <a:solidFill>
                  <a:srgbClr val="202124"/>
                </a:solidFill>
                <a:latin typeface="inherit"/>
              </a:rPr>
              <a:t>Using the a</a:t>
            </a:r>
            <a:r>
              <a:rPr kumimoji="0" lang="en-CA" altLang="fr-FR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ppropriate equipment (spray boom, anti-drift nozzles, etc.); to avoid drift</a:t>
            </a:r>
            <a:r>
              <a:rPr kumimoji="0" lang="en-CA" altLang="fr-FR" sz="2100" b="0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CA" altLang="fr-FR" sz="2100" b="0" i="0" u="none" strike="noStrike" cap="none" normalizeH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dammage</a:t>
            </a:r>
            <a:endParaRPr kumimoji="0" lang="en-CA" altLang="fr-FR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CA" altLang="fr-FR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Period of treatments against pest ;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CA" altLang="fr-FR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Environmental factors ;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CA" altLang="fr-FR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Cleaning of equipment (contamination of water</a:t>
            </a:r>
            <a:r>
              <a:rPr lang="en-CA" altLang="fr-FR" sz="2100" dirty="0" smtClean="0">
                <a:solidFill>
                  <a:srgbClr val="202124"/>
                </a:solidFill>
                <a:latin typeface="inherit"/>
              </a:rPr>
              <a:t> puddles </a:t>
            </a:r>
            <a:r>
              <a:rPr kumimoji="0" lang="en-CA" altLang="fr-FR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);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CA" altLang="fr-FR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Better positioning of beehives on the farm;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CA" altLang="fr-FR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Etc.</a:t>
            </a:r>
            <a:r>
              <a:rPr kumimoji="0" lang="en-CA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CA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3701ED7-6402-41E6-A175-BD456C85D955}"/>
              </a:ext>
            </a:extLst>
          </p:cNvPr>
          <p:cNvSpPr txBox="1"/>
          <p:nvPr/>
        </p:nvSpPr>
        <p:spPr>
          <a:xfrm>
            <a:off x="838200" y="2016257"/>
            <a:ext cx="609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fr-FR" sz="18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We  considered … </a:t>
            </a:r>
            <a:endParaRPr kumimoji="0" lang="en-CA" altLang="fr-FR" sz="18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21073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767D906-DBA5-475C-8175-EA8536CF291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8745" y="718457"/>
            <a:ext cx="7090684" cy="4742082"/>
          </a:xfrm>
          <a:prstGeom prst="rect">
            <a:avLst/>
          </a:prstGeom>
        </p:spPr>
      </p:pic>
      <p:pic>
        <p:nvPicPr>
          <p:cNvPr id="6" name="Graphique 5" descr="Irritant">
            <a:extLst>
              <a:ext uri="{FF2B5EF4-FFF2-40B4-BE49-F238E27FC236}">
                <a16:creationId xmlns:a16="http://schemas.microsoft.com/office/drawing/2014/main" xmlns="" id="{DB599C3A-10E0-4A1D-BD52-D2D371CE8CF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415846" y="2986852"/>
            <a:ext cx="2678637" cy="267863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289368" y="144175"/>
            <a:ext cx="203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But nothing worked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19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FD026E41-6909-46D6-9B90-678D83ED23F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3352800" y="2830286"/>
            <a:ext cx="24166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Une image contenant skiant, dessin&#10;&#10;Description générée automatiquement">
            <a:extLst>
              <a:ext uri="{FF2B5EF4-FFF2-40B4-BE49-F238E27FC236}">
                <a16:creationId xmlns:a16="http://schemas.microsoft.com/office/drawing/2014/main" xmlns="" id="{06612F43-085D-46E3-B219-65406DCDF90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71" y="4102757"/>
            <a:ext cx="2166257" cy="1711343"/>
          </a:xfrm>
          <a:prstGeom prst="rect">
            <a:avLst/>
          </a:prstGeom>
        </p:spPr>
      </p:pic>
      <p:pic>
        <p:nvPicPr>
          <p:cNvPr id="17" name="Graphique 16" descr="Maison">
            <a:extLst>
              <a:ext uri="{FF2B5EF4-FFF2-40B4-BE49-F238E27FC236}">
                <a16:creationId xmlns:a16="http://schemas.microsoft.com/office/drawing/2014/main" xmlns="" id="{5B770E12-AB7B-474B-A418-9E8C0561F28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712528" y="3462640"/>
            <a:ext cx="2422073" cy="2422073"/>
          </a:xfrm>
          <a:prstGeom prst="rect">
            <a:avLst/>
          </a:prstGeom>
        </p:spPr>
      </p:pic>
      <p:pic>
        <p:nvPicPr>
          <p:cNvPr id="13" name="Graphique 12" descr="Lune et étoiles">
            <a:extLst>
              <a:ext uri="{FF2B5EF4-FFF2-40B4-BE49-F238E27FC236}">
                <a16:creationId xmlns:a16="http://schemas.microsoft.com/office/drawing/2014/main" xmlns="" id="{FDAFD874-63C2-4088-8A68-31870371AB2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569028" y="4027714"/>
            <a:ext cx="914400" cy="914400"/>
          </a:xfrm>
          <a:prstGeom prst="rect">
            <a:avLst/>
          </a:prstGeom>
        </p:spPr>
      </p:pic>
      <p:pic>
        <p:nvPicPr>
          <p:cNvPr id="22" name="Graphique 21" descr="Crâne">
            <a:extLst>
              <a:ext uri="{FF2B5EF4-FFF2-40B4-BE49-F238E27FC236}">
                <a16:creationId xmlns:a16="http://schemas.microsoft.com/office/drawing/2014/main" xmlns="" id="{061A5403-621B-4048-BC26-8CE676EFC88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234292" y="3761014"/>
            <a:ext cx="1447799" cy="1447799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C86FCD6C-8195-4CDC-B0DB-5AD35F11362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581521" y="3841147"/>
            <a:ext cx="129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 err="1"/>
              <a:t>ZZzzZZz</a:t>
            </a:r>
            <a:endParaRPr lang="fr-CA" sz="2800" b="1" dirty="0"/>
          </a:p>
        </p:txBody>
      </p:sp>
      <p:pic>
        <p:nvPicPr>
          <p:cNvPr id="15" name="Graphique 14" descr="Abeille">
            <a:extLst>
              <a:ext uri="{FF2B5EF4-FFF2-40B4-BE49-F238E27FC236}">
                <a16:creationId xmlns:a16="http://schemas.microsoft.com/office/drawing/2014/main" xmlns="" id="{C8D09829-3888-42BC-95AD-A8876A2D3F7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8466364" y="4102757"/>
            <a:ext cx="914400" cy="9144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68713" y="1215482"/>
            <a:ext cx="1158060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Our </a:t>
            </a:r>
            <a:r>
              <a:rPr lang="en-CA" sz="2800" dirty="0" smtClean="0"/>
              <a:t>past studies </a:t>
            </a:r>
            <a:r>
              <a:rPr lang="en-CA" sz="2800" dirty="0"/>
              <a:t>revealed that honeybees were  mostly getting poisoned </a:t>
            </a:r>
          </a:p>
          <a:p>
            <a:r>
              <a:rPr lang="en-CA" sz="2800" dirty="0"/>
              <a:t>while foraging cranberry flowers after pesticide </a:t>
            </a:r>
            <a:r>
              <a:rPr lang="en-CA" sz="2800" dirty="0" smtClean="0"/>
              <a:t>treatments </a:t>
            </a:r>
            <a:r>
              <a:rPr lang="en-CA" sz="2800" dirty="0"/>
              <a:t>… </a:t>
            </a:r>
            <a:r>
              <a:rPr lang="en-CA" sz="2800" dirty="0" smtClean="0"/>
              <a:t>in </a:t>
            </a:r>
            <a:r>
              <a:rPr lang="en-CA" sz="2800" dirty="0"/>
              <a:t>the morning  </a:t>
            </a:r>
          </a:p>
          <a:p>
            <a:endParaRPr lang="en-CA" sz="2800" dirty="0" smtClean="0"/>
          </a:p>
          <a:p>
            <a:endParaRPr lang="en-CA" sz="2800" dirty="0"/>
          </a:p>
          <a:p>
            <a:endParaRPr lang="fr-CA" sz="2800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2377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erbe, extérieur, champ, assis&#10;&#10;Description générée automatiquement">
            <a:extLst>
              <a:ext uri="{FF2B5EF4-FFF2-40B4-BE49-F238E27FC236}">
                <a16:creationId xmlns:a16="http://schemas.microsoft.com/office/drawing/2014/main" xmlns="" id="{D703E110-EB50-4C17-BF0A-9E6C3A9A7C2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559376"/>
            <a:ext cx="5497286" cy="41229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154A11FD-F23F-4139-A4F1-5FE4EC2A3CF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010400" y="1559376"/>
            <a:ext cx="50618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Main goal</a:t>
            </a:r>
          </a:p>
          <a:p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2800" dirty="0">
                <a:solidFill>
                  <a:srgbClr val="202124"/>
                </a:solidFill>
                <a:latin typeface="inherit"/>
              </a:rPr>
              <a:t>Temporarily confine bees safely inside the hive until the foliage is dry.</a:t>
            </a:r>
            <a:r>
              <a:rPr lang="fr-FR" altLang="fr-FR" sz="1200" dirty="0"/>
              <a:t> </a:t>
            </a:r>
            <a:endParaRPr lang="fr-FR" altLang="fr-FR" sz="2000" dirty="0">
              <a:latin typeface="Arial" panose="020B0604020202020204" pitchFamily="34" charset="0"/>
            </a:endParaRPr>
          </a:p>
          <a:p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36129" y="595361"/>
            <a:ext cx="9132048" cy="5802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000" dirty="0">
                <a:solidFill>
                  <a:srgbClr val="202124"/>
                </a:solidFill>
                <a:latin typeface="inherit"/>
              </a:rPr>
              <a:t>Containment (confinement) </a:t>
            </a:r>
            <a:r>
              <a:rPr kumimoji="0" lang="fr-FR" altLang="fr-FR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of honeybees</a:t>
            </a:r>
            <a:r>
              <a:rPr kumimoji="0" lang="fr-FR" altLang="fr-FR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24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0CD1D1E-47B1-415F-BC92-B6F9544E8AE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18458" y="18255"/>
            <a:ext cx="10515600" cy="1325563"/>
          </a:xfrm>
        </p:spPr>
        <p:txBody>
          <a:bodyPr>
            <a:normAutofit/>
          </a:bodyPr>
          <a:lstStyle/>
          <a:p>
            <a:r>
              <a:rPr lang="en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Containment methods studied</a:t>
            </a:r>
            <a:endParaRPr lang="en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EDBC277-1D7B-4DBA-8961-3CC5CAD1108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80975" y="2028823"/>
            <a:ext cx="3603171" cy="27023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E617A37-3C8D-4848-A3AD-C8F8FAEB500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79940" y="2028823"/>
            <a:ext cx="3603170" cy="2702378"/>
          </a:xfrm>
          <a:prstGeom prst="rect">
            <a:avLst/>
          </a:prstGeom>
        </p:spPr>
      </p:pic>
      <p:pic>
        <p:nvPicPr>
          <p:cNvPr id="9" name="Image 8" descr="Une image contenant herbe, alimentation, maison, vert&#10;&#10;Description générée automatiquement">
            <a:extLst>
              <a:ext uri="{FF2B5EF4-FFF2-40B4-BE49-F238E27FC236}">
                <a16:creationId xmlns:a16="http://schemas.microsoft.com/office/drawing/2014/main" xmlns="" id="{D3544FFB-4D93-44C0-B793-5DBCB7FF954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34729" y="2034948"/>
            <a:ext cx="3652158" cy="273911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B7CC317-D3B0-4F58-9962-AEA7B998CD7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32381" y="2034946"/>
            <a:ext cx="3652159" cy="27391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A2160EE-B6A5-4A57-A11E-12058307AC5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890857" y="814791"/>
            <a:ext cx="3335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Xcel-Wobbler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angle </a:t>
            </a:r>
          </a:p>
          <a:p>
            <a:pPr algn="ctr"/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6000 and 10 000L)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1B022B4-4772-43D9-997E-32DBE2FCCB77}"/>
              </a:ext>
            </a:extLst>
          </p:cNvPr>
          <p:cNvSpPr txBox="1"/>
          <p:nvPr/>
        </p:nvSpPr>
        <p:spPr>
          <a:xfrm>
            <a:off x="0" y="10415847"/>
            <a:ext cx="12130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Burlap  </a:t>
            </a:r>
            <a:r>
              <a:rPr lang="fr-CA" dirty="0" err="1"/>
              <a:t>with</a:t>
            </a:r>
            <a:r>
              <a:rPr lang="fr-CA" dirty="0"/>
              <a:t> high </a:t>
            </a:r>
            <a:r>
              <a:rPr lang="fr-CA" dirty="0" err="1"/>
              <a:t>humidity</a:t>
            </a:r>
            <a:r>
              <a:rPr lang="fr-CA" dirty="0"/>
              <a:t>       Blocking </a:t>
            </a:r>
            <a:r>
              <a:rPr lang="fr-CA" dirty="0" err="1"/>
              <a:t>entrence</a:t>
            </a:r>
            <a:r>
              <a:rPr lang="fr-CA" dirty="0"/>
              <a:t> and </a:t>
            </a:r>
            <a:r>
              <a:rPr lang="fr-CA" dirty="0" err="1"/>
              <a:t>Uder</a:t>
            </a:r>
            <a:r>
              <a:rPr lang="fr-CA" dirty="0"/>
              <a:t> hive </a:t>
            </a:r>
            <a:r>
              <a:rPr lang="fr-CA" dirty="0" err="1"/>
              <a:t>sceening</a:t>
            </a:r>
            <a:r>
              <a:rPr lang="fr-CA" dirty="0"/>
              <a:t>        </a:t>
            </a:r>
            <a:r>
              <a:rPr lang="fr-CA" dirty="0" err="1"/>
              <a:t>ice</a:t>
            </a:r>
            <a:r>
              <a:rPr lang="fr-CA" dirty="0"/>
              <a:t> at the entrance                     sprinklers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B1B022B4-4772-43D9-997E-32DBE2FCCB77}"/>
              </a:ext>
            </a:extLst>
          </p:cNvPr>
          <p:cNvSpPr txBox="1"/>
          <p:nvPr/>
        </p:nvSpPr>
        <p:spPr>
          <a:xfrm>
            <a:off x="125846" y="5486400"/>
            <a:ext cx="12130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Burlap  with high humidity       Blocking entrance and Under hive screening        ice at the entrance                     sprinklers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69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BCE792E-62B2-493B-9250-7CD834DF83E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66057" y="36285"/>
            <a:ext cx="9078686" cy="1289504"/>
          </a:xfrm>
        </p:spPr>
        <p:txBody>
          <a:bodyPr>
            <a:normAutofit/>
          </a:bodyPr>
          <a:lstStyle/>
          <a:p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Expérimental conditions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C87E0CB-523C-43FA-BA98-0829F29D4DB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0" y="1464878"/>
            <a:ext cx="11111754" cy="4351338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6 hours of confinement ;</a:t>
            </a:r>
          </a:p>
          <a:p>
            <a:r>
              <a:rPr lang="en-CA" dirty="0" smtClean="0"/>
              <a:t>Starting at sunrise ;</a:t>
            </a:r>
          </a:p>
          <a:p>
            <a:r>
              <a:rPr lang="en-CA" dirty="0" smtClean="0"/>
              <a:t>Repeated 3 times during summer;</a:t>
            </a:r>
          </a:p>
          <a:p>
            <a:r>
              <a:rPr lang="en-CA" dirty="0" smtClean="0"/>
              <a:t>5 hives were used per confinement method 4(methods) and 5 hives for the control  for a total of 25 hives (2019) ;</a:t>
            </a:r>
          </a:p>
          <a:p>
            <a:r>
              <a:rPr lang="en-CA" b="1" dirty="0" smtClean="0"/>
              <a:t>Then  the two best methods  (according to safety criteria) were chosen to carry on the next year;</a:t>
            </a:r>
          </a:p>
          <a:p>
            <a:endParaRPr lang="en-CA" dirty="0" smtClean="0"/>
          </a:p>
          <a:p>
            <a:r>
              <a:rPr lang="en-CA" dirty="0" smtClean="0"/>
              <a:t>8 hives per confinement methods (the 2 winners ) et 8 control hives (2020). Total of 24 hives.</a:t>
            </a:r>
          </a:p>
          <a:p>
            <a:endParaRPr lang="en-CA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xmlns="" id="{B8ECB253-E748-4688-A364-F7D51A2C6E2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38200" y="4618926"/>
            <a:ext cx="10515600" cy="1986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CA" dirty="0"/>
          </a:p>
        </p:txBody>
      </p:sp>
      <p:pic>
        <p:nvPicPr>
          <p:cNvPr id="7" name="Graphique 6" descr="Fiole">
            <a:extLst>
              <a:ext uri="{FF2B5EF4-FFF2-40B4-BE49-F238E27FC236}">
                <a16:creationId xmlns:a16="http://schemas.microsoft.com/office/drawing/2014/main" xmlns="" id="{BC506CE5-F5E0-4640-AB37-D656D83979E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138432" y="444358"/>
            <a:ext cx="1534886" cy="15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5FF188B1-5C5E-4169-825A-298A704015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290" y="2352818"/>
            <a:ext cx="3520044" cy="3520044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xmlns="" id="{BF114D67-DD1E-4137-8159-33E90D6AC1F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382161" y="305470"/>
            <a:ext cx="9078686" cy="128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Variables observed</a:t>
            </a:r>
          </a:p>
          <a:p>
            <a:endParaRPr lang="fr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xmlns="" id="{B8ECB253-E748-4688-A364-F7D51A2C6E2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035776" y="750597"/>
            <a:ext cx="10515600" cy="1986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CA" dirty="0"/>
          </a:p>
        </p:txBody>
      </p:sp>
      <p:pic>
        <p:nvPicPr>
          <p:cNvPr id="9" name="Graphique 8" descr="Insecte sous une loupe">
            <a:extLst>
              <a:ext uri="{FF2B5EF4-FFF2-40B4-BE49-F238E27FC236}">
                <a16:creationId xmlns:a16="http://schemas.microsoft.com/office/drawing/2014/main" xmlns="" id="{9D9261D5-ED11-4536-B910-ECCBFD1CE5C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005458" y="255404"/>
            <a:ext cx="914400" cy="9144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E96EA7C9-2AC1-44AF-A8AC-E04C9C60B5B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887" y="3156675"/>
            <a:ext cx="1983113" cy="264564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08B1EC6C-7EBD-4F63-8F23-E8ADC951EA5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267" y="3069036"/>
            <a:ext cx="2619160" cy="261916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CECEBE3D-A6AF-4681-B0BE-A32844C0C68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56675"/>
            <a:ext cx="2669103" cy="2669103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52420" y="1276766"/>
            <a:ext cx="8407302" cy="125740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CA" altLang="fr-FR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Number of bees leaving the hive (middle and end of confinement);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CA" altLang="fr-FR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Mortality 2 hours after treatment and AM the </a:t>
            </a:r>
            <a:r>
              <a:rPr lang="en-CA" altLang="fr-FR" sz="2100" dirty="0" smtClean="0">
                <a:solidFill>
                  <a:srgbClr val="202124"/>
                </a:solidFill>
                <a:latin typeface="inherit"/>
              </a:rPr>
              <a:t>day after </a:t>
            </a:r>
            <a:r>
              <a:rPr kumimoji="0" lang="en-CA" altLang="fr-FR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confinement;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CA" altLang="fr-FR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Maximum temperature reached in the hives during containment;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CA" altLang="fr-FR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Variation in the rate of carbon dioxide (CO2) emitted in the hive.</a:t>
            </a:r>
            <a:r>
              <a:rPr kumimoji="0" lang="en-CA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CA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686649" y="5365030"/>
            <a:ext cx="2376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Internal hive </a:t>
            </a:r>
            <a:r>
              <a:rPr lang="fr-CA" dirty="0" err="1" smtClean="0"/>
              <a:t>temerture</a:t>
            </a:r>
            <a:endParaRPr lang="fr-CA" dirty="0" smtClean="0"/>
          </a:p>
          <a:p>
            <a:r>
              <a:rPr lang="fr-CA" dirty="0" smtClean="0"/>
              <a:t>monitoring device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71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7435A28-76CB-4ABC-8B4B-4591A2AAE41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Selection criteria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E84B451-B0F3-4FC8-BD4F-D47C038C680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8929" y="136982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1. Efficacious containment of bees within hive; </a:t>
            </a:r>
          </a:p>
          <a:p>
            <a:pPr marL="0" indent="0">
              <a:buNone/>
            </a:pPr>
            <a:r>
              <a:rPr lang="en-CA" dirty="0"/>
              <a:t>2. Survival of bees;</a:t>
            </a:r>
          </a:p>
          <a:p>
            <a:pPr marL="0" indent="0">
              <a:buNone/>
            </a:pPr>
            <a:r>
              <a:rPr lang="en-CA" dirty="0"/>
              <a:t>3. Ease of application ;</a:t>
            </a:r>
          </a:p>
          <a:p>
            <a:pPr marL="0" indent="0">
              <a:buNone/>
            </a:pPr>
            <a:r>
              <a:rPr lang="en-CA" dirty="0"/>
              <a:t>4. Costs.</a:t>
            </a:r>
          </a:p>
        </p:txBody>
      </p:sp>
      <p:sp>
        <p:nvSpPr>
          <p:cNvPr id="15" name="Triangle isocèle 14">
            <a:extLst>
              <a:ext uri="{FF2B5EF4-FFF2-40B4-BE49-F238E27FC236}">
                <a16:creationId xmlns:a16="http://schemas.microsoft.com/office/drawing/2014/main" xmlns="" id="{A5067A77-8956-401E-B0CF-41E999261E3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889627" y="572919"/>
            <a:ext cx="2747683" cy="178535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Trapèze 15">
            <a:extLst>
              <a:ext uri="{FF2B5EF4-FFF2-40B4-BE49-F238E27FC236}">
                <a16:creationId xmlns:a16="http://schemas.microsoft.com/office/drawing/2014/main" xmlns="" id="{B75102A5-B758-425F-B76D-C438D7074B1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939117" y="2541005"/>
            <a:ext cx="4684690" cy="1093883"/>
          </a:xfrm>
          <a:prstGeom prst="trapezoid">
            <a:avLst>
              <a:gd name="adj" fmla="val 7703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7" name="Trapèze 16">
            <a:extLst>
              <a:ext uri="{FF2B5EF4-FFF2-40B4-BE49-F238E27FC236}">
                <a16:creationId xmlns:a16="http://schemas.microsoft.com/office/drawing/2014/main" xmlns="" id="{C5F1E3C8-3BD5-4B6D-B6EE-5AF5118A7FC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009855" y="3817619"/>
            <a:ext cx="6554615" cy="1093883"/>
          </a:xfrm>
          <a:prstGeom prst="trapezoid">
            <a:avLst>
              <a:gd name="adj" fmla="val 7553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9" name="Graphique 18" descr="Cœur avec pulsation">
            <a:extLst>
              <a:ext uri="{FF2B5EF4-FFF2-40B4-BE49-F238E27FC236}">
                <a16:creationId xmlns:a16="http://schemas.microsoft.com/office/drawing/2014/main" xmlns="" id="{DAFDA11B-BE57-43D5-8276-B4397034264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298932" y="1617404"/>
            <a:ext cx="766876" cy="766876"/>
          </a:xfrm>
          <a:prstGeom prst="rect">
            <a:avLst/>
          </a:prstGeom>
        </p:spPr>
      </p:pic>
      <p:pic>
        <p:nvPicPr>
          <p:cNvPr id="20" name="Graphique 19" descr="Livre de jeu">
            <a:extLst>
              <a:ext uri="{FF2B5EF4-FFF2-40B4-BE49-F238E27FC236}">
                <a16:creationId xmlns:a16="http://schemas.microsoft.com/office/drawing/2014/main" xmlns="" id="{9F3C5F83-F553-4642-B370-120A3B1902C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753789" y="2748584"/>
            <a:ext cx="766876" cy="766876"/>
          </a:xfrm>
          <a:prstGeom prst="rect">
            <a:avLst/>
          </a:prstGeom>
        </p:spPr>
      </p:pic>
      <p:pic>
        <p:nvPicPr>
          <p:cNvPr id="21" name="Graphique 20" descr="Dollar">
            <a:extLst>
              <a:ext uri="{FF2B5EF4-FFF2-40B4-BE49-F238E27FC236}">
                <a16:creationId xmlns:a16="http://schemas.microsoft.com/office/drawing/2014/main" xmlns="" id="{B7DCA37A-9E1F-4074-8BF2-0AD62DA49CA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753789" y="4017529"/>
            <a:ext cx="766876" cy="766876"/>
          </a:xfrm>
          <a:prstGeom prst="rect">
            <a:avLst/>
          </a:prstGeom>
        </p:spPr>
      </p:pic>
      <p:pic>
        <p:nvPicPr>
          <p:cNvPr id="5" name="Graphique 4" descr="Jauge">
            <a:extLst>
              <a:ext uri="{FF2B5EF4-FFF2-40B4-BE49-F238E27FC236}">
                <a16:creationId xmlns:a16="http://schemas.microsoft.com/office/drawing/2014/main" xmlns="" id="{7EF5E082-B96D-4A01-AD25-796FD3EE998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296589" y="15352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1DF3A39-8609-42A6-A0BD-B1153B47F1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23364" y="385482"/>
            <a:ext cx="10345271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2019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52F26F4F-56EC-4F53-B6E7-AFE9A6682DC9}"/>
              </a:ext>
            </a:extLst>
          </p:cNvPr>
          <p:cNvSpPr txBox="1"/>
          <p:nvPr/>
        </p:nvSpPr>
        <p:spPr>
          <a:xfrm>
            <a:off x="741396" y="385482"/>
            <a:ext cx="107092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dirty="0" smtClean="0"/>
              <a:t>First year goal :</a:t>
            </a:r>
          </a:p>
          <a:p>
            <a:pPr algn="ctr"/>
            <a:r>
              <a:rPr lang="en-CA" sz="3200" dirty="0" smtClean="0"/>
              <a:t>Selecting the best confinement the methods for further studies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45741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FCB0E5C-E241-436F-8BFF-4258CC32212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-206375"/>
            <a:ext cx="10515600" cy="1325563"/>
          </a:xfrm>
        </p:spPr>
        <p:txBody>
          <a:bodyPr>
            <a:normAutofit/>
          </a:bodyPr>
          <a:lstStyle/>
          <a:p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Results: escaping honeybees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89A9AE0-3166-494E-94CD-EAB9DD7D04B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907559"/>
            <a:ext cx="9302851" cy="515801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1B022B4-4772-43D9-997E-32DBE2FCCB77}"/>
              </a:ext>
            </a:extLst>
          </p:cNvPr>
          <p:cNvSpPr txBox="1"/>
          <p:nvPr/>
        </p:nvSpPr>
        <p:spPr>
          <a:xfrm>
            <a:off x="2935546" y="5696243"/>
            <a:ext cx="75218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Ice    Under </a:t>
            </a:r>
            <a:r>
              <a:rPr lang="fr-CA" dirty="0"/>
              <a:t>hive </a:t>
            </a:r>
            <a:r>
              <a:rPr lang="fr-CA" dirty="0" smtClean="0"/>
              <a:t>screening      Sprinklers      Burlap        Control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65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96" y="191539"/>
            <a:ext cx="100965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F927C1DD-62A7-4816-94B3-0C2D70AB825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38200" y="-2063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75CDC7C-72B6-435F-8292-1CEEEFC3C7A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956013"/>
            <a:ext cx="9945475" cy="49459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2284" y="271740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Results: honeybee mortality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787160" y="2096910"/>
            <a:ext cx="137031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 smtClean="0"/>
              <a:t>2 hours later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894955" y="3905629"/>
            <a:ext cx="1728710" cy="98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Next day          </a:t>
            </a:r>
          </a:p>
          <a:p>
            <a:r>
              <a:rPr lang="fr-CA" sz="2000" dirty="0" smtClean="0"/>
              <a:t>(</a:t>
            </a:r>
            <a:r>
              <a:rPr lang="fr-CA" sz="2000" dirty="0"/>
              <a:t>AM)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B1B022B4-4772-43D9-997E-32DBE2FCCB77}"/>
              </a:ext>
            </a:extLst>
          </p:cNvPr>
          <p:cNvSpPr txBox="1"/>
          <p:nvPr/>
        </p:nvSpPr>
        <p:spPr>
          <a:xfrm>
            <a:off x="2910051" y="5345016"/>
            <a:ext cx="75218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Ice    Under </a:t>
            </a:r>
            <a:r>
              <a:rPr lang="fr-CA" dirty="0"/>
              <a:t>hive </a:t>
            </a:r>
            <a:r>
              <a:rPr lang="fr-CA" dirty="0" smtClean="0"/>
              <a:t>screening      Sprinklers      Burlap        Control</a:t>
            </a:r>
            <a:endParaRPr lang="fr-CA" dirty="0"/>
          </a:p>
        </p:txBody>
      </p:sp>
      <p:sp>
        <p:nvSpPr>
          <p:cNvPr id="2" name="ZoneTexte 1"/>
          <p:cNvSpPr txBox="1"/>
          <p:nvPr/>
        </p:nvSpPr>
        <p:spPr>
          <a:xfrm rot="16200000">
            <a:off x="832798" y="2826750"/>
            <a:ext cx="28041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 smtClean="0"/>
              <a:t>Number of dead honeybees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69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FCB0E5C-E241-436F-8BFF-4258CC32212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-206375"/>
            <a:ext cx="10515600" cy="1325563"/>
          </a:xfrm>
        </p:spPr>
        <p:txBody>
          <a:bodyPr>
            <a:normAutofit/>
          </a:bodyPr>
          <a:lstStyle/>
          <a:p>
            <a:r>
              <a:rPr lang="fr-C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Maxim</a:t>
            </a:r>
            <a:b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320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200" dirty="0" err="1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 hive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418E744-DD0B-495C-8F0D-AE8F141A66B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58" y="1486582"/>
            <a:ext cx="11082640" cy="369930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1B022B4-4772-43D9-997E-32DBE2FCCB77}"/>
              </a:ext>
            </a:extLst>
          </p:cNvPr>
          <p:cNvSpPr txBox="1"/>
          <p:nvPr/>
        </p:nvSpPr>
        <p:spPr>
          <a:xfrm>
            <a:off x="3135049" y="4683555"/>
            <a:ext cx="75218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smtClean="0"/>
              <a:t>Ice                Under </a:t>
            </a:r>
            <a:r>
              <a:rPr lang="fr-CA" dirty="0"/>
              <a:t>hive </a:t>
            </a:r>
            <a:r>
              <a:rPr lang="fr-CA" dirty="0" smtClean="0"/>
              <a:t>screening        Sprinklers                   Burlap        Control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7750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FCB0E5C-E241-436F-8BFF-4258CC32212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-206375"/>
            <a:ext cx="10515600" cy="1325563"/>
          </a:xfrm>
        </p:spPr>
        <p:txBody>
          <a:bodyPr>
            <a:normAutofit/>
          </a:bodyPr>
          <a:lstStyle/>
          <a:p>
            <a:r>
              <a:rPr lang="fr-C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Résults</a:t>
            </a:r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fr-CA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  </a:t>
            </a:r>
            <a:r>
              <a:rPr lang="fr-CA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levels </a:t>
            </a:r>
            <a:r>
              <a:rPr lang="fr-CA" sz="4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reached</a:t>
            </a:r>
            <a:r>
              <a:rPr lang="fr-CA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4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fr-CA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4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hives</a:t>
            </a:r>
            <a:endParaRPr lang="fr-CA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7D7CFAE-0550-4C05-99B1-0BE77A287F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94" y="1617951"/>
            <a:ext cx="10872412" cy="33142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flipH="1">
            <a:off x="2913074" y="4562886"/>
            <a:ext cx="55016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Beginning                                                  end</a:t>
            </a:r>
            <a:endParaRPr lang="en-CA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B1B022B4-4772-43D9-997E-32DBE2FCCB77}"/>
              </a:ext>
            </a:extLst>
          </p:cNvPr>
          <p:cNvSpPr txBox="1"/>
          <p:nvPr/>
        </p:nvSpPr>
        <p:spPr>
          <a:xfrm>
            <a:off x="9513366" y="2395852"/>
            <a:ext cx="201884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A" sz="1600" dirty="0" smtClean="0"/>
              <a:t>Ice    </a:t>
            </a:r>
          </a:p>
          <a:p>
            <a:pPr>
              <a:lnSpc>
                <a:spcPct val="150000"/>
              </a:lnSpc>
            </a:pPr>
            <a:r>
              <a:rPr lang="fr-CA" sz="1600" dirty="0" smtClean="0"/>
              <a:t>Under </a:t>
            </a:r>
            <a:r>
              <a:rPr lang="fr-CA" sz="1600" dirty="0"/>
              <a:t>hive </a:t>
            </a:r>
            <a:r>
              <a:rPr lang="fr-CA" sz="1600" dirty="0" err="1"/>
              <a:t>sceening</a:t>
            </a:r>
            <a:r>
              <a:rPr lang="fr-CA" sz="1600" dirty="0"/>
              <a:t>     </a:t>
            </a:r>
            <a:endParaRPr lang="fr-CA" sz="1600" dirty="0" smtClean="0"/>
          </a:p>
          <a:p>
            <a:pPr>
              <a:lnSpc>
                <a:spcPct val="150000"/>
              </a:lnSpc>
            </a:pPr>
            <a:r>
              <a:rPr lang="fr-CA" sz="1600" dirty="0" smtClean="0"/>
              <a:t> Sprinklers     </a:t>
            </a:r>
          </a:p>
          <a:p>
            <a:pPr>
              <a:lnSpc>
                <a:spcPct val="150000"/>
              </a:lnSpc>
            </a:pPr>
            <a:r>
              <a:rPr lang="fr-CA" sz="1600" dirty="0" smtClean="0"/>
              <a:t> Burlap        </a:t>
            </a:r>
          </a:p>
          <a:p>
            <a:pPr>
              <a:lnSpc>
                <a:spcPct val="150000"/>
              </a:lnSpc>
            </a:pPr>
            <a:r>
              <a:rPr lang="fr-CA" sz="1600" dirty="0" smtClean="0"/>
              <a:t>Control</a:t>
            </a:r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26934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42CB5575-810E-45CA-B2E3-155DA56CE90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23900" y="-920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fr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xmlns="" id="{13076BAB-CB8E-46D3-93A6-56754587446D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8511509"/>
              </p:ext>
            </p:extLst>
          </p:nvPr>
        </p:nvGraphicFramePr>
        <p:xfrm>
          <a:off x="723900" y="1491191"/>
          <a:ext cx="10744200" cy="3166535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2148840">
                  <a:extLst>
                    <a:ext uri="{9D8B030D-6E8A-4147-A177-3AD203B41FA5}">
                      <a16:colId xmlns:a16="http://schemas.microsoft.com/office/drawing/2014/main" xmlns="" val="1712093933"/>
                    </a:ext>
                  </a:extLst>
                </a:gridCol>
                <a:gridCol w="2148840">
                  <a:extLst>
                    <a:ext uri="{9D8B030D-6E8A-4147-A177-3AD203B41FA5}">
                      <a16:colId xmlns:a16="http://schemas.microsoft.com/office/drawing/2014/main" xmlns="" val="749208608"/>
                    </a:ext>
                  </a:extLst>
                </a:gridCol>
                <a:gridCol w="2148840">
                  <a:extLst>
                    <a:ext uri="{9D8B030D-6E8A-4147-A177-3AD203B41FA5}">
                      <a16:colId xmlns:a16="http://schemas.microsoft.com/office/drawing/2014/main" xmlns="" val="748868306"/>
                    </a:ext>
                  </a:extLst>
                </a:gridCol>
                <a:gridCol w="2148840">
                  <a:extLst>
                    <a:ext uri="{9D8B030D-6E8A-4147-A177-3AD203B41FA5}">
                      <a16:colId xmlns:a16="http://schemas.microsoft.com/office/drawing/2014/main" xmlns="" val="221182306"/>
                    </a:ext>
                  </a:extLst>
                </a:gridCol>
                <a:gridCol w="2148840">
                  <a:extLst>
                    <a:ext uri="{9D8B030D-6E8A-4147-A177-3AD203B41FA5}">
                      <a16:colId xmlns:a16="http://schemas.microsoft.com/office/drawing/2014/main" xmlns="" val="1280334468"/>
                    </a:ext>
                  </a:extLst>
                </a:gridCol>
              </a:tblGrid>
              <a:tr h="633307">
                <a:tc>
                  <a:txBody>
                    <a:bodyPr/>
                    <a:lstStyle/>
                    <a:p>
                      <a:endParaRPr lang="fr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7528627"/>
                  </a:ext>
                </a:extLst>
              </a:tr>
              <a:tr h="633307">
                <a:tc>
                  <a:txBody>
                    <a:bodyPr/>
                    <a:lstStyle/>
                    <a:p>
                      <a:r>
                        <a:rPr lang="en-CA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0482618"/>
                  </a:ext>
                </a:extLst>
              </a:tr>
              <a:tr h="633307">
                <a:tc>
                  <a:txBody>
                    <a:bodyPr/>
                    <a:lstStyle/>
                    <a:p>
                      <a:r>
                        <a:rPr lang="en-CA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0424639"/>
                  </a:ext>
                </a:extLst>
              </a:tr>
              <a:tr h="633307">
                <a:tc>
                  <a:txBody>
                    <a:bodyPr/>
                    <a:lstStyle/>
                    <a:p>
                      <a:r>
                        <a:rPr lang="en-CA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5782868"/>
                  </a:ext>
                </a:extLst>
              </a:tr>
              <a:tr h="633307">
                <a:tc>
                  <a:txBody>
                    <a:bodyPr/>
                    <a:lstStyle/>
                    <a:p>
                      <a:r>
                        <a:rPr lang="en-CA" sz="2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Burlap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608716"/>
                  </a:ext>
                </a:extLst>
              </a:tr>
            </a:tbl>
          </a:graphicData>
        </a:graphic>
      </p:graphicFrame>
      <p:pic>
        <p:nvPicPr>
          <p:cNvPr id="7" name="Graphique 6" descr="Livre de jeu">
            <a:extLst>
              <a:ext uri="{FF2B5EF4-FFF2-40B4-BE49-F238E27FC236}">
                <a16:creationId xmlns:a16="http://schemas.microsoft.com/office/drawing/2014/main" xmlns="" id="{8F635324-D146-424A-8C91-5EAC7579BC3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906189" y="622085"/>
            <a:ext cx="766876" cy="766876"/>
          </a:xfrm>
          <a:prstGeom prst="rect">
            <a:avLst/>
          </a:prstGeom>
        </p:spPr>
      </p:pic>
      <p:pic>
        <p:nvPicPr>
          <p:cNvPr id="8" name="Graphique 7" descr="Dollar">
            <a:extLst>
              <a:ext uri="{FF2B5EF4-FFF2-40B4-BE49-F238E27FC236}">
                <a16:creationId xmlns:a16="http://schemas.microsoft.com/office/drawing/2014/main" xmlns="" id="{CC1E1B40-3862-45D3-9F00-9354328A4E7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59106" y="595464"/>
            <a:ext cx="766876" cy="766876"/>
          </a:xfrm>
          <a:prstGeom prst="rect">
            <a:avLst/>
          </a:prstGeom>
        </p:spPr>
      </p:pic>
      <p:pic>
        <p:nvPicPr>
          <p:cNvPr id="9" name="Graphique 8" descr="Cœur avec pulsation">
            <a:extLst>
              <a:ext uri="{FF2B5EF4-FFF2-40B4-BE49-F238E27FC236}">
                <a16:creationId xmlns:a16="http://schemas.microsoft.com/office/drawing/2014/main" xmlns="" id="{171C2826-8CE2-4F2D-A802-DC650657EA4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712562" y="622085"/>
            <a:ext cx="766876" cy="766876"/>
          </a:xfrm>
          <a:prstGeom prst="rect">
            <a:avLst/>
          </a:prstGeom>
        </p:spPr>
      </p:pic>
      <p:pic>
        <p:nvPicPr>
          <p:cNvPr id="10" name="Graphique 9" descr="Jauge">
            <a:extLst>
              <a:ext uri="{FF2B5EF4-FFF2-40B4-BE49-F238E27FC236}">
                <a16:creationId xmlns:a16="http://schemas.microsoft.com/office/drawing/2014/main" xmlns="" id="{55B0666B-C3B2-4342-91F4-CF2ADAB8E62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529881" y="5483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7733BDE-853C-4353-970D-7871FE9C4C0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05743" y="635343"/>
            <a:ext cx="5082737" cy="381205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E329470-5D88-4A2B-93FD-D24842CA253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25114" y="635343"/>
            <a:ext cx="5082735" cy="3812051"/>
          </a:xfrm>
          <a:prstGeom prst="rect">
            <a:avLst/>
          </a:prstGeom>
        </p:spPr>
      </p:pic>
      <p:pic>
        <p:nvPicPr>
          <p:cNvPr id="3" name="Graphique 2" descr="Médaille">
            <a:extLst>
              <a:ext uri="{FF2B5EF4-FFF2-40B4-BE49-F238E27FC236}">
                <a16:creationId xmlns:a16="http://schemas.microsoft.com/office/drawing/2014/main" xmlns="" id="{5DEADCF4-5A9A-42CB-9F54-8D728334B83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586288" y="250048"/>
            <a:ext cx="1466850" cy="1466850"/>
          </a:xfrm>
          <a:prstGeom prst="rect">
            <a:avLst/>
          </a:prstGeom>
        </p:spPr>
      </p:pic>
      <p:pic>
        <p:nvPicPr>
          <p:cNvPr id="6" name="Graphique 5" descr="Médaille">
            <a:extLst>
              <a:ext uri="{FF2B5EF4-FFF2-40B4-BE49-F238E27FC236}">
                <a16:creationId xmlns:a16="http://schemas.microsoft.com/office/drawing/2014/main" xmlns="" id="{B7253CE6-FB74-45EB-8E08-8BB61DC719F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339543" y="250048"/>
            <a:ext cx="1466850" cy="146685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042457" y="5082736"/>
            <a:ext cx="7363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Under hive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Screening                                                                                                             </a:t>
            </a:r>
            <a:r>
              <a:rPr lang="fr-CA" dirty="0">
                <a:solidFill>
                  <a:schemeClr val="bg1"/>
                </a:solidFill>
              </a:rPr>
              <a:t>Ice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13436" y="983473"/>
            <a:ext cx="25389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The </a:t>
            </a:r>
          </a:p>
          <a:p>
            <a:r>
              <a:rPr lang="fr-CA" dirty="0" smtClean="0"/>
              <a:t>Under hive screening</a:t>
            </a:r>
          </a:p>
          <a:p>
            <a:r>
              <a:rPr lang="fr-CA" dirty="0" smtClean="0"/>
              <a:t> and </a:t>
            </a:r>
            <a:r>
              <a:rPr lang="en-CA" dirty="0" smtClean="0"/>
              <a:t>the </a:t>
            </a:r>
          </a:p>
          <a:p>
            <a:r>
              <a:rPr lang="en-CA" dirty="0"/>
              <a:t>I</a:t>
            </a:r>
            <a:r>
              <a:rPr lang="en-CA" dirty="0" smtClean="0"/>
              <a:t>ce at the entrance</a:t>
            </a:r>
          </a:p>
          <a:p>
            <a:r>
              <a:rPr lang="en-CA" dirty="0" smtClean="0"/>
              <a:t>made the first eliminations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497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1DF3A39-8609-42A6-A0BD-B1153B47F1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23364" y="385482"/>
            <a:ext cx="10345271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428568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4136723-9892-4419-A368-89311FB2552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9750130">
            <a:off x="3292748" y="2666825"/>
            <a:ext cx="48325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IDEM 2019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BFCB0E5C-E241-436F-8BFF-4258CC32212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5526" y="-8452"/>
            <a:ext cx="77876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Results: Number of bees leaving hive</a:t>
            </a:r>
            <a:endParaRPr lang="fr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3B22ADC-0764-41E7-B279-B149939C72C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931117"/>
            <a:ext cx="8858604" cy="503482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BFCB0E5C-E241-436F-8BFF-4258CC32212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 rot="16200000">
            <a:off x="106680" y="2880363"/>
            <a:ext cx="4191000" cy="5638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800" b="1" dirty="0">
                <a:latin typeface="Arial" panose="020B0604020202020204" pitchFamily="34" charset="0"/>
                <a:cs typeface="Arial" panose="020B0604020202020204" pitchFamily="34" charset="0"/>
              </a:rPr>
              <a:t>Number of bees leaving hive/30 sec.</a:t>
            </a:r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640487" y="5500968"/>
            <a:ext cx="46914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dirty="0"/>
              <a:t>Ice                                  Screen                     Control</a:t>
            </a:r>
            <a:endParaRPr lang="en-CA" dirty="0"/>
          </a:p>
        </p:txBody>
      </p:sp>
      <p:sp>
        <p:nvSpPr>
          <p:cNvPr id="9" name="ZoneTexte 8"/>
          <p:cNvSpPr txBox="1"/>
          <p:nvPr/>
        </p:nvSpPr>
        <p:spPr>
          <a:xfrm>
            <a:off x="9189598" y="1964292"/>
            <a:ext cx="19333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sz="3200" dirty="0"/>
              <a:t>After 3 hrs</a:t>
            </a:r>
            <a:endParaRPr lang="en-CA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9189598" y="4178513"/>
            <a:ext cx="18403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sz="3200" dirty="0"/>
              <a:t>After 6hrs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17126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F927C1DD-62A7-4816-94B3-0C2D70AB825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298901" y="-358775"/>
            <a:ext cx="36118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Results: </a:t>
            </a:r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mortality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6E5AA42-8518-4CF6-90F7-42D9CDE6758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98" y="658000"/>
            <a:ext cx="11333237" cy="50701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03C7FB0-9BE4-42A4-BE5C-E01CDBA235A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935705" y="3068053"/>
            <a:ext cx="601579" cy="2310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E29E88FB-FF05-4C3E-8DA1-AA442DA97C2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8" y="576356"/>
            <a:ext cx="11515735" cy="515177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8CA4C62-A4BE-4855-A77F-948B9B89F6E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66" y="601117"/>
            <a:ext cx="11333233" cy="507013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298901" y="5301916"/>
            <a:ext cx="54320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dirty="0"/>
              <a:t>Ice                                  Screen                             Control      </a:t>
            </a:r>
            <a:endParaRPr lang="en-CA" dirty="0"/>
          </a:p>
        </p:txBody>
      </p:sp>
      <p:sp>
        <p:nvSpPr>
          <p:cNvPr id="3" name="ZoneTexte 2"/>
          <p:cNvSpPr txBox="1"/>
          <p:nvPr/>
        </p:nvSpPr>
        <p:spPr>
          <a:xfrm>
            <a:off x="9966838" y="1735857"/>
            <a:ext cx="176606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sz="3200" dirty="0"/>
              <a:t>2hrs later</a:t>
            </a:r>
            <a:endParaRPr lang="en-CA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10105402" y="3598278"/>
            <a:ext cx="162749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sz="2800" dirty="0"/>
              <a:t>Next day  </a:t>
            </a:r>
            <a:endParaRPr lang="en-CA" sz="2800" dirty="0"/>
          </a:p>
        </p:txBody>
      </p:sp>
      <p:sp>
        <p:nvSpPr>
          <p:cNvPr id="6" name="ZoneTexte 5"/>
          <p:cNvSpPr txBox="1"/>
          <p:nvPr/>
        </p:nvSpPr>
        <p:spPr>
          <a:xfrm rot="16200000">
            <a:off x="1482557" y="2831266"/>
            <a:ext cx="28041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dirty="0"/>
              <a:t>Number of dead honeybees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36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FCB0E5C-E241-436F-8BFF-4258CC32212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-206375"/>
            <a:ext cx="10515600" cy="1325563"/>
          </a:xfrm>
        </p:spPr>
        <p:txBody>
          <a:bodyPr>
            <a:normAutofit/>
          </a:bodyPr>
          <a:lstStyle/>
          <a:p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Results: </a:t>
            </a:r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maximum temperature reached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D4AC47F3-9D26-4B71-8205-D792E9A8510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061" y="1386937"/>
            <a:ext cx="11459877" cy="37533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3CAD57F-B2F7-422B-8285-E577462149B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9750130">
            <a:off x="4110896" y="2654794"/>
            <a:ext cx="48325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IDEM 2019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148622" y="4615148"/>
            <a:ext cx="720517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sz="2400" dirty="0"/>
              <a:t>   Ice                                Screen                           Control     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7442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FCB0E5C-E241-436F-8BFF-4258CC32212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18442" y="20520"/>
            <a:ext cx="5981488" cy="1325563"/>
          </a:xfrm>
        </p:spPr>
        <p:txBody>
          <a:bodyPr>
            <a:normAutofit/>
          </a:bodyPr>
          <a:lstStyle/>
          <a:p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Results: </a:t>
            </a:r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fr-CA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levels in hives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B3D1D30-AA64-418E-94C0-227E74587E8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12" y="1794309"/>
            <a:ext cx="11266389" cy="35493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5FDBE5A-D244-4A60-8BD1-8FEA4B78354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9750130">
            <a:off x="2169920" y="2616922"/>
            <a:ext cx="54505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IDEM 2019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884919" y="2453640"/>
            <a:ext cx="30996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Confinement methods                                                     </a:t>
            </a:r>
            <a:endParaRPr lang="en-CA" dirty="0"/>
          </a:p>
        </p:txBody>
      </p:sp>
      <p:sp>
        <p:nvSpPr>
          <p:cNvPr id="5" name="ZoneTexte 4"/>
          <p:cNvSpPr txBox="1"/>
          <p:nvPr/>
        </p:nvSpPr>
        <p:spPr>
          <a:xfrm>
            <a:off x="9557018" y="2822972"/>
            <a:ext cx="110658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sz="2400" dirty="0"/>
              <a:t>Ice </a:t>
            </a:r>
          </a:p>
          <a:p>
            <a:r>
              <a:rPr lang="fr-CA" sz="2400" dirty="0"/>
              <a:t>Screen</a:t>
            </a:r>
          </a:p>
          <a:p>
            <a:r>
              <a:rPr lang="fr-CA" sz="2400" dirty="0"/>
              <a:t>Control</a:t>
            </a:r>
            <a:endParaRPr lang="en-CA" sz="2400" dirty="0"/>
          </a:p>
        </p:txBody>
      </p:sp>
      <p:sp>
        <p:nvSpPr>
          <p:cNvPr id="7" name="ZoneTexte 6"/>
          <p:cNvSpPr txBox="1"/>
          <p:nvPr/>
        </p:nvSpPr>
        <p:spPr>
          <a:xfrm flipH="1">
            <a:off x="3012827" y="4668654"/>
            <a:ext cx="55016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Beginning                                                  end</a:t>
            </a:r>
            <a:endParaRPr lang="en-CA" dirty="0"/>
          </a:p>
        </p:txBody>
      </p:sp>
      <p:sp>
        <p:nvSpPr>
          <p:cNvPr id="8" name="ZoneTexte 7"/>
          <p:cNvSpPr txBox="1"/>
          <p:nvPr/>
        </p:nvSpPr>
        <p:spPr>
          <a:xfrm rot="16200000" flipH="1">
            <a:off x="-762001" y="2238433"/>
            <a:ext cx="32004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CO</a:t>
            </a:r>
            <a:r>
              <a:rPr lang="fr-CA" sz="1600" baseline="-25000" dirty="0"/>
              <a:t>2</a:t>
            </a:r>
            <a:r>
              <a:rPr lang="fr-CA" dirty="0"/>
              <a:t> </a:t>
            </a:r>
            <a:r>
              <a:rPr lang="fr-CA" dirty="0" err="1"/>
              <a:t>level</a:t>
            </a:r>
            <a:r>
              <a:rPr lang="fr-CA" dirty="0"/>
              <a:t> (ppm)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23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fleur, intérieur, plante&#10;&#10;Description générée automatiquement">
            <a:extLst>
              <a:ext uri="{FF2B5EF4-FFF2-40B4-BE49-F238E27FC236}">
                <a16:creationId xmlns:a16="http://schemas.microsoft.com/office/drawing/2014/main" xmlns="" id="{DC04A840-F032-471F-933C-A9C5A23D494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045" y="65469"/>
            <a:ext cx="4100245" cy="5202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63754" y="65469"/>
            <a:ext cx="2223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222222"/>
                </a:solidFill>
                <a:latin typeface="Helvetica Neue"/>
              </a:rPr>
              <a:t>Cranberry </a:t>
            </a:r>
            <a:r>
              <a:rPr lang="fr-FR" dirty="0" err="1" smtClean="0">
                <a:solidFill>
                  <a:srgbClr val="222222"/>
                </a:solidFill>
                <a:latin typeface="Helvetica Neue"/>
              </a:rPr>
              <a:t>fruitworm</a:t>
            </a:r>
            <a:endParaRPr lang="fr-FR" dirty="0" smtClean="0">
              <a:solidFill>
                <a:srgbClr val="222222"/>
              </a:solidFill>
              <a:latin typeface="Helvetica Neue"/>
            </a:endParaRPr>
          </a:p>
          <a:p>
            <a:r>
              <a:rPr lang="fr-FR" i="1" dirty="0" smtClean="0">
                <a:solidFill>
                  <a:srgbClr val="222222"/>
                </a:solidFill>
                <a:latin typeface="Helvetica Neue"/>
              </a:rPr>
              <a:t>(</a:t>
            </a:r>
            <a:r>
              <a:rPr lang="fr-FR" i="1" dirty="0" err="1" smtClean="0">
                <a:solidFill>
                  <a:srgbClr val="222222"/>
                </a:solidFill>
                <a:latin typeface="Helvetica Neue"/>
              </a:rPr>
              <a:t>Acrobasis</a:t>
            </a:r>
            <a:r>
              <a:rPr lang="fr-FR" i="1" dirty="0" smtClean="0">
                <a:solidFill>
                  <a:srgbClr val="222222"/>
                </a:solidFill>
                <a:latin typeface="Helvetica Neue"/>
              </a:rPr>
              <a:t> </a:t>
            </a:r>
            <a:r>
              <a:rPr lang="fr-FR" i="1" dirty="0" err="1" smtClean="0">
                <a:solidFill>
                  <a:srgbClr val="222222"/>
                </a:solidFill>
                <a:latin typeface="Helvetica Neue"/>
              </a:rPr>
              <a:t>vaccini</a:t>
            </a:r>
            <a:r>
              <a:rPr lang="fr-FR" i="1" dirty="0" smtClean="0">
                <a:solidFill>
                  <a:srgbClr val="222222"/>
                </a:solidFill>
                <a:latin typeface="Helvetica Neue"/>
              </a:rPr>
              <a:t>)</a:t>
            </a:r>
            <a:endParaRPr lang="fr-FR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739" y="1301262"/>
            <a:ext cx="4999853" cy="456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42CB5575-810E-45CA-B2E3-155DA56CE90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811715" y="89034"/>
            <a:ext cx="18317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fr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xmlns="" id="{13076BAB-CB8E-46D3-93A6-56754587446D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212674"/>
              </p:ext>
            </p:extLst>
          </p:nvPr>
        </p:nvGraphicFramePr>
        <p:xfrm>
          <a:off x="723900" y="2357465"/>
          <a:ext cx="10744200" cy="1899921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2148840">
                  <a:extLst>
                    <a:ext uri="{9D8B030D-6E8A-4147-A177-3AD203B41FA5}">
                      <a16:colId xmlns:a16="http://schemas.microsoft.com/office/drawing/2014/main" xmlns="" val="1712093933"/>
                    </a:ext>
                  </a:extLst>
                </a:gridCol>
                <a:gridCol w="2148840">
                  <a:extLst>
                    <a:ext uri="{9D8B030D-6E8A-4147-A177-3AD203B41FA5}">
                      <a16:colId xmlns:a16="http://schemas.microsoft.com/office/drawing/2014/main" xmlns="" val="749208608"/>
                    </a:ext>
                  </a:extLst>
                </a:gridCol>
                <a:gridCol w="2148840">
                  <a:extLst>
                    <a:ext uri="{9D8B030D-6E8A-4147-A177-3AD203B41FA5}">
                      <a16:colId xmlns:a16="http://schemas.microsoft.com/office/drawing/2014/main" xmlns="" val="748868306"/>
                    </a:ext>
                  </a:extLst>
                </a:gridCol>
                <a:gridCol w="2148840">
                  <a:extLst>
                    <a:ext uri="{9D8B030D-6E8A-4147-A177-3AD203B41FA5}">
                      <a16:colId xmlns:a16="http://schemas.microsoft.com/office/drawing/2014/main" xmlns="" val="221182306"/>
                    </a:ext>
                  </a:extLst>
                </a:gridCol>
                <a:gridCol w="2148840">
                  <a:extLst>
                    <a:ext uri="{9D8B030D-6E8A-4147-A177-3AD203B41FA5}">
                      <a16:colId xmlns:a16="http://schemas.microsoft.com/office/drawing/2014/main" xmlns="" val="1280334468"/>
                    </a:ext>
                  </a:extLst>
                </a:gridCol>
              </a:tblGrid>
              <a:tr h="633307">
                <a:tc>
                  <a:txBody>
                    <a:bodyPr/>
                    <a:lstStyle/>
                    <a:p>
                      <a:endParaRPr lang="fr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Faisability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7528627"/>
                  </a:ext>
                </a:extLst>
              </a:tr>
              <a:tr h="633307">
                <a:tc>
                  <a:txBody>
                    <a:bodyPr/>
                    <a:lstStyle/>
                    <a:p>
                      <a:r>
                        <a:rPr lang="fr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0482618"/>
                  </a:ext>
                </a:extLst>
              </a:tr>
              <a:tr h="633307">
                <a:tc>
                  <a:txBody>
                    <a:bodyPr/>
                    <a:lstStyle/>
                    <a:p>
                      <a:r>
                        <a:rPr lang="fr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0424639"/>
                  </a:ext>
                </a:extLst>
              </a:tr>
            </a:tbl>
          </a:graphicData>
        </a:graphic>
      </p:graphicFrame>
      <p:pic>
        <p:nvPicPr>
          <p:cNvPr id="7" name="Graphique 6" descr="Livre de jeu">
            <a:extLst>
              <a:ext uri="{FF2B5EF4-FFF2-40B4-BE49-F238E27FC236}">
                <a16:creationId xmlns:a16="http://schemas.microsoft.com/office/drawing/2014/main" xmlns="" id="{8F635324-D146-424A-8C91-5EAC7579BC3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906189" y="1488359"/>
            <a:ext cx="766876" cy="766876"/>
          </a:xfrm>
          <a:prstGeom prst="rect">
            <a:avLst/>
          </a:prstGeom>
        </p:spPr>
      </p:pic>
      <p:pic>
        <p:nvPicPr>
          <p:cNvPr id="8" name="Graphique 7" descr="Dollar">
            <a:extLst>
              <a:ext uri="{FF2B5EF4-FFF2-40B4-BE49-F238E27FC236}">
                <a16:creationId xmlns:a16="http://schemas.microsoft.com/office/drawing/2014/main" xmlns="" id="{CC1E1B40-3862-45D3-9F00-9354328A4E7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59106" y="1461738"/>
            <a:ext cx="766876" cy="766876"/>
          </a:xfrm>
          <a:prstGeom prst="rect">
            <a:avLst/>
          </a:prstGeom>
        </p:spPr>
      </p:pic>
      <p:pic>
        <p:nvPicPr>
          <p:cNvPr id="9" name="Graphique 8" descr="Cœur avec pulsation">
            <a:extLst>
              <a:ext uri="{FF2B5EF4-FFF2-40B4-BE49-F238E27FC236}">
                <a16:creationId xmlns:a16="http://schemas.microsoft.com/office/drawing/2014/main" xmlns="" id="{171C2826-8CE2-4F2D-A802-DC650657EA4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712562" y="1488359"/>
            <a:ext cx="766876" cy="766876"/>
          </a:xfrm>
          <a:prstGeom prst="rect">
            <a:avLst/>
          </a:prstGeom>
        </p:spPr>
      </p:pic>
      <p:pic>
        <p:nvPicPr>
          <p:cNvPr id="10" name="Graphique 9" descr="Jauge">
            <a:extLst>
              <a:ext uri="{FF2B5EF4-FFF2-40B4-BE49-F238E27FC236}">
                <a16:creationId xmlns:a16="http://schemas.microsoft.com/office/drawing/2014/main" xmlns="" id="{55B0666B-C3B2-4342-91F4-CF2ADAB8E62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529881" y="1414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5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7733BDE-853C-4353-970D-7871FE9C4C0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18688" y="884299"/>
            <a:ext cx="5651501" cy="4238626"/>
          </a:xfrm>
          <a:prstGeom prst="rect">
            <a:avLst/>
          </a:prstGeom>
        </p:spPr>
      </p:pic>
      <p:pic>
        <p:nvPicPr>
          <p:cNvPr id="4" name="Graphique 3" descr="Trophée avec un remplissage uni">
            <a:extLst>
              <a:ext uri="{FF2B5EF4-FFF2-40B4-BE49-F238E27FC236}">
                <a16:creationId xmlns:a16="http://schemas.microsoft.com/office/drawing/2014/main" xmlns="" id="{B08F8038-A4B0-4F0E-BF7F-F0A18B19837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589502" y="342208"/>
            <a:ext cx="1780674" cy="178067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 flipH="1">
            <a:off x="4088966" y="5150623"/>
            <a:ext cx="266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Under hive screen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2881" y="2111432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AND THE WINNER  is  ….  </a:t>
            </a:r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182" y="1958535"/>
            <a:ext cx="2665858" cy="3376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283066" y="1068198"/>
            <a:ext cx="2174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A varroa mite screen </a:t>
            </a:r>
          </a:p>
          <a:p>
            <a:r>
              <a:rPr lang="fr-CA" dirty="0" smtClean="0"/>
              <a:t>bord </a:t>
            </a:r>
            <a:r>
              <a:rPr lang="en-CA" dirty="0" smtClean="0"/>
              <a:t>can be used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20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xmlns="" id="{3A04044D-150A-412C-8A15-B99B419807B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35902" y="1119291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CA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3D3A6A8D-DB5A-4A42-829C-E10909F6099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88894" y="1680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>Remerciements</a:t>
            </a:r>
            <a:endParaRPr lang="fr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A0D1FFE0-5D5F-454C-9A1E-8C5FF0AF71D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88894" y="1290918"/>
            <a:ext cx="55261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The CRSAD apiculture team;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The CETAQ and APCQ team;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Marie- </a:t>
            </a:r>
            <a:r>
              <a:rPr lang="en-CA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Josée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Duval and Hélène Cajolet-Boisclair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The biological control laboratory.</a:t>
            </a:r>
          </a:p>
        </p:txBody>
      </p:sp>
      <p:pic>
        <p:nvPicPr>
          <p:cNvPr id="4" name="Image 3" descr="Une image contenant dessin, horloge&#10;&#10;Description générée automatiquement">
            <a:extLst>
              <a:ext uri="{FF2B5EF4-FFF2-40B4-BE49-F238E27FC236}">
                <a16:creationId xmlns:a16="http://schemas.microsoft.com/office/drawing/2014/main" xmlns="" id="{038F3598-3403-4F35-A528-6E1BAA5EF7F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469" y="542322"/>
            <a:ext cx="4010025" cy="40100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1632" y="507640"/>
            <a:ext cx="3863237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3600" dirty="0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68731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A48D413-DFA8-4429-AEAD-C1B1F0A0AB5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830165" y="4490986"/>
            <a:ext cx="1893034" cy="1180073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xmlns="" id="{3A04044D-150A-412C-8A15-B99B419807B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38200" y="1119291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itchFamily="18" charset="2"/>
              <a:buNone/>
            </a:pPr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6C5F5AE-4BBE-4E20-BD87-8B7826FA8F7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155" y="3496907"/>
            <a:ext cx="10703442" cy="905656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xmlns="" id="{3D3A6A8D-DB5A-4A42-829C-E10909F60997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35902" y="-1190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732020" y="918860"/>
            <a:ext cx="6430594" cy="222690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This </a:t>
            </a:r>
            <a:r>
              <a:rPr kumimoji="0" lang="fr-FR" altLang="fr-FR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research</a:t>
            </a:r>
            <a:r>
              <a:rPr kumimoji="0" lang="fr-FR" altLang="fr-FR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project </a:t>
            </a:r>
            <a:r>
              <a:rPr kumimoji="0" lang="en-CA" altLang="fr-FR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was</a:t>
            </a:r>
            <a:r>
              <a:rPr kumimoji="0" lang="fr-FR" altLang="fr-FR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fr-FR" altLang="fr-FR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made</a:t>
            </a:r>
            <a:r>
              <a:rPr kumimoji="0" lang="fr-FR" altLang="fr-FR" sz="21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possible </a:t>
            </a:r>
            <a:r>
              <a:rPr kumimoji="0" lang="fr-FR" altLang="fr-FR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thanks to the financial assistance of</a:t>
            </a:r>
            <a:r>
              <a:rPr kumimoji="0" lang="fr-FR" altLang="fr-FR" sz="21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fr-FR" altLang="fr-FR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 Quebec Provincial Innov'Action Program, a program resulting from the agreement of the framework Growing </a:t>
            </a:r>
            <a:r>
              <a:rPr lang="fr-FR" altLang="fr-FR" sz="2100" dirty="0">
                <a:solidFill>
                  <a:srgbClr val="202124"/>
                </a:solidFill>
                <a:latin typeface="inherit"/>
              </a:rPr>
              <a:t>F</a:t>
            </a:r>
            <a:r>
              <a:rPr kumimoji="0" lang="fr-FR" altLang="fr-FR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orward</a:t>
            </a:r>
            <a:r>
              <a:rPr kumimoji="0" lang="fr-FR" altLang="fr-FR" sz="21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fr-FR" altLang="fr-FR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2 concluded between the Ministry of Agriculture, Fisheries and Food and Agriculture and Agri-Food Canada.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70" y="3218923"/>
            <a:ext cx="3790950" cy="1110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4886" y="315477"/>
            <a:ext cx="3863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1694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59" y="539262"/>
            <a:ext cx="11128664" cy="472222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699845" y="644770"/>
            <a:ext cx="26845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400" dirty="0" err="1" smtClean="0"/>
              <a:t>Fruitworm</a:t>
            </a:r>
            <a:r>
              <a:rPr lang="fr-CA" sz="2400" dirty="0" smtClean="0"/>
              <a:t> damage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72460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extérieur, herbe, champ, grand&#10;&#10;Description générée automatiquement">
            <a:extLst>
              <a:ext uri="{FF2B5EF4-FFF2-40B4-BE49-F238E27FC236}">
                <a16:creationId xmlns:a16="http://schemas.microsoft.com/office/drawing/2014/main" xmlns="" id="{52086B97-E186-4875-9E63-8BE520388D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049" y="583911"/>
            <a:ext cx="7566252" cy="5166205"/>
          </a:xfrm>
          <a:prstGeom prst="rect">
            <a:avLst/>
          </a:prstGeom>
        </p:spPr>
      </p:pic>
      <p:pic>
        <p:nvPicPr>
          <p:cNvPr id="3" name="Image 2" descr="Une image contenant animal, vert, assis, table&#10;&#10;Description générée automatiquement">
            <a:extLst>
              <a:ext uri="{FF2B5EF4-FFF2-40B4-BE49-F238E27FC236}">
                <a16:creationId xmlns:a16="http://schemas.microsoft.com/office/drawing/2014/main" xmlns="" id="{83823CAB-9F77-4D34-BDA5-2C4FAC67052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3868" y="884688"/>
            <a:ext cx="2124377" cy="23692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68301" y="111369"/>
            <a:ext cx="3108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222222"/>
                </a:solidFill>
                <a:latin typeface="Helvetica Neue"/>
              </a:rPr>
              <a:t>Blackheaded </a:t>
            </a:r>
            <a:r>
              <a:rPr lang="fr-FR" dirty="0" err="1">
                <a:solidFill>
                  <a:srgbClr val="222222"/>
                </a:solidFill>
                <a:latin typeface="Helvetica Neue"/>
              </a:rPr>
              <a:t>fireworm</a:t>
            </a:r>
            <a:r>
              <a:rPr lang="fr-FR" dirty="0">
                <a:solidFill>
                  <a:srgbClr val="222222"/>
                </a:solidFill>
                <a:latin typeface="Helvetica Neue"/>
              </a:rPr>
              <a:t> </a:t>
            </a:r>
            <a:r>
              <a:rPr lang="fr-FR" dirty="0" err="1" smtClean="0">
                <a:solidFill>
                  <a:srgbClr val="222222"/>
                </a:solidFill>
                <a:latin typeface="Helvetica Neue"/>
              </a:rPr>
              <a:t>Larva</a:t>
            </a:r>
            <a:endParaRPr lang="fr-FR" dirty="0" smtClean="0">
              <a:solidFill>
                <a:srgbClr val="222222"/>
              </a:solidFill>
              <a:latin typeface="Helvetica Neue"/>
            </a:endParaRPr>
          </a:p>
          <a:p>
            <a:r>
              <a:rPr lang="en-CA" i="1" dirty="0" err="1"/>
              <a:t>Rhopobota</a:t>
            </a:r>
            <a:r>
              <a:rPr lang="en-CA" i="1" dirty="0"/>
              <a:t> </a:t>
            </a:r>
            <a:r>
              <a:rPr lang="en-CA" i="1" dirty="0" err="1"/>
              <a:t>naevana</a:t>
            </a:r>
            <a:r>
              <a:rPr lang="en-CA" dirty="0"/>
              <a:t> (</a:t>
            </a:r>
            <a:r>
              <a:rPr lang="en-CA" dirty="0" err="1"/>
              <a:t>Hübner</a:t>
            </a:r>
            <a:r>
              <a:rPr lang="en-CA" dirty="0"/>
              <a:t>) </a:t>
            </a:r>
            <a:endParaRPr lang="fr-FR" dirty="0"/>
          </a:p>
        </p:txBody>
      </p:sp>
      <p:pic>
        <p:nvPicPr>
          <p:cNvPr id="5" name="Image 4" descr="Une image contenant animal, petit, oiseau, assis&#10;&#10;Description générée automatiquement">
            <a:extLst>
              <a:ext uri="{FF2B5EF4-FFF2-40B4-BE49-F238E27FC236}">
                <a16:creationId xmlns:a16="http://schemas.microsoft.com/office/drawing/2014/main" xmlns="" id="{8640B73D-06A1-48DF-AFA2-1C9E5FD81EE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211" y="3589466"/>
            <a:ext cx="1452721" cy="203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2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951621-3A61-413D-89B1-2B7DDE72AC0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82386" y="20280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>Importance of the role of honeybees in the pollination of cranberry </a:t>
            </a:r>
            <a:r>
              <a:rPr lang="fr-C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crops</a:t>
            </a:r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Une image contenant herbe, extérieur, fleur, assis&#10;&#10;Description générée automatiquement">
            <a:extLst>
              <a:ext uri="{FF2B5EF4-FFF2-40B4-BE49-F238E27FC236}">
                <a16:creationId xmlns:a16="http://schemas.microsoft.com/office/drawing/2014/main" xmlns="" id="{DC7F6357-6DDB-4CC9-8CB0-CF84FDE3B2E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762" y="1017982"/>
            <a:ext cx="6716486" cy="445565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F1BC751-9F0D-44BF-9FC9-0286310A9A0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853624" y="865588"/>
            <a:ext cx="34465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Depends </a:t>
            </a:r>
            <a:r>
              <a:rPr lang="fr-CA" sz="2400" dirty="0"/>
              <a:t>on Honeybee hive rentals </a:t>
            </a:r>
          </a:p>
          <a:p>
            <a:endParaRPr lang="fr-CA" sz="2400" dirty="0"/>
          </a:p>
          <a:p>
            <a:r>
              <a:rPr lang="fr-CA" sz="2400" dirty="0" smtClean="0"/>
              <a:t>…. and </a:t>
            </a:r>
          </a:p>
          <a:p>
            <a:endParaRPr lang="fr-CA" sz="2400" dirty="0"/>
          </a:p>
          <a:p>
            <a:endParaRPr lang="fr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Depends of the abondance of wild bees;</a:t>
            </a:r>
          </a:p>
          <a:p>
            <a:endParaRPr lang="fr-CA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93806"/>
            <a:ext cx="2309446" cy="157983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82538"/>
            <a:ext cx="196215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ont, extérieur, eau, rivière&#10;&#10;Description générée automatiquement">
            <a:extLst>
              <a:ext uri="{FF2B5EF4-FFF2-40B4-BE49-F238E27FC236}">
                <a16:creationId xmlns:a16="http://schemas.microsoft.com/office/drawing/2014/main" xmlns="" id="{3ACF33F4-5965-45C6-924F-7C0374772F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28" y="1279737"/>
            <a:ext cx="7805057" cy="3551487"/>
          </a:xfrm>
          <a:prstGeom prst="rect">
            <a:avLst/>
          </a:prstGeom>
        </p:spPr>
      </p:pic>
      <p:pic>
        <p:nvPicPr>
          <p:cNvPr id="7" name="Image 6" descr="Une image contenant herbe, extérieur, champ, assis&#10;&#10;Description générée automatiquement">
            <a:extLst>
              <a:ext uri="{FF2B5EF4-FFF2-40B4-BE49-F238E27FC236}">
                <a16:creationId xmlns:a16="http://schemas.microsoft.com/office/drawing/2014/main" xmlns="" id="{FEB12174-C291-437C-90FE-DC4475F3553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3262" y="740234"/>
            <a:ext cx="2778252" cy="409099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051730" y="370902"/>
            <a:ext cx="4174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 We must </a:t>
            </a:r>
            <a:r>
              <a:rPr lang="en-CA" dirty="0"/>
              <a:t>protect the crop against </a:t>
            </a:r>
            <a:r>
              <a:rPr lang="en-CA" dirty="0" smtClean="0"/>
              <a:t>pests  …</a:t>
            </a:r>
          </a:p>
          <a:p>
            <a:r>
              <a:rPr lang="fr-CA" dirty="0" smtClean="0"/>
              <a:t> …       without harming honeybees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938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18" y="515388"/>
            <a:ext cx="10651918" cy="483541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638502" y="146056"/>
            <a:ext cx="125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However</a:t>
            </a:r>
            <a:r>
              <a:rPr lang="fr-CA" dirty="0" smtClean="0"/>
              <a:t> 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9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2368" y="382319"/>
            <a:ext cx="6834554" cy="992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226575" y="2185639"/>
            <a:ext cx="727314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i="1" dirty="0">
                <a:solidFill>
                  <a:srgbClr val="20212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fr-FR" altLang="fr-FR" sz="2800" b="1" i="1" dirty="0" err="1">
                <a:solidFill>
                  <a:srgbClr val="20212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</a:t>
            </a:r>
            <a:r>
              <a:rPr lang="fr-FR" altLang="fr-FR" sz="2800" b="1" i="1" dirty="0">
                <a:solidFill>
                  <a:srgbClr val="20212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altLang="fr-FR" sz="2800" b="1" i="1" dirty="0" err="1">
                <a:solidFill>
                  <a:srgbClr val="20212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tried</a:t>
            </a:r>
            <a:endParaRPr lang="fr-FR" altLang="fr-FR" sz="2800" b="1" i="1" dirty="0">
              <a:solidFill>
                <a:srgbClr val="20212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800" b="1" i="1" dirty="0">
              <a:solidFill>
                <a:srgbClr val="20212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i="1" dirty="0">
                <a:solidFill>
                  <a:srgbClr val="20212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Sound management of Bee colonies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i="1" dirty="0">
                <a:solidFill>
                  <a:srgbClr val="20212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Cranberry Fields</a:t>
            </a:r>
            <a:r>
              <a:rPr lang="fr-FR" altLang="fr-FR" sz="2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073235" y="382319"/>
            <a:ext cx="230830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909645" y="1672683"/>
            <a:ext cx="3126775" cy="512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9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9972E0B5B8594FB5610C49D325A6A3" ma:contentTypeVersion="11" ma:contentTypeDescription="Crée un document." ma:contentTypeScope="" ma:versionID="898276a5c2e06fac56d992d0c5f0b050">
  <xsd:schema xmlns:xsd="http://www.w3.org/2001/XMLSchema" xmlns:xs="http://www.w3.org/2001/XMLSchema" xmlns:p="http://schemas.microsoft.com/office/2006/metadata/properties" xmlns:ns3="733d551d-1559-4511-86d6-6e40b56438d6" xmlns:ns4="35ba6f9c-c606-46a5-add9-86d2f9374356" targetNamespace="http://schemas.microsoft.com/office/2006/metadata/properties" ma:root="true" ma:fieldsID="641fd71013f890c65eb57224ba746c1e" ns3:_="" ns4:_="">
    <xsd:import namespace="733d551d-1559-4511-86d6-6e40b56438d6"/>
    <xsd:import namespace="35ba6f9c-c606-46a5-add9-86d2f937435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d551d-1559-4511-86d6-6e40b56438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a6f9c-c606-46a5-add9-86d2f937435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1CF85D-1659-4B9A-AE11-30A4A65D66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54AFC8-C314-4379-B5DC-EC74A17BE732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733d551d-1559-4511-86d6-6e40b56438d6"/>
    <ds:schemaRef ds:uri="http://purl.org/dc/terms/"/>
    <ds:schemaRef ds:uri="http://schemas.openxmlformats.org/package/2006/metadata/core-properties"/>
    <ds:schemaRef ds:uri="35ba6f9c-c606-46a5-add9-86d2f9374356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D8C2700-875E-4B2E-804F-7F2F9999EB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3d551d-1559-4511-86d6-6e40b56438d6"/>
    <ds:schemaRef ds:uri="35ba6f9c-c606-46a5-add9-86d2f93743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7701</TotalTime>
  <Words>704</Words>
  <Application>Microsoft Office PowerPoint</Application>
  <PresentationFormat>Grand écran</PresentationFormat>
  <Paragraphs>168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Helvetica Neue</vt:lpstr>
      <vt:lpstr>inherit</vt:lpstr>
      <vt:lpstr>Wingdings 2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Importance of the role of honeybees in the pollination of cranberry crops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Containment methods studied</vt:lpstr>
      <vt:lpstr>Expérimental conditions</vt:lpstr>
      <vt:lpstr>Présentation PowerPoint</vt:lpstr>
      <vt:lpstr>Selection criteria</vt:lpstr>
      <vt:lpstr>Présentation PowerPoint</vt:lpstr>
      <vt:lpstr>Results: escaping honeybees</vt:lpstr>
      <vt:lpstr>Présentation PowerPoint</vt:lpstr>
      <vt:lpstr>Results: Maxim temperature within hive</vt:lpstr>
      <vt:lpstr>Résults: CO2   levels reached within hives</vt:lpstr>
      <vt:lpstr>Présentation PowerPoint</vt:lpstr>
      <vt:lpstr>Présentation PowerPoint</vt:lpstr>
      <vt:lpstr>Présentation PowerPoint</vt:lpstr>
      <vt:lpstr> Number of bees leaving hive/30 sec.</vt:lpstr>
      <vt:lpstr>Présentation PowerPoint</vt:lpstr>
      <vt:lpstr>Results: maximum temperature reached</vt:lpstr>
      <vt:lpstr>Results: CO2 levels in hives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Labarre, Didier</dc:creator>
  <cp:lastModifiedBy>Madeleine</cp:lastModifiedBy>
  <cp:revision>74</cp:revision>
  <dcterms:created xsi:type="dcterms:W3CDTF">2019-11-22T02:28:29Z</dcterms:created>
  <dcterms:modified xsi:type="dcterms:W3CDTF">2022-02-16T21:35:58Z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0x0101008C9972E0B5B8594FB5610C49D325A6A3</vt:lpwstr>
  </property>
</Properties>
</file>