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488" r:id="rId3"/>
    <p:sldId id="444" r:id="rId4"/>
    <p:sldId id="429" r:id="rId5"/>
    <p:sldId id="445" r:id="rId6"/>
    <p:sldId id="448" r:id="rId7"/>
    <p:sldId id="449" r:id="rId8"/>
    <p:sldId id="450" r:id="rId9"/>
    <p:sldId id="451" r:id="rId10"/>
    <p:sldId id="452" r:id="rId11"/>
    <p:sldId id="457" r:id="rId12"/>
    <p:sldId id="453" r:id="rId13"/>
    <p:sldId id="460" r:id="rId14"/>
    <p:sldId id="461" r:id="rId15"/>
    <p:sldId id="454" r:id="rId16"/>
    <p:sldId id="458" r:id="rId17"/>
    <p:sldId id="462" r:id="rId18"/>
    <p:sldId id="459" r:id="rId19"/>
    <p:sldId id="456" r:id="rId20"/>
    <p:sldId id="468" r:id="rId21"/>
    <p:sldId id="466" r:id="rId22"/>
    <p:sldId id="484" r:id="rId23"/>
    <p:sldId id="485" r:id="rId24"/>
    <p:sldId id="471" r:id="rId25"/>
    <p:sldId id="477" r:id="rId26"/>
    <p:sldId id="472" r:id="rId27"/>
    <p:sldId id="478" r:id="rId28"/>
    <p:sldId id="479" r:id="rId29"/>
    <p:sldId id="476" r:id="rId30"/>
    <p:sldId id="480" r:id="rId31"/>
    <p:sldId id="483" r:id="rId32"/>
    <p:sldId id="421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343" autoAdjust="0"/>
  </p:normalViewPr>
  <p:slideViewPr>
    <p:cSldViewPr showGuides="1">
      <p:cViewPr varScale="1">
        <p:scale>
          <a:sx n="114" d="100"/>
          <a:sy n="114" d="100"/>
        </p:scale>
        <p:origin x="1564" y="80"/>
      </p:cViewPr>
      <p:guideLst>
        <p:guide orient="horz" pos="2160"/>
        <p:guide pos="2880"/>
        <p:guide orient="horz" pos="4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9BD287-4331-4DF6-AFC7-95FDD44D554C}" type="datetimeFigureOut">
              <a:rPr lang="en-CA" smtClean="0"/>
              <a:t>2022-02-09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8C6DE26-C144-4F65-B050-1951C4A0AD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5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D26E2A-2EFC-4C5A-AD20-9B7AD14FD3D0}" type="datetimeFigureOut">
              <a:rPr lang="en-CA" smtClean="0"/>
              <a:t>2022-02-09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CAF1A39-2EDB-4D93-B34E-3FCB576D9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23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8165" indent="-29160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6408" indent="-23328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2971" indent="-23328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9533" indent="-23328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6098" indent="-233282" defTabSz="46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32661" indent="-233282" defTabSz="46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9223" indent="-233282" defTabSz="46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5787" indent="-233282" defTabSz="46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004734-6B42-486E-8203-5034D5943FA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32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65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7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021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25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81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03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015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92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85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895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48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63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94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935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382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213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681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860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856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15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955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852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48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13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79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42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94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10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9409-A49D-42B1-88D0-E3D7FE7AD4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8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F5D-4D92-4085-ABEA-65EFA25E6988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5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0183-38FF-4812-8E96-7BF047ACC1BF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47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BC69-C5A1-4EEF-8B48-44925161F2E2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11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790-DB02-4E12-8DC2-27CC97EF6E89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9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3E12-D385-4646-91A4-2998A166DE71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09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908B-140D-4D3B-B532-23A9C79665B7}" type="datetime1">
              <a:rPr lang="en-CA" smtClean="0"/>
              <a:t>2022-02-09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1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D2B9-68DF-4A06-8CA9-76DB83833527}" type="datetime1">
              <a:rPr lang="en-CA" smtClean="0"/>
              <a:t>2022-02-09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75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C45B-612A-45E8-ACAB-0A61138F99C1}" type="datetime1">
              <a:rPr lang="en-CA" smtClean="0"/>
              <a:t>2022-02-09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4157-AEEF-48C7-83FB-A809AB9E2628}" type="datetime1">
              <a:rPr lang="en-CA" smtClean="0"/>
              <a:t>2022-02-09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31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E095-967B-42EE-B16C-FDACE1136941}" type="datetime1">
              <a:rPr lang="en-CA" smtClean="0"/>
              <a:t>2022-02-09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2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85ED-038D-4B19-BCA5-86D720E8FD38}" type="datetime1">
              <a:rPr lang="en-CA" smtClean="0"/>
              <a:t>2022-02-09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1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4C70-7914-45FA-AA70-DE396F909798}" type="datetime1">
              <a:rPr lang="en-CA" smtClean="0"/>
              <a:t>2022-02-09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CD1C-5E8E-4D23-9B02-A411182EE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8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331583"/>
            <a:ext cx="9073008" cy="1153201"/>
          </a:xfr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an herbicide layering strategy in newly renovated and established cranberry fields</a:t>
            </a:r>
            <a:endParaRPr lang="en-CA" altLang="en-US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504" y="5229200"/>
            <a:ext cx="8856984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Pacific Northwest Cranberry Congress 2022</a:t>
            </a:r>
          </a:p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16-17, 2022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656" y="2243537"/>
            <a:ext cx="8892480" cy="53739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CA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Jichul 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Bae</a:t>
            </a:r>
            <a:r>
              <a:rPr lang="en-CA" alt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Nathan Young</a:t>
            </a:r>
            <a:r>
              <a:rPr lang="en-CA" alt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Miranda Elsby</a:t>
            </a:r>
            <a:r>
              <a:rPr lang="en-CA" alt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Ryan Critchley</a:t>
            </a:r>
            <a:r>
              <a:rPr lang="en-CA" alt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3434468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indent="-571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-Food Canada,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Agassiz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BC, Canada</a:t>
            </a:r>
          </a:p>
          <a:p>
            <a:pPr marL="57150" marR="0" indent="-571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Biological Sciences, Simon Fraser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University, Burnaby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BC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Canada </a:t>
            </a:r>
          </a:p>
          <a:p>
            <a:pPr marL="57150" marR="0" indent="-571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Spray of Canada Ltd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Richmond, BC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Canada</a:t>
            </a:r>
          </a:p>
          <a:p>
            <a:pPr marL="57150" marR="0" indent="-571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Principal Investigator: jichul.bae@agr.gc.ca | +1 (604) 796-6136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Sites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61" y="1099885"/>
            <a:ext cx="8813519" cy="387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8573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and set up in March 2021</a:t>
            </a:r>
          </a:p>
          <a:p>
            <a:pPr marL="271463" indent="-18573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cranberry beds</a:t>
            </a:r>
          </a:p>
          <a:p>
            <a:pPr marL="512763" indent="-2286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 (BCCRF) in Delta, BC</a:t>
            </a:r>
          </a:p>
          <a:p>
            <a:pPr marL="512763" indent="-2286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Planted in Spring 2020 with plugs of two-year-old plants</a:t>
            </a:r>
          </a:p>
          <a:p>
            <a:pPr marL="271463" indent="-18573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cranberry beds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indent="-1714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Cranberry farm in Pitt Meadows, BC</a:t>
            </a:r>
          </a:p>
          <a:p>
            <a:pPr marL="509588" indent="-1714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Well established – at least 6 years old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61" y="5085184"/>
            <a:ext cx="8813519" cy="159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Rutgers varieties (New Brunswick, New Jersey)</a:t>
            </a:r>
          </a:p>
          <a:p>
            <a:pPr marL="512763" indent="-166688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BCCRF – “98-11”</a:t>
            </a:r>
          </a:p>
          <a:p>
            <a:pPr marL="512763" indent="-166688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–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Mullica Queen</a:t>
            </a:r>
            <a:r>
              <a:rPr lang="en-CA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CA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types and application 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23696"/>
              </p:ext>
            </p:extLst>
          </p:nvPr>
        </p:nvGraphicFramePr>
        <p:xfrm>
          <a:off x="251520" y="1124744"/>
          <a:ext cx="8568952" cy="5303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71">
                  <a:extLst>
                    <a:ext uri="{9D8B030D-6E8A-4147-A177-3AD203B41FA5}">
                      <a16:colId xmlns:a16="http://schemas.microsoft.com/office/drawing/2014/main" val="3652270131"/>
                    </a:ext>
                  </a:extLst>
                </a:gridCol>
                <a:gridCol w="2113571">
                  <a:extLst>
                    <a:ext uri="{9D8B030D-6E8A-4147-A177-3AD203B41FA5}">
                      <a16:colId xmlns:a16="http://schemas.microsoft.com/office/drawing/2014/main" val="1247546363"/>
                    </a:ext>
                  </a:extLst>
                </a:gridCol>
                <a:gridCol w="2113571">
                  <a:extLst>
                    <a:ext uri="{9D8B030D-6E8A-4147-A177-3AD203B41FA5}">
                      <a16:colId xmlns:a16="http://schemas.microsoft.com/office/drawing/2014/main" val="115039182"/>
                    </a:ext>
                  </a:extLst>
                </a:gridCol>
                <a:gridCol w="2228239">
                  <a:extLst>
                    <a:ext uri="{9D8B030D-6E8A-4147-A177-3AD203B41FA5}">
                      <a16:colId xmlns:a16="http://schemas.microsoft.com/office/drawing/2014/main" val="910284591"/>
                    </a:ext>
                  </a:extLst>
                </a:gridCol>
              </a:tblGrid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Ingredient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rate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Surfactant (if needed)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74586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Devrinol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2XT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67259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 480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140.16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31815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Lontrel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XC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67555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Callisto 480SC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100.8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Agral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 (0.2% v/v.)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74883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Poast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Ultra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Merge (1L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04872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marL="10033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Casoron G-4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US" sz="14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4400 g </a:t>
                      </a:r>
                      <a:r>
                        <a:rPr lang="en-US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r>
                        <a:rPr lang="en-US" sz="1600" b="0" baseline="30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8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6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Timing of treatment applications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10559"/>
              </p:ext>
            </p:extLst>
          </p:nvPr>
        </p:nvGraphicFramePr>
        <p:xfrm>
          <a:off x="41072" y="1083553"/>
          <a:ext cx="9031250" cy="548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080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162410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4577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3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5355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  <a:endParaRPr lang="en-CA" sz="13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PRE1+POST1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20993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PRE1+POST2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98641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PRE2+POST1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CA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Sethoxydim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77031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PRE2+POST2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300" b="0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kumimoji="0" lang="en-C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kumimoji="0" lang="en-CA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Sethoxydim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79010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POST1+POST-H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38869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POST2+POST-H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66281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PRE1+POST1+POST-H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38198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PRE1+POST2+POST-H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53121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PRE2+POST1+POST-H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41212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PRE2+POST2+POST-H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3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3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3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3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2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2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Design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15" y="1075001"/>
            <a:ext cx="8813519" cy="98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Randomized Complete Block Design</a:t>
            </a:r>
          </a:p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 Treatments | 4 replicates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9" y="2420888"/>
            <a:ext cx="8780775" cy="42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85881" y="2713112"/>
            <a:ext cx="8285223" cy="3230592"/>
            <a:chOff x="185881" y="2713112"/>
            <a:chExt cx="8285223" cy="3230592"/>
          </a:xfrm>
        </p:grpSpPr>
        <p:sp>
          <p:nvSpPr>
            <p:cNvPr id="9" name="Rectangle 8"/>
            <p:cNvSpPr/>
            <p:nvPr/>
          </p:nvSpPr>
          <p:spPr>
            <a:xfrm>
              <a:off x="185881" y="3135392"/>
              <a:ext cx="1645920" cy="2808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5184" y="3120793"/>
              <a:ext cx="1645920" cy="2808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4603" y="3135392"/>
              <a:ext cx="1645920" cy="2808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504580" y="2713112"/>
              <a:ext cx="1645920" cy="400110"/>
              <a:chOff x="3500667" y="2276872"/>
              <a:chExt cx="1643483" cy="40011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500667" y="2487225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708207" y="2480348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008937" y="2276872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m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Design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39230"/>
            <a:ext cx="8813519" cy="98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plot is 4 x 2 m with 2 m untreated buffers on all sides</a:t>
            </a:r>
          </a:p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Buffers used as weedy-check plots (vs. the adjacent treated plots)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5242" y="3135392"/>
            <a:ext cx="1645920" cy="2808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3964" y="3135392"/>
            <a:ext cx="1645920" cy="2808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45242" y="2713429"/>
            <a:ext cx="1645920" cy="414709"/>
            <a:chOff x="1845242" y="2643579"/>
            <a:chExt cx="1645920" cy="414709"/>
          </a:xfrm>
        </p:grpSpPr>
        <p:grpSp>
          <p:nvGrpSpPr>
            <p:cNvPr id="21" name="Group 20"/>
            <p:cNvGrpSpPr/>
            <p:nvPr/>
          </p:nvGrpSpPr>
          <p:grpSpPr>
            <a:xfrm>
              <a:off x="1845242" y="2677929"/>
              <a:ext cx="438380" cy="365760"/>
              <a:chOff x="1845242" y="2677929"/>
              <a:chExt cx="438380" cy="3657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1845242" y="2677929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47679" y="2853932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055219" y="2692528"/>
              <a:ext cx="435943" cy="365760"/>
              <a:chOff x="3055219" y="2692528"/>
              <a:chExt cx="435943" cy="36576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3491162" y="2692528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55219" y="2847055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2355949" y="2643579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29832" y="3149414"/>
            <a:ext cx="400110" cy="2795190"/>
            <a:chOff x="1429832" y="3149414"/>
            <a:chExt cx="400110" cy="2795190"/>
          </a:xfrm>
        </p:grpSpPr>
        <p:grpSp>
          <p:nvGrpSpPr>
            <p:cNvPr id="23" name="Group 22"/>
            <p:cNvGrpSpPr/>
            <p:nvPr/>
          </p:nvGrpSpPr>
          <p:grpSpPr>
            <a:xfrm rot="5400000">
              <a:off x="1189861" y="3423734"/>
              <a:ext cx="914400" cy="365760"/>
              <a:chOff x="1845242" y="2677929"/>
              <a:chExt cx="436803" cy="3657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1845242" y="2677929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46102" y="2853932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5400000">
              <a:off x="1189861" y="5304524"/>
              <a:ext cx="914400" cy="365760"/>
              <a:chOff x="3055219" y="2692528"/>
              <a:chExt cx="435943" cy="36576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3491162" y="2692528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55219" y="2847055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 rot="16200000">
              <a:off x="1324354" y="431380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3964" y="2706084"/>
            <a:ext cx="1645920" cy="414709"/>
            <a:chOff x="1845242" y="2643579"/>
            <a:chExt cx="1645920" cy="414709"/>
          </a:xfrm>
        </p:grpSpPr>
        <p:grpSp>
          <p:nvGrpSpPr>
            <p:cNvPr id="32" name="Group 31"/>
            <p:cNvGrpSpPr/>
            <p:nvPr/>
          </p:nvGrpSpPr>
          <p:grpSpPr>
            <a:xfrm>
              <a:off x="1845242" y="2677929"/>
              <a:ext cx="438380" cy="365760"/>
              <a:chOff x="1845242" y="2677929"/>
              <a:chExt cx="438380" cy="3657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845242" y="2677929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847679" y="2853932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055219" y="2692528"/>
              <a:ext cx="435943" cy="365760"/>
              <a:chOff x="3055219" y="2692528"/>
              <a:chExt cx="435943" cy="36576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3491162" y="2692528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55219" y="2847055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2355949" y="2643579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9884" y="3150250"/>
            <a:ext cx="400110" cy="2795190"/>
            <a:chOff x="1429832" y="3149414"/>
            <a:chExt cx="400110" cy="2795190"/>
          </a:xfrm>
        </p:grpSpPr>
        <p:grpSp>
          <p:nvGrpSpPr>
            <p:cNvPr id="41" name="Group 40"/>
            <p:cNvGrpSpPr/>
            <p:nvPr/>
          </p:nvGrpSpPr>
          <p:grpSpPr>
            <a:xfrm rot="5400000">
              <a:off x="1189861" y="3423734"/>
              <a:ext cx="914400" cy="365760"/>
              <a:chOff x="1845242" y="2677929"/>
              <a:chExt cx="436803" cy="36576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1845242" y="2677929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846102" y="2853932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rot="5400000">
              <a:off x="1189861" y="5304524"/>
              <a:ext cx="914400" cy="365760"/>
              <a:chOff x="3055219" y="2692528"/>
              <a:chExt cx="435943" cy="36576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491162" y="2692528"/>
                <a:ext cx="0" cy="36576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055219" y="2847055"/>
                <a:ext cx="435943" cy="687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 rot="5400000">
              <a:off x="1324354" y="431380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522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 and POST herbicide treatments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74" y="3008037"/>
            <a:ext cx="2808312" cy="3744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885" y="3476089"/>
            <a:ext cx="3744415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975499"/>
            <a:ext cx="8813519" cy="19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CA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-pressurized backpack sprayer</a:t>
            </a:r>
          </a:p>
          <a:p>
            <a:pPr marL="346075" indent="-2286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four-nozzle boom fitted with 8002VS flat-fan nozzles (</a:t>
            </a:r>
            <a:r>
              <a:rPr lang="en-C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TeeJet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Technologies, Wheaton, IL) spaced 50 cm apart</a:t>
            </a:r>
          </a:p>
          <a:p>
            <a:pPr marL="346075" indent="-2286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Calibrated to deliver 200 L ha</a:t>
            </a:r>
            <a:r>
              <a:rPr lang="en-CA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 207 </a:t>
            </a:r>
            <a:r>
              <a:rPr lang="en-C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6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POST-H herbicide treatment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124744"/>
            <a:ext cx="88135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Granular herbicide</a:t>
            </a:r>
          </a:p>
          <a:p>
            <a:pPr marL="346075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Hand-held applicator (Spread-Rite G, PBI Gordon Corp.)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9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124744"/>
            <a:ext cx="8813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Weed and crop assessment</a:t>
            </a:r>
          </a:p>
          <a:p>
            <a:pPr marL="5143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Bi-weekly starting after 2</a:t>
            </a:r>
            <a:r>
              <a:rPr lang="en-CA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POST application</a:t>
            </a:r>
          </a:p>
          <a:p>
            <a:pPr marL="5143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Phytotoxicity – 0% (no injury) to 100 % (complete crop loss)</a:t>
            </a:r>
          </a:p>
          <a:p>
            <a:pPr marL="5143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Weed coverage (0-100%) of individual weed species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8813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Crop yield and safety</a:t>
            </a:r>
          </a:p>
          <a:p>
            <a:pPr marL="5143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Yield - all fruits harvest from two 0.25 m</a:t>
            </a:r>
            <a:r>
              <a:rPr lang="en-CA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quadrats </a:t>
            </a:r>
          </a:p>
          <a:p>
            <a:pPr marL="5143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Subsample sent to laboratory for residue analysis </a:t>
            </a:r>
          </a:p>
        </p:txBody>
      </p:sp>
    </p:spTree>
    <p:extLst>
      <p:ext uri="{BB962C8B-B14F-4D97-AF65-F5344CB8AC3E}">
        <p14:creationId xmlns:p14="http://schemas.microsoft.com/office/powerpoint/2010/main" val="174508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Timeline/Procedures (Year 1: 2020-2021)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6226"/>
            <a:ext cx="8928991" cy="3158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7504" y="4581128"/>
            <a:ext cx="8021431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PRE: March 26 (BCCRF) | March 29, 2021 (Pitt Meadows)</a:t>
            </a:r>
          </a:p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 #1: April 20, 2021 </a:t>
            </a:r>
          </a:p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 #2: May 26, 2021</a:t>
            </a:r>
          </a:p>
          <a:p>
            <a:pPr marL="401638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POST-H: January 26, 2022</a:t>
            </a:r>
          </a:p>
        </p:txBody>
      </p:sp>
    </p:spTree>
    <p:extLst>
      <p:ext uri="{BB962C8B-B14F-4D97-AF65-F5344CB8AC3E}">
        <p14:creationId xmlns:p14="http://schemas.microsoft.com/office/powerpoint/2010/main" val="64297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188625"/>
            <a:ext cx="8856984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weed species were present</a:t>
            </a:r>
          </a:p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Weed species commonly found in the experimental plots include:</a:t>
            </a:r>
          </a:p>
        </p:txBody>
      </p:sp>
      <p:pic>
        <p:nvPicPr>
          <p:cNvPr id="12" name="Picture 11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10C6C79A-F61F-4B84-A708-F2E34FD2B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0" y="3724592"/>
            <a:ext cx="2316480" cy="1737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2253691" y="5505710"/>
            <a:ext cx="180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Silvery sedge </a:t>
            </a:r>
          </a:p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Carex</a:t>
            </a:r>
            <a:r>
              <a:rPr lang="en-C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canescens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25399" y="5517232"/>
            <a:ext cx="1908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Sheep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sorrel</a:t>
            </a:r>
          </a:p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Rumex acetosella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9AE7EB12-DFFE-4E37-B1D2-C129372E9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" y="3284984"/>
            <a:ext cx="1837090" cy="2185266"/>
          </a:xfrm>
          <a:prstGeom prst="rect">
            <a:avLst/>
          </a:prstGeom>
        </p:spPr>
      </p:pic>
      <p:pic>
        <p:nvPicPr>
          <p:cNvPr id="9" name="Picture 8" descr="A picture containing outdoor, grass, plant, dirt&#10;&#10;Description automatically generated">
            <a:extLst>
              <a:ext uri="{FF2B5EF4-FFF2-40B4-BE49-F238E27FC236}">
                <a16:creationId xmlns:a16="http://schemas.microsoft.com/office/drawing/2014/main" id="{97C6DA22-7D39-4095-BB6B-66634B355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69" y="3724592"/>
            <a:ext cx="2316480" cy="1737360"/>
          </a:xfrm>
          <a:prstGeom prst="rect">
            <a:avLst/>
          </a:prstGeom>
        </p:spPr>
      </p:pic>
      <p:pic>
        <p:nvPicPr>
          <p:cNvPr id="10" name="Picture 9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F67E74D1-0B36-4A00-BF3E-35E601B52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98" y="3724592"/>
            <a:ext cx="2316480" cy="1737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4632273" y="5505710"/>
            <a:ext cx="180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Cutleaf</a:t>
            </a:r>
            <a:r>
              <a:rPr lang="en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blackberry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Rubus</a:t>
            </a:r>
            <a:r>
              <a:rPr lang="en-CA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laciniatus</a:t>
            </a:r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6948264" y="5470250"/>
            <a:ext cx="1925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Himalayan blackberry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Rubus</a:t>
            </a:r>
            <a:r>
              <a:rPr lang="en-CA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arme</a:t>
            </a:r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45" y="252709"/>
            <a:ext cx="9014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 Perennial Weed Management</a:t>
            </a:r>
            <a:endParaRPr lang="en-CA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63" y="1026319"/>
            <a:ext cx="9108504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of conventional herbicides registered for use are primarily useful for annual weed management.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492896"/>
            <a:ext cx="91085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lnSpc>
                <a:spcPct val="150000"/>
              </a:lnSpc>
              <a:spcBef>
                <a:spcPts val="12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2426485"/>
            <a:ext cx="9108504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eldom controlled by a single herbicide application due to deep and extensive root and shoot systems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3670040" cy="2477565"/>
          </a:xfrm>
          <a:prstGeom prst="rect">
            <a:avLst/>
          </a:prstGeom>
        </p:spPr>
      </p:pic>
      <p:pic>
        <p:nvPicPr>
          <p:cNvPr id="11" name="Picture 2" descr="O:\STB\National Science Programs\Sustainable Production System\Weed Science\Weed ID Photo's\Horsetail\WSC_0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34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997456"/>
            <a:ext cx="88569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and density are spatially and temporally heterogeneous throughout the experimental plots</a:t>
            </a: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validate efficacy of the herbicide treatments</a:t>
            </a:r>
          </a:p>
        </p:txBody>
      </p:sp>
      <p:pic>
        <p:nvPicPr>
          <p:cNvPr id="12" name="Picture 11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10C6C79A-F61F-4B84-A708-F2E34FD2B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0" y="3724592"/>
            <a:ext cx="2316480" cy="1737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2253691" y="5505710"/>
            <a:ext cx="180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Silvery sedge </a:t>
            </a:r>
          </a:p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Carex</a:t>
            </a:r>
            <a:r>
              <a:rPr lang="en-C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canescens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25399" y="5517232"/>
            <a:ext cx="1908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Sheep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sorrel</a:t>
            </a:r>
          </a:p>
          <a:p>
            <a:pPr algn="ctr"/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Rumex acetosella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9AE7EB12-DFFE-4E37-B1D2-C129372E9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" y="3284984"/>
            <a:ext cx="1837090" cy="2185266"/>
          </a:xfrm>
          <a:prstGeom prst="rect">
            <a:avLst/>
          </a:prstGeom>
        </p:spPr>
      </p:pic>
      <p:pic>
        <p:nvPicPr>
          <p:cNvPr id="9" name="Picture 8" descr="A picture containing outdoor, grass, plant, dirt&#10;&#10;Description automatically generated">
            <a:extLst>
              <a:ext uri="{FF2B5EF4-FFF2-40B4-BE49-F238E27FC236}">
                <a16:creationId xmlns:a16="http://schemas.microsoft.com/office/drawing/2014/main" id="{97C6DA22-7D39-4095-BB6B-66634B355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69" y="3724592"/>
            <a:ext cx="2316480" cy="1737360"/>
          </a:xfrm>
          <a:prstGeom prst="rect">
            <a:avLst/>
          </a:prstGeom>
        </p:spPr>
      </p:pic>
      <p:pic>
        <p:nvPicPr>
          <p:cNvPr id="10" name="Picture 9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F67E74D1-0B36-4A00-BF3E-35E601B52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98" y="3724592"/>
            <a:ext cx="2316480" cy="1737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4632273" y="5505710"/>
            <a:ext cx="180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Cutleaf</a:t>
            </a:r>
            <a:r>
              <a:rPr lang="en-C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blackberry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Rubus</a:t>
            </a:r>
            <a:r>
              <a:rPr lang="en-CA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laciniatus</a:t>
            </a:r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B7AAA-F9AC-43C9-BE8D-FDB1B1EF6949}"/>
              </a:ext>
            </a:extLst>
          </p:cNvPr>
          <p:cNvSpPr txBox="1"/>
          <p:nvPr/>
        </p:nvSpPr>
        <p:spPr>
          <a:xfrm>
            <a:off x="6948264" y="5470250"/>
            <a:ext cx="1925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Himalayan blackberry</a:t>
            </a:r>
            <a:endParaRPr lang="en-C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Rubus</a:t>
            </a:r>
            <a:r>
              <a:rPr lang="en-CA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arme</a:t>
            </a:r>
            <a:r>
              <a:rPr lang="en-CA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251520" y="6125234"/>
            <a:ext cx="15121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to 90%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2412403" y="6125234"/>
            <a:ext cx="15121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to 55%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4802092" y="6125234"/>
            <a:ext cx="15121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to 25%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FFD18-5243-40F5-A9CE-27E80E787B06}"/>
              </a:ext>
            </a:extLst>
          </p:cNvPr>
          <p:cNvSpPr txBox="1"/>
          <p:nvPr/>
        </p:nvSpPr>
        <p:spPr>
          <a:xfrm>
            <a:off x="7134254" y="6088550"/>
            <a:ext cx="15121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to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431" y="1115920"/>
            <a:ext cx="8813519" cy="309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effect of the treatments on woody plants</a:t>
            </a:r>
          </a:p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Woody plants became dominant throughout the field sites </a:t>
            </a:r>
          </a:p>
          <a:p>
            <a:pPr marL="514350" indent="-2286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ummer (~56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ays after 2</a:t>
            </a:r>
            <a:r>
              <a:rPr lang="en-CA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POST application)</a:t>
            </a:r>
          </a:p>
          <a:p>
            <a:pPr marL="514350" indent="-2286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Blackberry, maple and birch </a:t>
            </a:r>
          </a:p>
          <a:p>
            <a:pPr marL="514350" indent="-2286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Very difficult to access to the plots for weed/crop assessments and POST-H treatment application in January 2022</a:t>
            </a:r>
          </a:p>
        </p:txBody>
      </p:sp>
      <p:pic>
        <p:nvPicPr>
          <p:cNvPr id="27" name="Picture 26" descr="A picture containing outdoor, grass, plant, dirt&#10;&#10;Description automatically generated">
            <a:extLst>
              <a:ext uri="{FF2B5EF4-FFF2-40B4-BE49-F238E27FC236}">
                <a16:creationId xmlns:a16="http://schemas.microsoft.com/office/drawing/2014/main" id="{97C6DA22-7D39-4095-BB6B-66634B355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43" y="4466325"/>
            <a:ext cx="2169295" cy="1626971"/>
          </a:xfrm>
          <a:prstGeom prst="rect">
            <a:avLst/>
          </a:prstGeom>
        </p:spPr>
      </p:pic>
      <p:pic>
        <p:nvPicPr>
          <p:cNvPr id="28" name="Picture 27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F67E74D1-0B36-4A00-BF3E-35E601B52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0" y="4461471"/>
            <a:ext cx="2155224" cy="16164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629" r="29951" b="10671"/>
          <a:stretch/>
        </p:blipFill>
        <p:spPr bwMode="auto">
          <a:xfrm rot="5400000">
            <a:off x="7125545" y="4261649"/>
            <a:ext cx="1616418" cy="201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17385"/>
          <a:stretch/>
        </p:blipFill>
        <p:spPr bwMode="auto">
          <a:xfrm>
            <a:off x="4593587" y="4461471"/>
            <a:ext cx="2297494" cy="1616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4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56" y="1165042"/>
            <a:ext cx="8856984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and density are spatially and temporally heterogeneous throughout the experimental plots</a:t>
            </a: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validate efficacy of the herbicide treatments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67670" y="3161229"/>
            <a:ext cx="1204712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8656" y="4316666"/>
            <a:ext cx="8856984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areas that have uniformly high pressure of weed species most commonly found in the field will be identified and experimental plots will be set up in March 2022</a:t>
            </a:r>
          </a:p>
        </p:txBody>
      </p:sp>
    </p:spTree>
    <p:extLst>
      <p:ext uri="{BB962C8B-B14F-4D97-AF65-F5344CB8AC3E}">
        <p14:creationId xmlns:p14="http://schemas.microsoft.com/office/powerpoint/2010/main" val="172084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 Cranberry Research Farm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430" y="1196752"/>
            <a:ext cx="8813519" cy="1088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effect of the treatments on woody plants</a:t>
            </a:r>
          </a:p>
          <a:p>
            <a:pPr marL="285750" indent="-230188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Woody plants became dominant throughout the field sites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656518" y="2636912"/>
            <a:ext cx="1204712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512" y="3919115"/>
            <a:ext cx="8856984" cy="2462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Hand-weeding of those woody plants will be performed before the commencement of the re-designed experiment.</a:t>
            </a: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Delayed 2</a:t>
            </a:r>
            <a:r>
              <a:rPr lang="en-CA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POST treatments (at late hook or early blooming stage) or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dditional POST treatment (early blooming stage) </a:t>
            </a:r>
          </a:p>
        </p:txBody>
      </p:sp>
    </p:spTree>
    <p:extLst>
      <p:ext uri="{BB962C8B-B14F-4D97-AF65-F5344CB8AC3E}">
        <p14:creationId xmlns:p14="http://schemas.microsoft.com/office/powerpoint/2010/main" val="342252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04" y="1052736"/>
            <a:ext cx="8856984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Field horsetail (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Equisetum </a:t>
            </a:r>
            <a:r>
              <a:rPr lang="en-CA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arvense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12763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species in all the experimental plots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 to 90% density)</a:t>
            </a:r>
          </a:p>
        </p:txBody>
      </p:sp>
      <p:pic>
        <p:nvPicPr>
          <p:cNvPr id="18" name="Picture 1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F90D831-D3A7-4689-B33F-2070FBB14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" y="3068960"/>
            <a:ext cx="4416821" cy="3312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2" y="3057562"/>
            <a:ext cx="4431687" cy="33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22480"/>
              </p:ext>
            </p:extLst>
          </p:nvPr>
        </p:nvGraphicFramePr>
        <p:xfrm>
          <a:off x="251615" y="1024566"/>
          <a:ext cx="8701720" cy="267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2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824837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58968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623319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992634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36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(March 29,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(April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26, 2021)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(January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26, 2022)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20993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98641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#7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038198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#8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Napropamide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12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07893"/>
              </p:ext>
            </p:extLst>
          </p:nvPr>
        </p:nvGraphicFramePr>
        <p:xfrm>
          <a:off x="262767" y="4437112"/>
          <a:ext cx="8701722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282">
                  <a:extLst>
                    <a:ext uri="{9D8B030D-6E8A-4147-A177-3AD203B41FA5}">
                      <a16:colId xmlns:a16="http://schemas.microsoft.com/office/drawing/2014/main" val="367655864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74801747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43281031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812255738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430153864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2161036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9,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22,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16,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2022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58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± 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8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± 7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± 16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00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± 6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10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0149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#7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± 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10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6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± 7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5769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#8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± 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± 11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7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16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53866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3877776"/>
            <a:ext cx="88569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Napropamide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POST : No or poor field horsetail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11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071" y="3713584"/>
            <a:ext cx="88569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 only: Poor field horsetail control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39929"/>
              </p:ext>
            </p:extLst>
          </p:nvPr>
        </p:nvGraphicFramePr>
        <p:xfrm>
          <a:off x="251615" y="1237142"/>
          <a:ext cx="8701720" cy="1799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2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824837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58968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623319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992634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36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(March 29,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(April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26, 2021)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(January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26, 2022)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#5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20993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#6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9864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66064"/>
              </p:ext>
            </p:extLst>
          </p:nvPr>
        </p:nvGraphicFramePr>
        <p:xfrm>
          <a:off x="251615" y="4433664"/>
          <a:ext cx="870172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282">
                  <a:extLst>
                    <a:ext uri="{9D8B030D-6E8A-4147-A177-3AD203B41FA5}">
                      <a16:colId xmlns:a16="http://schemas.microsoft.com/office/drawing/2014/main" val="367655864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74801747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43281031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812255738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430153864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2161036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9,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22,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16,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2022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58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± 4%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± 12% 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± 10%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± 20%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00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13% c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9% c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9%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± 5%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0149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304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53" y="3355480"/>
            <a:ext cx="885698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Sulfentrazone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Clopyralid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Mesotrione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Sethoxydim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indent="-27781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Fair/good field horsetail control</a:t>
            </a:r>
          </a:p>
          <a:p>
            <a:pPr marL="509588" indent="-27781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But, the control efficacy was not maintained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07895"/>
              </p:ext>
            </p:extLst>
          </p:nvPr>
        </p:nvGraphicFramePr>
        <p:xfrm>
          <a:off x="251615" y="1024566"/>
          <a:ext cx="8701720" cy="1799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2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824837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58968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623319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992634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36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(March 29,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(April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26, 2021)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(January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26, 2022)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20993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#9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Clopyralid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03819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4413"/>
              </p:ext>
            </p:extLst>
          </p:nvPr>
        </p:nvGraphicFramePr>
        <p:xfrm>
          <a:off x="251520" y="5229200"/>
          <a:ext cx="870172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282">
                  <a:extLst>
                    <a:ext uri="{9D8B030D-6E8A-4147-A177-3AD203B41FA5}">
                      <a16:colId xmlns:a16="http://schemas.microsoft.com/office/drawing/2014/main" val="367655864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74801747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43281031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812255738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430153864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2161036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9,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22,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16,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2022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58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± 19%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± 19% 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± 20% a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19%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00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#9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± 2% ab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± 2% ab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± 7% a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± 9% </a:t>
                      </a: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5769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24128" y="5661248"/>
            <a:ext cx="1584176" cy="93955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96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22396"/>
              </p:ext>
            </p:extLst>
          </p:nvPr>
        </p:nvGraphicFramePr>
        <p:xfrm>
          <a:off x="251615" y="1024566"/>
          <a:ext cx="8701720" cy="1799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2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824837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58968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623319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992634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36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(March 29,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(April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26, 2021)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(January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26, 2022)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98641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#10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12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72230"/>
              </p:ext>
            </p:extLst>
          </p:nvPr>
        </p:nvGraphicFramePr>
        <p:xfrm>
          <a:off x="251615" y="5013176"/>
          <a:ext cx="870172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282">
                  <a:extLst>
                    <a:ext uri="{9D8B030D-6E8A-4147-A177-3AD203B41FA5}">
                      <a16:colId xmlns:a16="http://schemas.microsoft.com/office/drawing/2014/main" val="367655864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74801747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432810319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812255738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1430153864"/>
                    </a:ext>
                  </a:extLst>
                </a:gridCol>
                <a:gridCol w="1624288">
                  <a:extLst>
                    <a:ext uri="{9D8B030D-6E8A-4147-A177-3AD203B41FA5}">
                      <a16:colId xmlns:a16="http://schemas.microsoft.com/office/drawing/2014/main" val="22161036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9,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22,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16, 2021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2022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158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± 4%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± 5%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± 5%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± 5%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0149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± 7% ab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± 3%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± 13% 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± 12% </a:t>
                      </a:r>
                      <a:r>
                        <a:rPr lang="en-CA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5386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351" y="3135372"/>
            <a:ext cx="885698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Sulfentrazone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Mesotrione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Mesotrione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Sethoxydim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indent="-27781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Fair/good field horsetail control until the harvest</a:t>
            </a:r>
          </a:p>
          <a:p>
            <a:pPr marL="509588" indent="-27781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Post-harvest treatment – Fair/good or Excellent control?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56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0" y="3015354"/>
            <a:ext cx="4416188" cy="372601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5702"/>
          <a:stretch/>
        </p:blipFill>
        <p:spPr bwMode="auto">
          <a:xfrm rot="5400000">
            <a:off x="4960753" y="2748785"/>
            <a:ext cx="3730509" cy="4254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87114"/>
              </p:ext>
            </p:extLst>
          </p:nvPr>
        </p:nvGraphicFramePr>
        <p:xfrm>
          <a:off x="251615" y="1024566"/>
          <a:ext cx="8701720" cy="1799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2">
                  <a:extLst>
                    <a:ext uri="{9D8B030D-6E8A-4147-A177-3AD203B41FA5}">
                      <a16:colId xmlns:a16="http://schemas.microsoft.com/office/drawing/2014/main" val="3574114781"/>
                    </a:ext>
                  </a:extLst>
                </a:gridCol>
                <a:gridCol w="1824837">
                  <a:extLst>
                    <a:ext uri="{9D8B030D-6E8A-4147-A177-3AD203B41FA5}">
                      <a16:colId xmlns:a16="http://schemas.microsoft.com/office/drawing/2014/main" val="1354386531"/>
                    </a:ext>
                  </a:extLst>
                </a:gridCol>
                <a:gridCol w="1658968">
                  <a:extLst>
                    <a:ext uri="{9D8B030D-6E8A-4147-A177-3AD203B41FA5}">
                      <a16:colId xmlns:a16="http://schemas.microsoft.com/office/drawing/2014/main" val="1355800146"/>
                    </a:ext>
                  </a:extLst>
                </a:gridCol>
                <a:gridCol w="2623319">
                  <a:extLst>
                    <a:ext uri="{9D8B030D-6E8A-4147-A177-3AD203B41FA5}">
                      <a16:colId xmlns:a16="http://schemas.microsoft.com/office/drawing/2014/main" val="2299573810"/>
                    </a:ext>
                  </a:extLst>
                </a:gridCol>
                <a:gridCol w="1992634">
                  <a:extLst>
                    <a:ext uri="{9D8B030D-6E8A-4147-A177-3AD203B41FA5}">
                      <a16:colId xmlns:a16="http://schemas.microsoft.com/office/drawing/2014/main" val="159930961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TRT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time (cranberry phenology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51701"/>
                  </a:ext>
                </a:extLst>
              </a:tr>
              <a:tr h="436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(March 29,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 break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(April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(May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26, 2021)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Post-harvest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(January</a:t>
                      </a:r>
                      <a:r>
                        <a:rPr lang="en-CA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26, 2022)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2419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98641"/>
                  </a:ext>
                </a:extLst>
              </a:tr>
              <a:tr h="43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#10</a:t>
                      </a: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Sulfentrazone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Mesotrione</a:t>
                      </a:r>
                      <a:r>
                        <a:rPr lang="en-CA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CA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Sethoxydim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Dichlobenil</a:t>
                      </a:r>
                      <a:endParaRPr lang="en-CA" sz="16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2505" marR="525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74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45" y="252709"/>
            <a:ext cx="9014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 Perennial Weed Management</a:t>
            </a:r>
            <a:endParaRPr lang="en-CA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492896"/>
            <a:ext cx="91085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lnSpc>
                <a:spcPct val="150000"/>
              </a:lnSpc>
              <a:spcBef>
                <a:spcPts val="12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58" y="980728"/>
            <a:ext cx="910850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starting capital and longer growth period</a:t>
            </a:r>
          </a:p>
          <a:p>
            <a:pPr marL="630238" indent="-284163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Nutrient reserves in storage organs</a:t>
            </a:r>
          </a:p>
          <a:p>
            <a:pPr marL="630238" indent="-284163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Rhizomes, </a:t>
            </a:r>
            <a:r>
              <a:rPr lang="en-CA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stolons</a:t>
            </a:r>
            <a:r>
              <a:rPr lang="en-C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tubers, horizontal roots</a:t>
            </a:r>
          </a:p>
          <a:p>
            <a:pPr marL="630238" indent="-284163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regrow a new set of leaves and stems until the nutrient reserves run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60" y="4365104"/>
            <a:ext cx="4368119" cy="24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 Meadow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518" y="1164925"/>
            <a:ext cx="885698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Yield was ranged from 120 to 585 g m</a:t>
            </a:r>
            <a:r>
              <a:rPr lang="en-CA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marL="509588" indent="-2206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difference in yields among the treatments (p=0.22)</a:t>
            </a:r>
          </a:p>
          <a:p>
            <a:pPr marL="509588" indent="-2206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Heterogeneous cranberry establishment </a:t>
            </a:r>
          </a:p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None of the active ingredients was detected from the residue analyses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518" y="4391233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POST-H treatment applied on January 26, 2022</a:t>
            </a:r>
          </a:p>
          <a:p>
            <a:pPr marL="461963" indent="-230188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Efficacy on field horsetail will be assessed from March 2022</a:t>
            </a:r>
          </a:p>
          <a:p>
            <a:pPr marL="461963" indent="-230188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Crop residue of the post-harvest herbicide will be assessed in Fall 2022</a:t>
            </a:r>
          </a:p>
        </p:txBody>
      </p:sp>
    </p:spTree>
    <p:extLst>
      <p:ext uri="{BB962C8B-B14F-4D97-AF65-F5344CB8AC3E}">
        <p14:creationId xmlns:p14="http://schemas.microsoft.com/office/powerpoint/2010/main" val="132563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Summary: Pitt Meadows Site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430" y="1121296"/>
            <a:ext cx="8813519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ulfentrazone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(pre-bud break stage) +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mesotrione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(bud break stage) +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mesotrione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tank-mixed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sethxydim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(hook stage)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851920" y="2636912"/>
            <a:ext cx="1152128" cy="7920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972" y="3573016"/>
            <a:ext cx="8856984" cy="2769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Fair to good field horsetail control efficacy until the harvest </a:t>
            </a: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herbicide residue in the berries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POST-H efficacy on field horsetail in the following spring?</a:t>
            </a:r>
          </a:p>
          <a:p>
            <a:pPr marL="285750" indent="-23018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Efficacy of the multi-year herbicide layering?</a:t>
            </a:r>
          </a:p>
        </p:txBody>
      </p:sp>
    </p:spTree>
    <p:extLst>
      <p:ext uri="{BB962C8B-B14F-4D97-AF65-F5344CB8AC3E}">
        <p14:creationId xmlns:p14="http://schemas.microsoft.com/office/powerpoint/2010/main" val="385890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22396" y="332656"/>
            <a:ext cx="4032448" cy="106343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ko-KR" sz="4800" b="1" dirty="0" smtClean="0">
                <a:ea typeface="맑은 고딕" pitchFamily="50" charset="-127"/>
              </a:rPr>
              <a:t>Thank you</a:t>
            </a:r>
            <a:endParaRPr kumimoji="0" lang="en-CA" altLang="ko-KR" sz="4400" b="1" dirty="0" smtClean="0">
              <a:ea typeface="맑은 고딕" pitchFamily="50" charset="-127"/>
            </a:endParaRPr>
          </a:p>
        </p:txBody>
      </p:sp>
      <p:pic>
        <p:nvPicPr>
          <p:cNvPr id="3" name="Picture 2" descr="C:\Users\BaeJ\Desktop\Weeds-compete-with-cro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228291" cy="40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/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016" y="3180319"/>
            <a:ext cx="399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jichul.bae@agr.gc.ca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91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Perennial Weed Management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53" y="980728"/>
            <a:ext cx="910850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Forcing weeds to deplete their nutrient reserves </a:t>
            </a:r>
          </a:p>
          <a:p>
            <a:pPr marL="627063" indent="-28892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Killing storage organs</a:t>
            </a:r>
          </a:p>
          <a:p>
            <a:pPr marL="627063" indent="-28892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Forcing growth of leaves/stems without opportunity to photosynthesize and replenish nutrient reserves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8027" y="3624176"/>
            <a:ext cx="4830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Chicouene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2007;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Melander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et al. 2012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3" y="4509120"/>
            <a:ext cx="91085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58763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layering strategy composed of both single and multiple applications of pre-emergence (PRE), post-emergence (POST) and/or post-harvest (POST-H)</a:t>
            </a:r>
          </a:p>
        </p:txBody>
      </p:sp>
    </p:spTree>
    <p:extLst>
      <p:ext uri="{BB962C8B-B14F-4D97-AF65-F5344CB8AC3E}">
        <p14:creationId xmlns:p14="http://schemas.microsoft.com/office/powerpoint/2010/main" val="336899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Layering Strategy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8961" y="980435"/>
            <a:ext cx="881351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Pre-emergence herbicide at lower label rate</a:t>
            </a:r>
          </a:p>
          <a:p>
            <a:pPr marL="46513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(pre-bud break)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uppress any new growth from seedbank and delay/suppress the growth of established weeds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37104" y="3212976"/>
            <a:ext cx="7024755" cy="3471116"/>
            <a:chOff x="937104" y="3284984"/>
            <a:chExt cx="7024755" cy="3471116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4B8D6F85-6B55-48CA-8CB5-CEA4592B4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004" b="8032"/>
            <a:stretch/>
          </p:blipFill>
          <p:spPr>
            <a:xfrm>
              <a:off x="937104" y="3284984"/>
              <a:ext cx="7011542" cy="3471116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3239344" y="3291972"/>
              <a:ext cx="4722515" cy="346412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937104" y="3291973"/>
              <a:ext cx="2304256" cy="801480"/>
              <a:chOff x="323528" y="3640709"/>
              <a:chExt cx="2304256" cy="801480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19" b="17869"/>
              <a:stretch/>
            </p:blipFill>
            <p:spPr>
              <a:xfrm>
                <a:off x="323528" y="3640709"/>
                <a:ext cx="2304256" cy="801480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336741" y="3647058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smtClean="0"/>
                  <a:t>PRE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655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Layering Strategy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68" y="1042571"/>
            <a:ext cx="88135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524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Post-emergence herbicides</a:t>
            </a: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and Summer (Bud break and Hook)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Damage/kill perennial weed plants</a:t>
            </a: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photosynthesizing and replenishing nutrient reserves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8D6F85-6B55-48CA-8CB5-CEA4592B4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4" b="8032"/>
          <a:stretch/>
        </p:blipFill>
        <p:spPr>
          <a:xfrm>
            <a:off x="981554" y="3327402"/>
            <a:ext cx="7011542" cy="34711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68144" y="3334390"/>
            <a:ext cx="2138165" cy="34641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81554" y="3334391"/>
            <a:ext cx="2304256" cy="801480"/>
            <a:chOff x="323528" y="3640709"/>
            <a:chExt cx="2304256" cy="8014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9" b="17869"/>
            <a:stretch/>
          </p:blipFill>
          <p:spPr>
            <a:xfrm>
              <a:off x="323528" y="3640709"/>
              <a:ext cx="2304256" cy="8014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6741" y="3647058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PRE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5197" y="3327402"/>
            <a:ext cx="2304256" cy="801480"/>
            <a:chOff x="323528" y="3640709"/>
            <a:chExt cx="2304256" cy="8014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9" b="17869"/>
            <a:stretch/>
          </p:blipFill>
          <p:spPr>
            <a:xfrm>
              <a:off x="323528" y="3640709"/>
              <a:ext cx="2304256" cy="8014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6741" y="3647058"/>
              <a:ext cx="684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POST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7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Layering Strategy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61" y="1196752"/>
            <a:ext cx="88135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8573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Post-harvest herbicide (winter)</a:t>
            </a:r>
          </a:p>
          <a:p>
            <a:pPr marL="509588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with relatively mild winters (e.g., southern coast BC)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ranslocate carbohydrate reserves from the leaves/stems to the overwintering organs </a:t>
            </a:r>
          </a:p>
          <a:p>
            <a:pPr marL="509588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Post-harvest herbicides are absorbed into the plants and translocate with the carbohydrates to the storage organs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Herbicide Layering Strategy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8D6F85-6B55-48CA-8CB5-CEA4592B4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4" b="8032"/>
          <a:stretch/>
        </p:blipFill>
        <p:spPr>
          <a:xfrm>
            <a:off x="981554" y="3327402"/>
            <a:ext cx="7011542" cy="347111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81554" y="3334391"/>
            <a:ext cx="2304256" cy="801480"/>
            <a:chOff x="323528" y="3640709"/>
            <a:chExt cx="2304256" cy="8014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9" b="17869"/>
            <a:stretch/>
          </p:blipFill>
          <p:spPr>
            <a:xfrm>
              <a:off x="323528" y="3640709"/>
              <a:ext cx="2304256" cy="8014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6741" y="3647058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PRE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5197" y="3327402"/>
            <a:ext cx="2304256" cy="801480"/>
            <a:chOff x="323528" y="3640709"/>
            <a:chExt cx="2304256" cy="8014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9" b="17869"/>
            <a:stretch/>
          </p:blipFill>
          <p:spPr>
            <a:xfrm>
              <a:off x="323528" y="3640709"/>
              <a:ext cx="2304256" cy="8014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6741" y="3647058"/>
              <a:ext cx="684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POST</a:t>
              </a:r>
              <a:endParaRPr lang="en-U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0009" y="1042571"/>
            <a:ext cx="88135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8573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Post-harvest herbicide (winter)</a:t>
            </a: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Damaging/killing overwintering storage organs</a:t>
            </a: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Prevent new spring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509588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effects that carry into spring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2986" y="3334391"/>
            <a:ext cx="2304256" cy="801480"/>
            <a:chOff x="323528" y="3640709"/>
            <a:chExt cx="2304256" cy="8014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9" b="17869"/>
            <a:stretch/>
          </p:blipFill>
          <p:spPr>
            <a:xfrm>
              <a:off x="323528" y="3640709"/>
              <a:ext cx="2304256" cy="8014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6741" y="3647058"/>
              <a:ext cx="90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POST-H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41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18" y="837484"/>
            <a:ext cx="6858000" cy="72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3" y="252709"/>
            <a:ext cx="8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BCCMC Research (2021- Present)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61" y="980728"/>
            <a:ext cx="8813519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85738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</a:p>
          <a:p>
            <a:pPr marL="509588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identify and evaluate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effective and safe herbicide layering strategy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 manage persistent perennial weeds in both establishing and established cranberry beds.</a:t>
            </a:r>
          </a:p>
          <a:p>
            <a:pPr marL="509588" indent="-1714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establish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safety of the herbicide layering strategy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for use in cranberry production in both crop tolerance and subsequent fruit residues.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5" y="5170083"/>
            <a:ext cx="4987806" cy="14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6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1956</Words>
  <Application>Microsoft Office PowerPoint</Application>
  <PresentationFormat>On-screen Show (4:3)</PresentationFormat>
  <Paragraphs>479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Malgun Gothic</vt:lpstr>
      <vt:lpstr>Malgun Gothic</vt:lpstr>
      <vt:lpstr>ＭＳ Ｐゴシック</vt:lpstr>
      <vt:lpstr>Arial</vt:lpstr>
      <vt:lpstr>Calibri</vt:lpstr>
      <vt:lpstr>Wingdings</vt:lpstr>
      <vt:lpstr>Office Theme</vt:lpstr>
      <vt:lpstr>Assessing an herbicide layering strategy in newly renovated and established cranberry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AAFC-AAC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Science Program</dc:title>
  <dc:creator>JB</dc:creator>
  <cp:lastModifiedBy>Bae, Jichul</cp:lastModifiedBy>
  <cp:revision>239</cp:revision>
  <cp:lastPrinted>2018-07-23T20:06:00Z</cp:lastPrinted>
  <dcterms:created xsi:type="dcterms:W3CDTF">2018-04-12T23:58:46Z</dcterms:created>
  <dcterms:modified xsi:type="dcterms:W3CDTF">2022-02-10T03:45:18Z</dcterms:modified>
</cp:coreProperties>
</file>