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handoutMasterIdLst>
    <p:handoutMasterId r:id="rId44"/>
  </p:handoutMasterIdLst>
  <p:sldIdLst>
    <p:sldId id="256" r:id="rId4"/>
    <p:sldId id="525" r:id="rId5"/>
    <p:sldId id="534" r:id="rId6"/>
    <p:sldId id="485" r:id="rId7"/>
    <p:sldId id="480" r:id="rId8"/>
    <p:sldId id="447" r:id="rId9"/>
    <p:sldId id="488" r:id="rId10"/>
    <p:sldId id="270" r:id="rId11"/>
    <p:sldId id="288" r:id="rId12"/>
    <p:sldId id="526" r:id="rId13"/>
    <p:sldId id="274" r:id="rId14"/>
    <p:sldId id="522" r:id="rId15"/>
    <p:sldId id="304" r:id="rId16"/>
    <p:sldId id="372" r:id="rId17"/>
    <p:sldId id="353" r:id="rId18"/>
    <p:sldId id="309" r:id="rId19"/>
    <p:sldId id="527" r:id="rId20"/>
    <p:sldId id="362" r:id="rId21"/>
    <p:sldId id="319" r:id="rId22"/>
    <p:sldId id="355" r:id="rId23"/>
    <p:sldId id="528" r:id="rId24"/>
    <p:sldId id="529" r:id="rId25"/>
    <p:sldId id="264" r:id="rId26"/>
    <p:sldId id="458" r:id="rId27"/>
    <p:sldId id="459" r:id="rId28"/>
    <p:sldId id="468" r:id="rId29"/>
    <p:sldId id="531" r:id="rId30"/>
    <p:sldId id="532" r:id="rId31"/>
    <p:sldId id="535" r:id="rId32"/>
    <p:sldId id="462" r:id="rId33"/>
    <p:sldId id="496" r:id="rId34"/>
    <p:sldId id="463" r:id="rId35"/>
    <p:sldId id="464" r:id="rId36"/>
    <p:sldId id="503" r:id="rId37"/>
    <p:sldId id="466" r:id="rId38"/>
    <p:sldId id="508" r:id="rId39"/>
    <p:sldId id="268" r:id="rId40"/>
    <p:sldId id="477" r:id="rId41"/>
    <p:sldId id="524" r:id="rId4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DCB00"/>
    <a:srgbClr val="E9C8CB"/>
    <a:srgbClr val="ED7D31"/>
    <a:srgbClr val="E000D9"/>
    <a:srgbClr val="336BAE"/>
    <a:srgbClr val="4372C4"/>
    <a:srgbClr val="FFC000"/>
    <a:srgbClr val="A5A5A5"/>
    <a:srgbClr val="D8670A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8" autoAdjust="0"/>
    <p:restoredTop sz="81701" autoAdjust="0"/>
  </p:normalViewPr>
  <p:slideViewPr>
    <p:cSldViewPr>
      <p:cViewPr varScale="1">
        <p:scale>
          <a:sx n="103" d="100"/>
          <a:sy n="103" d="100"/>
        </p:scale>
        <p:origin x="17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eo:Desktop:Graph%20fungi%20isola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eo:Desktop:LAVAL:Projet%20Canneberge:Article%20Multiplex:First%20revision:New%20figure%204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eo:Desktop:Graph%20fungi%20isolated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teo:Desktop:pour%20presentation%2019.11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teo:Desktop:pour%20presentation%2019.11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tteo:Desktop:pour%20presentation%2019.1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53-2C47-A60E-0DF087BFA967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53-2C47-A60E-0DF087BFA967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53-2C47-A60E-0DF087BFA967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53-2C47-A60E-0DF087BFA967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53-2C47-A60E-0DF087BFA96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53-2C47-A60E-0DF087BFA967}"/>
              </c:ext>
            </c:extLst>
          </c:dPt>
          <c:dLbls>
            <c:dLbl>
              <c:idx val="0"/>
              <c:layout>
                <c:manualLayout>
                  <c:x val="0.14585698670955261"/>
                  <c:y val="-2.19435861656533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53-2C47-A60E-0DF087BFA967}"/>
                </c:ext>
              </c:extLst>
            </c:dLbl>
            <c:dLbl>
              <c:idx val="1"/>
              <c:layout>
                <c:manualLayout>
                  <c:x val="-3.4937028759999163E-2"/>
                  <c:y val="0.150486505642490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53-2C47-A60E-0DF087BFA967}"/>
                </c:ext>
              </c:extLst>
            </c:dLbl>
            <c:dLbl>
              <c:idx val="2"/>
              <c:layout>
                <c:manualLayout>
                  <c:x val="-9.9681419132953211E-2"/>
                  <c:y val="-6.91393955502397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3-2C47-A60E-0DF087BFA967}"/>
                </c:ext>
              </c:extLst>
            </c:dLbl>
            <c:dLbl>
              <c:idx val="4"/>
              <c:layout>
                <c:manualLayout>
                  <c:x val="8.9101624233310361E-2"/>
                  <c:y val="-0.120223927705239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53-2C47-A60E-0DF087BFA967}"/>
                </c:ext>
              </c:extLst>
            </c:dLbl>
            <c:dLbl>
              <c:idx val="5"/>
              <c:layout>
                <c:manualLayout>
                  <c:x val="-0.19566943057847211"/>
                  <c:y val="1.01600274649213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53-2C47-A60E-0DF087BFA96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Feuil1!$C$9:$C$14</c:f>
              <c:strCache>
                <c:ptCount val="6"/>
                <c:pt idx="0">
                  <c:v>Azerbaijan</c:v>
                </c:pt>
                <c:pt idx="1">
                  <c:v>Canada</c:v>
                </c:pt>
                <c:pt idx="2">
                  <c:v>Chile</c:v>
                </c:pt>
                <c:pt idx="3">
                  <c:v>Turkey</c:v>
                </c:pt>
                <c:pt idx="4">
                  <c:v>USA</c:v>
                </c:pt>
                <c:pt idx="5">
                  <c:v>Other countries</c:v>
                </c:pt>
              </c:strCache>
            </c:strRef>
          </c:cat>
          <c:val>
            <c:numRef>
              <c:f>Feuil1!$D$9:$D$14</c:f>
              <c:numCache>
                <c:formatCode>0.0%</c:formatCode>
                <c:ptCount val="6"/>
                <c:pt idx="0">
                  <c:v>5.0000000000000001E-3</c:v>
                </c:pt>
                <c:pt idx="1">
                  <c:v>0.20100000000000001</c:v>
                </c:pt>
                <c:pt idx="2">
                  <c:v>0.16500000000000001</c:v>
                </c:pt>
                <c:pt idx="3">
                  <c:v>1.7999999999999999E-2</c:v>
                </c:pt>
                <c:pt idx="4">
                  <c:v>0.60699999999999998</c:v>
                </c:pt>
                <c:pt idx="5">
                  <c:v>3.8E-3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53-2C47-A60E-0DF087BFA96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8"/>
          <c:dPt>
            <c:idx val="0"/>
            <c:bubble3D val="0"/>
            <c:explosion val="23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0BA-6D44-B392-7CFD26C16F48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3-20BA-6D44-B392-7CFD26C16F48}"/>
              </c:ext>
            </c:extLst>
          </c:dPt>
          <c:dLbls>
            <c:dLbl>
              <c:idx val="0"/>
              <c:layout>
                <c:manualLayout>
                  <c:x val="-3.9717283979787403E-2"/>
                  <c:y val="-0.24293489928716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A-6D44-B392-7CFD26C16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Foglio1!$I$4:$I$5</c:f>
              <c:strCache>
                <c:ptCount val="2"/>
                <c:pt idx="0">
                  <c:v>Trichoderma sp., Penicillium sp., Mucor sp. </c:v>
                </c:pt>
                <c:pt idx="1">
                  <c:v>Rot causing fungi</c:v>
                </c:pt>
              </c:strCache>
            </c:strRef>
          </c:cat>
          <c:val>
            <c:numRef>
              <c:f>Foglio1!$J$4:$J$5</c:f>
              <c:numCache>
                <c:formatCode>General</c:formatCode>
                <c:ptCount val="2"/>
                <c:pt idx="0">
                  <c:v>279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BA-6D44-B392-7CFD26C16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9C8C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E2-6B4E-93E9-BFB46655C2CB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E2-6B4E-93E9-BFB46655C2CB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E2-6B4E-93E9-BFB46655C2CB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E2-6B4E-93E9-BFB46655C2CB}"/>
              </c:ext>
            </c:extLst>
          </c:dPt>
          <c:dPt>
            <c:idx val="4"/>
            <c:bubble3D val="0"/>
            <c:spPr>
              <a:solidFill>
                <a:srgbClr val="DDCB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7E2-6B4E-93E9-BFB46655C2CB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7E2-6B4E-93E9-BFB46655C2CB}"/>
              </c:ext>
            </c:extLst>
          </c:dPt>
          <c:cat>
            <c:strRef>
              <c:f>Foglio1!$B$3:$B$8</c:f>
              <c:strCache>
                <c:ptCount val="6"/>
                <c:pt idx="0">
                  <c:v>Physalospora vaccinii</c:v>
                </c:pt>
                <c:pt idx="1">
                  <c:v>Coleophoma empetri</c:v>
                </c:pt>
                <c:pt idx="2">
                  <c:v>Strasseria geniculata</c:v>
                </c:pt>
                <c:pt idx="3">
                  <c:v>Botryosphaeria vaccinii</c:v>
                </c:pt>
                <c:pt idx="4">
                  <c:v>Colletotrichum gloeosporioides</c:v>
                </c:pt>
                <c:pt idx="5">
                  <c:v>Phomopsis vaccinii</c:v>
                </c:pt>
              </c:strCache>
            </c:strRef>
          </c:cat>
          <c:val>
            <c:numRef>
              <c:f>Foglio1!$C$3:$C$8</c:f>
              <c:numCache>
                <c:formatCode>0%</c:formatCode>
                <c:ptCount val="6"/>
                <c:pt idx="0">
                  <c:v>0.53</c:v>
                </c:pt>
                <c:pt idx="1">
                  <c:v>0.17</c:v>
                </c:pt>
                <c:pt idx="2">
                  <c:v>0.12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E2-6B4E-93E9-BFB46655C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33498606004297"/>
          <c:y val="7.7105419199671899E-2"/>
          <c:w val="0.41766501252947202"/>
          <c:h val="0.84578916160065598"/>
        </c:manualLayout>
      </c:layout>
      <c:overlay val="0"/>
      <c:txPr>
        <a:bodyPr/>
        <a:lstStyle/>
        <a:p>
          <a:pPr>
            <a:defRPr sz="1600" i="1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8"/>
          <c:dPt>
            <c:idx val="0"/>
            <c:bubble3D val="0"/>
            <c:explosion val="23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A51-664E-8D8C-6FEE805EAC73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3-2A51-664E-8D8C-6FEE805EAC73}"/>
              </c:ext>
            </c:extLst>
          </c:dPt>
          <c:dLbls>
            <c:dLbl>
              <c:idx val="0"/>
              <c:layout>
                <c:manualLayout>
                  <c:x val="-3.9717283979787403E-2"/>
                  <c:y val="-0.24293489928716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51-664E-8D8C-6FEE805EA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Foglio1!$I$4:$I$5</c:f>
              <c:strCache>
                <c:ptCount val="2"/>
                <c:pt idx="0">
                  <c:v>Trichoderma sp., Penicillium sp., Mucor sp. </c:v>
                </c:pt>
                <c:pt idx="1">
                  <c:v>Rot causing fungi</c:v>
                </c:pt>
              </c:strCache>
            </c:strRef>
          </c:cat>
          <c:val>
            <c:numRef>
              <c:f>Foglio1!$J$4:$J$5</c:f>
              <c:numCache>
                <c:formatCode>General</c:formatCode>
                <c:ptCount val="2"/>
                <c:pt idx="0">
                  <c:v>279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51-664E-8D8C-6FEE805EA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Foglio3!$C$19</c:f>
              <c:strCache>
                <c:ptCount val="1"/>
                <c:pt idx="0">
                  <c:v>Pourcentage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336B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8-6443-A366-C758404F4568}"/>
              </c:ext>
            </c:extLst>
          </c:dPt>
          <c:dPt>
            <c:idx val="9"/>
            <c:invertIfNegative val="0"/>
            <c:bubble3D val="0"/>
            <c:spPr>
              <a:solidFill>
                <a:srgbClr val="336B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8-6443-A366-C758404F4568}"/>
              </c:ext>
            </c:extLst>
          </c:dPt>
          <c:dPt>
            <c:idx val="10"/>
            <c:invertIfNegative val="0"/>
            <c:bubble3D val="0"/>
            <c:spPr>
              <a:solidFill>
                <a:srgbClr val="336B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58-6443-A366-C758404F4568}"/>
              </c:ext>
            </c:extLst>
          </c:dPt>
          <c:dPt>
            <c:idx val="11"/>
            <c:invertIfNegative val="0"/>
            <c:bubble3D val="0"/>
            <c:spPr>
              <a:solidFill>
                <a:srgbClr val="336B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58-6443-A366-C758404F4568}"/>
              </c:ext>
            </c:extLst>
          </c:dPt>
          <c:cat>
            <c:strRef>
              <c:f>Foglio3!$B$20:$B$31</c:f>
              <c:strCache>
                <c:ptCount val="12"/>
                <c:pt idx="0">
                  <c:v>Phom. vaccinii</c:v>
                </c:pt>
                <c:pt idx="1">
                  <c:v>A. lycopodina</c:v>
                </c:pt>
                <c:pt idx="2">
                  <c:v>C. fioriniae</c:v>
                </c:pt>
                <c:pt idx="3">
                  <c:v>Phyl. vaccinii</c:v>
                </c:pt>
                <c:pt idx="4">
                  <c:v>Phys. vaccinii</c:v>
                </c:pt>
                <c:pt idx="5">
                  <c:v>B. vaccinii </c:v>
                </c:pt>
                <c:pt idx="6">
                  <c:v>M. oxycocci</c:v>
                </c:pt>
                <c:pt idx="7">
                  <c:v>S. geniculata</c:v>
                </c:pt>
                <c:pt idx="8">
                  <c:v>C. fructivorum</c:v>
                </c:pt>
                <c:pt idx="9">
                  <c:v>C. empetri</c:v>
                </c:pt>
                <c:pt idx="10">
                  <c:v>A. cytisporea </c:v>
                </c:pt>
                <c:pt idx="11">
                  <c:v>G. cassandrae </c:v>
                </c:pt>
              </c:strCache>
            </c:strRef>
          </c:cat>
          <c:val>
            <c:numRef>
              <c:f>Foglio3!$C$20:$C$31</c:f>
              <c:numCache>
                <c:formatCode>0.0%</c:formatCode>
                <c:ptCount val="12"/>
                <c:pt idx="0">
                  <c:v>4.2372881355932203E-3</c:v>
                </c:pt>
                <c:pt idx="1">
                  <c:v>4.9435028248587601E-3</c:v>
                </c:pt>
                <c:pt idx="2">
                  <c:v>4.9435028248587601E-3</c:v>
                </c:pt>
                <c:pt idx="3">
                  <c:v>5.6497175141242903E-3</c:v>
                </c:pt>
                <c:pt idx="4">
                  <c:v>1.90677966101695E-2</c:v>
                </c:pt>
                <c:pt idx="5">
                  <c:v>4.4491525423728799E-2</c:v>
                </c:pt>
                <c:pt idx="6">
                  <c:v>4.4491525423728799E-2</c:v>
                </c:pt>
                <c:pt idx="7">
                  <c:v>4.9435028248587601E-2</c:v>
                </c:pt>
                <c:pt idx="8">
                  <c:v>0.15466101694915299</c:v>
                </c:pt>
                <c:pt idx="9">
                  <c:v>0.16313559322033899</c:v>
                </c:pt>
                <c:pt idx="10">
                  <c:v>0.18714689265536699</c:v>
                </c:pt>
                <c:pt idx="11">
                  <c:v>0.31779661016949101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58-6443-A366-C758404F4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641432"/>
        <c:axId val="-2139638360"/>
      </c:barChart>
      <c:catAx>
        <c:axId val="-2139641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fr-FR"/>
          </a:p>
        </c:txPr>
        <c:crossAx val="-2139638360"/>
        <c:crosses val="autoZero"/>
        <c:auto val="1"/>
        <c:lblAlgn val="ctr"/>
        <c:lblOffset val="100"/>
        <c:noMultiLvlLbl val="0"/>
      </c:catAx>
      <c:valAx>
        <c:axId val="-2139638360"/>
        <c:scaling>
          <c:orientation val="minMax"/>
          <c:max val="0.4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139641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Foglio3!$C$19</c:f>
              <c:strCache>
                <c:ptCount val="1"/>
                <c:pt idx="0">
                  <c:v>Pourcentage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8-6443-A366-C758404F4568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8-6443-A366-C758404F4568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58-6443-A366-C758404F4568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58-6443-A366-C758404F4568}"/>
              </c:ext>
            </c:extLst>
          </c:dPt>
          <c:cat>
            <c:strRef>
              <c:f>Foglio3!$B$20:$B$31</c:f>
              <c:strCache>
                <c:ptCount val="12"/>
                <c:pt idx="0">
                  <c:v>Phom. vaccinii</c:v>
                </c:pt>
                <c:pt idx="1">
                  <c:v>A. lycopodina</c:v>
                </c:pt>
                <c:pt idx="2">
                  <c:v>C. fioriniae</c:v>
                </c:pt>
                <c:pt idx="3">
                  <c:v>Phyl. vaccinii</c:v>
                </c:pt>
                <c:pt idx="4">
                  <c:v>Phys. vaccinii</c:v>
                </c:pt>
                <c:pt idx="5">
                  <c:v>B. vaccinii </c:v>
                </c:pt>
                <c:pt idx="6">
                  <c:v>M. oxycocci</c:v>
                </c:pt>
                <c:pt idx="7">
                  <c:v>S. geniculata</c:v>
                </c:pt>
                <c:pt idx="8">
                  <c:v>C. fructivorum</c:v>
                </c:pt>
                <c:pt idx="9">
                  <c:v>C. empetri</c:v>
                </c:pt>
                <c:pt idx="10">
                  <c:v>A. cytisporea </c:v>
                </c:pt>
                <c:pt idx="11">
                  <c:v>G. cassandrae </c:v>
                </c:pt>
              </c:strCache>
            </c:strRef>
          </c:cat>
          <c:val>
            <c:numRef>
              <c:f>Foglio3!$C$20:$C$31</c:f>
              <c:numCache>
                <c:formatCode>0.0%</c:formatCode>
                <c:ptCount val="12"/>
                <c:pt idx="0">
                  <c:v>4.2372881355932203E-3</c:v>
                </c:pt>
                <c:pt idx="1">
                  <c:v>4.9435028248587601E-3</c:v>
                </c:pt>
                <c:pt idx="2">
                  <c:v>4.9435028248587601E-3</c:v>
                </c:pt>
                <c:pt idx="3">
                  <c:v>5.6497175141242903E-3</c:v>
                </c:pt>
                <c:pt idx="4">
                  <c:v>1.90677966101695E-2</c:v>
                </c:pt>
                <c:pt idx="5">
                  <c:v>4.4491525423728799E-2</c:v>
                </c:pt>
                <c:pt idx="6">
                  <c:v>4.4491525423728799E-2</c:v>
                </c:pt>
                <c:pt idx="7">
                  <c:v>4.9435028248587601E-2</c:v>
                </c:pt>
                <c:pt idx="8">
                  <c:v>0.15466101694915299</c:v>
                </c:pt>
                <c:pt idx="9">
                  <c:v>0.16313559322033899</c:v>
                </c:pt>
                <c:pt idx="10">
                  <c:v>0.18714689265536699</c:v>
                </c:pt>
                <c:pt idx="11">
                  <c:v>0.31779661016949101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58-6443-A366-C758404F4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641432"/>
        <c:axId val="-2139638360"/>
      </c:barChart>
      <c:catAx>
        <c:axId val="-2139641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fr-FR"/>
          </a:p>
        </c:txPr>
        <c:crossAx val="-2139638360"/>
        <c:crosses val="autoZero"/>
        <c:auto val="1"/>
        <c:lblAlgn val="ctr"/>
        <c:lblOffset val="100"/>
        <c:noMultiLvlLbl val="0"/>
      </c:catAx>
      <c:valAx>
        <c:axId val="-2139638360"/>
        <c:scaling>
          <c:orientation val="minMax"/>
          <c:max val="0.4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139641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Foglio3!$C$19</c:f>
              <c:strCache>
                <c:ptCount val="1"/>
                <c:pt idx="0">
                  <c:v>Pourcentage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8-6443-A366-C758404F4568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8-6443-A366-C758404F4568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58-6443-A366-C758404F4568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58-6443-A366-C758404F4568}"/>
              </c:ext>
            </c:extLst>
          </c:dPt>
          <c:cat>
            <c:strRef>
              <c:f>Foglio3!$B$20:$B$31</c:f>
              <c:strCache>
                <c:ptCount val="12"/>
                <c:pt idx="0">
                  <c:v>Phom. vaccinii</c:v>
                </c:pt>
                <c:pt idx="1">
                  <c:v>A. lycopodina</c:v>
                </c:pt>
                <c:pt idx="2">
                  <c:v>C. fioriniae</c:v>
                </c:pt>
                <c:pt idx="3">
                  <c:v>Phyl. vaccinii</c:v>
                </c:pt>
                <c:pt idx="4">
                  <c:v>Phys. vaccinii</c:v>
                </c:pt>
                <c:pt idx="5">
                  <c:v>B. vaccinii </c:v>
                </c:pt>
                <c:pt idx="6">
                  <c:v>M. oxycocci</c:v>
                </c:pt>
                <c:pt idx="7">
                  <c:v>S. geniculata</c:v>
                </c:pt>
                <c:pt idx="8">
                  <c:v>C. fructivorum</c:v>
                </c:pt>
                <c:pt idx="9">
                  <c:v>C. empetri</c:v>
                </c:pt>
                <c:pt idx="10">
                  <c:v>A. cytisporea </c:v>
                </c:pt>
                <c:pt idx="11">
                  <c:v>G. cassandrae </c:v>
                </c:pt>
              </c:strCache>
            </c:strRef>
          </c:cat>
          <c:val>
            <c:numRef>
              <c:f>Foglio3!$C$20:$C$31</c:f>
              <c:numCache>
                <c:formatCode>0.0%</c:formatCode>
                <c:ptCount val="12"/>
                <c:pt idx="0">
                  <c:v>4.2372881355932203E-3</c:v>
                </c:pt>
                <c:pt idx="1">
                  <c:v>4.9435028248587601E-3</c:v>
                </c:pt>
                <c:pt idx="2">
                  <c:v>4.9435028248587601E-3</c:v>
                </c:pt>
                <c:pt idx="3">
                  <c:v>5.6497175141242903E-3</c:v>
                </c:pt>
                <c:pt idx="4">
                  <c:v>1.90677966101695E-2</c:v>
                </c:pt>
                <c:pt idx="5">
                  <c:v>4.4491525423728799E-2</c:v>
                </c:pt>
                <c:pt idx="6">
                  <c:v>4.4491525423728799E-2</c:v>
                </c:pt>
                <c:pt idx="7">
                  <c:v>4.9435028248587601E-2</c:v>
                </c:pt>
                <c:pt idx="8">
                  <c:v>0.15466101694915299</c:v>
                </c:pt>
                <c:pt idx="9">
                  <c:v>0.16313559322033899</c:v>
                </c:pt>
                <c:pt idx="10">
                  <c:v>0.18714689265536699</c:v>
                </c:pt>
                <c:pt idx="11">
                  <c:v>0.31779661016949101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58-6443-A366-C758404F4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641432"/>
        <c:axId val="-2139638360"/>
      </c:barChart>
      <c:catAx>
        <c:axId val="-2139641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fr-FR"/>
          </a:p>
        </c:txPr>
        <c:crossAx val="-2139638360"/>
        <c:crosses val="autoZero"/>
        <c:auto val="1"/>
        <c:lblAlgn val="ctr"/>
        <c:lblOffset val="100"/>
        <c:noMultiLvlLbl val="0"/>
      </c:catAx>
      <c:valAx>
        <c:axId val="-2139638360"/>
        <c:scaling>
          <c:orientation val="minMax"/>
          <c:max val="0.4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139641432"/>
        <c:crosses val="autoZero"/>
        <c:crossBetween val="between"/>
      </c:valAx>
      <c:spPr>
        <a:ln>
          <a:solidFill>
            <a:srgbClr val="4F81BD">
              <a:shade val="50000"/>
              <a:alpha val="47000"/>
            </a:srgbClr>
          </a:solidFill>
        </a:ln>
      </c:spPr>
    </c:plotArea>
    <c:plotVisOnly val="1"/>
    <c:dispBlanksAs val="gap"/>
    <c:showDLblsOverMax val="0"/>
  </c:chart>
  <c:spPr>
    <a:noFill/>
    <a:ln>
      <a:solidFill>
        <a:srgbClr val="4F81BD">
          <a:shade val="50000"/>
          <a:alpha val="46000"/>
        </a:srgbClr>
      </a:solidFill>
    </a:ln>
  </c:spPr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D30A90-4E41-EF4C-9C9B-26F41851A9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49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C3ACB2-EE42-7647-85A0-7FDF9B6BB45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44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292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72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88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9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Ces champignons la sont ceu</a:t>
            </a:r>
            <a:r>
              <a:rPr lang="fr-CH" baseline="0" dirty="0"/>
              <a:t>x qui prédominent au </a:t>
            </a:r>
            <a:r>
              <a:rPr lang="fr-CH" baseline="0" dirty="0" err="1"/>
              <a:t>québec</a:t>
            </a:r>
            <a:endParaRPr lang="fr-CH" baseline="0" dirty="0"/>
          </a:p>
          <a:p>
            <a:endParaRPr lang="fr-CH" baseline="0" dirty="0"/>
          </a:p>
          <a:p>
            <a:r>
              <a:rPr lang="fr-CH" baseline="0" dirty="0"/>
              <a:t>Prendre plus de temps pour insister sur le fait que le test est discriminant et il ne s’</a:t>
            </a:r>
            <a:r>
              <a:rPr lang="fr-CH" baseline="0" dirty="0" err="1"/>
              <a:t>interese</a:t>
            </a:r>
            <a:r>
              <a:rPr lang="fr-CH" baseline="0" dirty="0"/>
              <a:t> pas aux saprophytes qui peuvent induire à des erreurs</a:t>
            </a:r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211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Ces champignons la sont ceu</a:t>
            </a:r>
            <a:r>
              <a:rPr lang="fr-CH" baseline="0" dirty="0"/>
              <a:t>x qui prédominent au </a:t>
            </a:r>
            <a:r>
              <a:rPr lang="fr-CH" baseline="0" dirty="0" err="1"/>
              <a:t>québec</a:t>
            </a:r>
            <a:endParaRPr lang="fr-CH" baseline="0" dirty="0"/>
          </a:p>
          <a:p>
            <a:endParaRPr lang="fr-CH" baseline="0" dirty="0"/>
          </a:p>
          <a:p>
            <a:r>
              <a:rPr lang="fr-CH" baseline="0" dirty="0"/>
              <a:t>Prendre plus de temps pour insister sur le fait que le test est discriminant et il ne s’</a:t>
            </a:r>
            <a:r>
              <a:rPr lang="fr-CH" baseline="0" dirty="0" err="1"/>
              <a:t>interese</a:t>
            </a:r>
            <a:r>
              <a:rPr lang="fr-CH" baseline="0" dirty="0"/>
              <a:t> pas aux saprophytes qui peuvent induire à des erreurs</a:t>
            </a:r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09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Ces champignons la sont ceu</a:t>
            </a:r>
            <a:r>
              <a:rPr lang="fr-CH" baseline="0" dirty="0"/>
              <a:t>x qui prédominent au </a:t>
            </a:r>
            <a:r>
              <a:rPr lang="fr-CH" baseline="0" dirty="0" err="1"/>
              <a:t>québec</a:t>
            </a:r>
            <a:endParaRPr lang="fr-CH" baseline="0" dirty="0"/>
          </a:p>
          <a:p>
            <a:endParaRPr lang="fr-CH" baseline="0" dirty="0"/>
          </a:p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211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57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642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584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9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879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981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38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Richesse: pouvant aller de 0 à 12, est déterminé par le nombre d'espèces présentes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simultanement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dans un même champs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Abondance: pouvant aller de 0 à 5,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nbre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de fois que je détecte chaque espèce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578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92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On a évalué nos paramètres via un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modele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linéaire généralisé et le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modele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montre si on a des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diff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significatives ou pas</a:t>
            </a:r>
          </a:p>
          <a:p>
            <a:endParaRPr lang="fr-F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plus la barre est petite, moins il peut y avoir d’erreur (ex cultivar,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bcp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de variation/disparités entre champs et entre variétés)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216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225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Ce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resultat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contredit toute les connaissances d’avant qu’elle disaient que il y avait des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differences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entre récolte et entreposage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83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Alyc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09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774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96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71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45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 une maladie à un complexe de maladie à un complexe d’espèces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8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1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94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1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3-4, mais en étant un excellent mycologue, pas pour tout le monde, exige des bonnes connaissances</a:t>
            </a:r>
          </a:p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ACB2-EE42-7647-85A0-7FDF9B6BB45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Visuel_Présentation.jpg2                                       0004F8A9CarrierJ                       B9DD53B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213" y="901700"/>
            <a:ext cx="5792787" cy="927100"/>
          </a:xfr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et modifiez le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8400" y="2438400"/>
            <a:ext cx="2362200" cy="25146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ct val="0"/>
              </a:spcBef>
              <a:buFont typeface="Times" charset="0"/>
              <a:buNone/>
              <a:tabLst>
                <a:tab pos="388938" algn="l"/>
              </a:tabLst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Fare</a:t>
            </a:r>
            <a:r>
              <a:rPr lang="fr-CH" dirty="0"/>
              <a:t> clic per </a:t>
            </a:r>
            <a:r>
              <a:rPr lang="fr-CH" dirty="0" err="1"/>
              <a:t>modificare</a:t>
            </a:r>
            <a:r>
              <a:rPr lang="fr-CH" dirty="0"/>
              <a:t> </a:t>
            </a:r>
            <a:r>
              <a:rPr lang="fr-CH" dirty="0" err="1"/>
              <a:t>stile</a:t>
            </a:r>
            <a:endParaRPr lang="fr-CH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40F706-3B71-7947-BE30-D6817C87BD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72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77000" y="381000"/>
            <a:ext cx="1600200" cy="3263900"/>
          </a:xfrm>
        </p:spPr>
        <p:txBody>
          <a:bodyPr vert="eaVert"/>
          <a:lstStyle/>
          <a:p>
            <a:r>
              <a:rPr lang="fr-CH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74813" y="381000"/>
            <a:ext cx="4649787" cy="3263900"/>
          </a:xfrm>
        </p:spPr>
        <p:txBody>
          <a:bodyPr vert="eaVert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164B95-B90B-7D45-A4BC-42F6934022C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5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81000"/>
            <a:ext cx="9143999" cy="762000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fr-CH" dirty="0" err="1"/>
              <a:t>Fare</a:t>
            </a:r>
            <a:r>
              <a:rPr lang="fr-CH" dirty="0"/>
              <a:t> clic per </a:t>
            </a:r>
            <a:r>
              <a:rPr lang="fr-CH" dirty="0" err="1"/>
              <a:t>modificare</a:t>
            </a:r>
            <a:r>
              <a:rPr lang="fr-CH" dirty="0"/>
              <a:t> </a:t>
            </a:r>
            <a:r>
              <a:rPr lang="fr-CH" dirty="0" err="1"/>
              <a:t>stile</a:t>
            </a:r>
            <a:endParaRPr lang="fr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3B3066-2100-1B4D-8258-3C6A868C410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02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08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00DBE-3C87-0C4D-9152-DAC6545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3AD16-EC04-E040-8271-763E69AB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AA272A-55A7-9C42-AED0-A18DA092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520281-7FFD-D540-BAFB-9CA920C9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6F1E3-8645-AF4F-A595-EA63BBB0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11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8225F-E4C6-8B4E-968D-65CCF433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5A6E9B-62C5-5847-ACEA-45360B827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5324C5-A6CB-414F-B9FB-06DA868A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6E0E9A-3648-A74D-89E9-1D0D785B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AE7719-C752-7745-ABB4-8B55AFBF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57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F02EA-0FAB-A349-A390-F72C5DA6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C3D19-3A11-B64A-9152-A148EA591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C7FAC1-E64C-BE4E-9A35-3C5B31D9B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FF95B6-565D-734A-A31C-EB0590A4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E96855-C27C-C442-A1BB-ACC4FCCD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F2A520-2356-8C40-BB75-D3DDFF44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87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4E602-3287-5E4A-AABB-0AAD7E44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DA121C-94D6-B349-8603-89520700D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F5086D-7635-1B4A-A1DC-48A57D501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B3A9DE-95F7-434D-B291-8F2C53012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19C3BA-B0ED-044C-B55F-A87DDC6BB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C41859-26A3-1C43-8E88-1FF2C737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1C2A73-990F-D545-B7F7-DB9647B5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D678CB-59C7-2642-87C1-0A848808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35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42D00-F98A-2941-84EB-AE824DC1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685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00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81000"/>
            <a:ext cx="9143999" cy="762000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fr-CH" dirty="0" err="1"/>
              <a:t>Fare</a:t>
            </a:r>
            <a:r>
              <a:rPr lang="fr-CH" dirty="0"/>
              <a:t> clic per </a:t>
            </a:r>
            <a:r>
              <a:rPr lang="fr-CH" dirty="0" err="1"/>
              <a:t>modificare</a:t>
            </a:r>
            <a:r>
              <a:rPr lang="fr-CH" dirty="0"/>
              <a:t> </a:t>
            </a:r>
            <a:r>
              <a:rPr lang="fr-CH" dirty="0" err="1"/>
              <a:t>stile</a:t>
            </a:r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3B3066-2100-1B4D-8258-3C6A868C410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55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5DEEB-827D-A447-9547-CC50FCE7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8E9C05-E1DF-D44B-B752-5D802BA8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0A959F-0864-2E46-AC79-1FA135DA7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473B41-E1D8-7F43-8F01-2529C996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988FFA-16E1-C345-9AE4-4B930B88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A0086-19A9-5141-BC91-554202B2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4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7D1B6-4DAA-8642-97D4-D5CC8C22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6EBAAE-CED7-D14F-9468-FFE958A94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277439-D479-1545-8856-46802CB34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FA8F34-C0E8-0A49-AAA1-5FE0FB56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3CEB56-E4EC-C44C-AA2B-950AEB20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6BF077-33C7-4145-B95B-D73FB777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30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95AAD-A15B-7647-8A3B-558B7CA3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568369-2156-FB45-B68D-12F2B9A0A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4C9FFE-7671-D743-9B1D-A00F48EC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F312B9-E235-A742-9168-DED74886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5A930-0922-A04C-8CEE-21FA20C5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33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EBEB54-F6F9-D64E-A714-CB93051C9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AFEDCA-001A-7746-B74F-9E7FC0BE5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CF0B64-ED92-7E4A-A893-6449BAC0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3FED3-6024-1542-98A0-20B1B9F3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5AD3D-A26B-3B41-9900-72BC899B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77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63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349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366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866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571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0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C31826-188C-9944-9EB4-B21DEA8A813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82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688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504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322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27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735-6EA0-4B40-9639-99C18F637ED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62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Fare</a:t>
            </a:r>
            <a:r>
              <a:rPr lang="fr-CH" dirty="0"/>
              <a:t> clic per </a:t>
            </a:r>
            <a:r>
              <a:rPr lang="fr-CH" dirty="0" err="1"/>
              <a:t>modificare</a:t>
            </a:r>
            <a:r>
              <a:rPr lang="fr-CH" dirty="0"/>
              <a:t> </a:t>
            </a:r>
            <a:r>
              <a:rPr lang="fr-CH" dirty="0" err="1"/>
              <a:t>stile</a:t>
            </a:r>
            <a:endParaRPr lang="fr-CH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74813" y="1447800"/>
            <a:ext cx="3124200" cy="219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1413" y="1447800"/>
            <a:ext cx="3125787" cy="219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EC69A9-6159-734C-87BA-7BF3740AF17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42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2B5EE5-B1A6-2A4C-AD91-E5AFF41BD3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67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78FE3-7E49-BA46-B65D-7CE510F4D8F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D4564D-B831-5C4C-A416-845775F6DB6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8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73FF2C-1F1D-9D4E-8B58-12D60BD958F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4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ADF8CC-F0F6-0A4E-BF14-E146A7AF03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1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Visuel_Base+filet rouge.jpg                                    000BCDEFCarrierH                       B9DC42AA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381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4813" y="1447800"/>
            <a:ext cx="640238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58039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DE4F2F9-FB35-A54E-92CB-0E0E92E00B6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  <a:ea typeface="ＭＳ Ｐゴシック" charset="0"/>
        </a:defRPr>
      </a:lvl9pPr>
    </p:titleStyle>
    <p:bodyStyle>
      <a:lvl1pPr marL="161925" indent="-161925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155575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382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81100" indent="-1524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5113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19685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4257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28829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3401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66BF65-734A-984C-98C2-8F20A270983E}"/>
              </a:ext>
            </a:extLst>
          </p:cNvPr>
          <p:cNvSpPr/>
          <p:nvPr userDrawn="1"/>
        </p:nvSpPr>
        <p:spPr bwMode="auto">
          <a:xfrm>
            <a:off x="-6155" y="5538936"/>
            <a:ext cx="1031611" cy="19432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9DDA31-3733-F44A-A230-0B2A85129A07}"/>
              </a:ext>
            </a:extLst>
          </p:cNvPr>
          <p:cNvSpPr/>
          <p:nvPr userDrawn="1"/>
        </p:nvSpPr>
        <p:spPr bwMode="auto">
          <a:xfrm>
            <a:off x="1025456" y="5538936"/>
            <a:ext cx="8118544" cy="1943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F2F9-FB35-A54E-92CB-0E0E92E00B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5558D-8264-BA4C-AAB0-CC1CB55C684D}"/>
              </a:ext>
            </a:extLst>
          </p:cNvPr>
          <p:cNvSpPr/>
          <p:nvPr userDrawn="1"/>
        </p:nvSpPr>
        <p:spPr bwMode="auto">
          <a:xfrm>
            <a:off x="-6155" y="5538936"/>
            <a:ext cx="1031611" cy="19432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187DB-9E46-9A44-9917-3D1800639DDD}"/>
              </a:ext>
            </a:extLst>
          </p:cNvPr>
          <p:cNvSpPr/>
          <p:nvPr userDrawn="1"/>
        </p:nvSpPr>
        <p:spPr bwMode="auto">
          <a:xfrm>
            <a:off x="1025456" y="5538936"/>
            <a:ext cx="8118544" cy="1943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5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326" y="501724"/>
            <a:ext cx="8316396" cy="1224136"/>
          </a:xfrm>
        </p:spPr>
        <p:txBody>
          <a:bodyPr/>
          <a:lstStyle/>
          <a:p>
            <a:pPr algn="ctr"/>
            <a:r>
              <a:rPr lang="en-CA" dirty="0"/>
              <a:t>A new molecular tool to quickly detect cranberry fruit rot fungi and to perform large scale analyses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2141" y="3047056"/>
            <a:ext cx="3051859" cy="1678088"/>
          </a:xfrm>
        </p:spPr>
        <p:txBody>
          <a:bodyPr/>
          <a:lstStyle/>
          <a:p>
            <a:r>
              <a:rPr lang="it-CH" sz="1400" b="1" dirty="0"/>
              <a:t>Prof. Richard R. Bélanger</a:t>
            </a:r>
          </a:p>
          <a:p>
            <a:endParaRPr lang="it-CH" sz="1400" dirty="0"/>
          </a:p>
          <a:p>
            <a:endParaRPr lang="it-CH" sz="1400" dirty="0"/>
          </a:p>
          <a:p>
            <a:endParaRPr lang="it-CH" sz="1400" dirty="0"/>
          </a:p>
          <a:p>
            <a:pPr algn="r"/>
            <a:r>
              <a:rPr lang="it-CH" sz="1400" dirty="0"/>
              <a:t>Laval University</a:t>
            </a:r>
          </a:p>
          <a:p>
            <a:pPr algn="r"/>
            <a:r>
              <a:rPr lang="it-CH" sz="1400" dirty="0"/>
              <a:t>Québec, Canada</a:t>
            </a:r>
          </a:p>
        </p:txBody>
      </p:sp>
      <p:pic>
        <p:nvPicPr>
          <p:cNvPr id="5" name="Immagine 4" descr="Canneberges L&amp;S 0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9" y="2276872"/>
            <a:ext cx="3227025" cy="2160240"/>
          </a:xfrm>
          <a:prstGeom prst="rect">
            <a:avLst/>
          </a:prstGeom>
        </p:spPr>
      </p:pic>
      <p:pic>
        <p:nvPicPr>
          <p:cNvPr id="6" name="Immagine 5" descr="Canneberges L&amp;S 01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76"/>
          <a:stretch/>
        </p:blipFill>
        <p:spPr>
          <a:xfrm>
            <a:off x="3225096" y="2276872"/>
            <a:ext cx="2867045" cy="21319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2B9912F-46C2-AB41-BBF9-EAF8BA693D95}"/>
              </a:ext>
            </a:extLst>
          </p:cNvPr>
          <p:cNvSpPr txBox="1"/>
          <p:nvPr/>
        </p:nvSpPr>
        <p:spPr>
          <a:xfrm>
            <a:off x="273617" y="5805264"/>
            <a:ext cx="5636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Pacific Northwest Cranberry </a:t>
            </a:r>
            <a:r>
              <a:rPr lang="fr-FR" dirty="0" err="1"/>
              <a:t>Congress</a:t>
            </a:r>
            <a:r>
              <a:rPr lang="fr-FR" dirty="0"/>
              <a:t> 2022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25F2B0-7956-7244-91B0-29B9A2CA53D1}"/>
              </a:ext>
            </a:extLst>
          </p:cNvPr>
          <p:cNvSpPr txBox="1"/>
          <p:nvPr/>
        </p:nvSpPr>
        <p:spPr>
          <a:xfrm>
            <a:off x="2086814" y="6247457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February</a:t>
            </a:r>
            <a:r>
              <a:rPr lang="fr-FR" dirty="0"/>
              <a:t> 17, 2022</a:t>
            </a:r>
          </a:p>
        </p:txBody>
      </p:sp>
      <p:pic>
        <p:nvPicPr>
          <p:cNvPr id="4" name="Immagine 3" descr="20171027_14380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9081"/>
            <a:ext cx="6092141" cy="13611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D3AFDC-F849-CA48-B94F-9497819FBD3B}"/>
              </a:ext>
            </a:extLst>
          </p:cNvPr>
          <p:cNvSpPr txBox="1">
            <a:spLocks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2800" b="1" dirty="0"/>
              <a:t>CFR </a:t>
            </a:r>
            <a:r>
              <a:rPr lang="fr-FR" sz="2800" b="1" dirty="0" err="1"/>
              <a:t>diagnosis</a:t>
            </a:r>
            <a:endParaRPr lang="fr-FR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B4DC06-C23D-5E4D-95D5-7C7532951A07}"/>
              </a:ext>
            </a:extLst>
          </p:cNvPr>
          <p:cNvSpPr txBox="1">
            <a:spLocks/>
          </p:cNvSpPr>
          <p:nvPr/>
        </p:nvSpPr>
        <p:spPr>
          <a:xfrm>
            <a:off x="431540" y="1102028"/>
            <a:ext cx="2808311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CH" dirty="0"/>
              <a:t>Standard </a:t>
            </a:r>
            <a:r>
              <a:rPr lang="fr-CH" dirty="0" err="1"/>
              <a:t>procedure</a:t>
            </a:r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C449E2-F18E-884B-B388-48C013443B13}"/>
              </a:ext>
            </a:extLst>
          </p:cNvPr>
          <p:cNvSpPr txBox="1"/>
          <p:nvPr/>
        </p:nvSpPr>
        <p:spPr>
          <a:xfrm>
            <a:off x="2123728" y="3428166"/>
            <a:ext cx="659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CA" sz="3600" dirty="0">
                <a:latin typeface="+mn-lt"/>
              </a:rPr>
              <a:t>…important to develop a new method of detection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1E1C86-7582-174C-B80A-A5B4078125C4}"/>
              </a:ext>
            </a:extLst>
          </p:cNvPr>
          <p:cNvSpPr/>
          <p:nvPr/>
        </p:nvSpPr>
        <p:spPr>
          <a:xfrm flipV="1">
            <a:off x="0" y="2132856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7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641F9-E888-DB4F-AC65-DB3CCDA7686D}"/>
              </a:ext>
            </a:extLst>
          </p:cNvPr>
          <p:cNvSpPr/>
          <p:nvPr/>
        </p:nvSpPr>
        <p:spPr bwMode="auto">
          <a:xfrm>
            <a:off x="1115615" y="2132856"/>
            <a:ext cx="8028383" cy="1296144"/>
          </a:xfrm>
          <a:prstGeom prst="rect">
            <a:avLst/>
          </a:prstGeom>
          <a:solidFill>
            <a:srgbClr val="FFC000">
              <a:alpha val="4989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3999" cy="762000"/>
          </a:xfrm>
        </p:spPr>
        <p:txBody>
          <a:bodyPr/>
          <a:lstStyle/>
          <a:p>
            <a:r>
              <a:rPr lang="fr-CH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403648" y="2420888"/>
            <a:ext cx="7200800" cy="26776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400" dirty="0"/>
              <a:t>develop a multiplex PCR tool able to detect the 12 main fungi involved in CFR</a:t>
            </a:r>
            <a:endParaRPr lang="en-CA" sz="1600" dirty="0"/>
          </a:p>
          <a:p>
            <a:pPr marL="457200" indent="-457200">
              <a:buFont typeface="+mj-lt"/>
              <a:buAutoNum type="arabicPeriod"/>
            </a:pPr>
            <a:endParaRPr lang="en-CA" sz="1600" dirty="0"/>
          </a:p>
          <a:p>
            <a:pPr marL="457200" indent="-457200">
              <a:buFont typeface="+mj-lt"/>
              <a:buAutoNum type="arabicPeriod" startAt="2"/>
            </a:pPr>
            <a:r>
              <a:rPr lang="en-CA" sz="2400" dirty="0"/>
              <a:t>perform a large scale analysis in cranberry farms in Québec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A0648-ADDE-6A41-9886-95B76BB4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96" y="2924944"/>
            <a:ext cx="8244408" cy="762000"/>
          </a:xfrm>
        </p:spPr>
        <p:txBody>
          <a:bodyPr/>
          <a:lstStyle/>
          <a:p>
            <a:pPr algn="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Objective 1: the multiplex</a:t>
            </a:r>
          </a:p>
        </p:txBody>
      </p:sp>
    </p:spTree>
    <p:extLst>
      <p:ext uri="{BB962C8B-B14F-4D97-AF65-F5344CB8AC3E}">
        <p14:creationId xmlns:p14="http://schemas.microsoft.com/office/powerpoint/2010/main" val="226641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olo 1"/>
          <p:cNvSpPr>
            <a:spLocks noGrp="1"/>
          </p:cNvSpPr>
          <p:nvPr>
            <p:ph type="title" idx="4294967295"/>
          </p:nvPr>
        </p:nvSpPr>
        <p:spPr>
          <a:xfrm>
            <a:off x="395536" y="370572"/>
            <a:ext cx="2771775" cy="46614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CH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multiplex</a:t>
            </a:r>
          </a:p>
        </p:txBody>
      </p:sp>
      <p:pic>
        <p:nvPicPr>
          <p:cNvPr id="5" name="Immagine 4" descr="Figure 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53" y="1670648"/>
            <a:ext cx="4246843" cy="4873027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09768"/>
              </p:ext>
            </p:extLst>
          </p:nvPr>
        </p:nvGraphicFramePr>
        <p:xfrm>
          <a:off x="5220072" y="2564904"/>
          <a:ext cx="3059832" cy="26739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1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Phyllosticta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vaccinii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2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Monilinia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oxycocci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3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r>
                        <a:rPr lang="fr-CH" sz="1400" dirty="0" err="1"/>
                        <a:t>Phacidiaceae</a:t>
                      </a:r>
                      <a:r>
                        <a:rPr lang="fr-CH" sz="1400" dirty="0"/>
                        <a:t> (3)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endParaRPr lang="fr-CH" sz="1400" dirty="0"/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4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Phomopsis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vaccinii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5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Coleophoma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empetri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6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Godronia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cassandrae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7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Botryosphaeria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vaccinii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8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Physalospora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i="1" u="none" strike="noStrike" dirty="0" err="1">
                          <a:effectLst/>
                        </a:rPr>
                        <a:t>vaccinii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r>
                        <a:rPr lang="fr-CH" sz="1400" dirty="0"/>
                        <a:t>9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r>
                        <a:rPr lang="fr-CH" sz="1400" dirty="0" err="1"/>
                        <a:t>Glomerellaceae</a:t>
                      </a:r>
                      <a:r>
                        <a:rPr lang="fr-CH" sz="1400" dirty="0"/>
                        <a:t> (2)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endParaRPr lang="fr-CH" sz="1400" dirty="0"/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115616" y="11888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>
                <a:latin typeface="+mj-lt"/>
              </a:rPr>
              <a:t>Reaction</a:t>
            </a:r>
            <a:r>
              <a:rPr lang="fr-CH" sz="1800" dirty="0">
                <a:latin typeface="+mj-lt"/>
              </a:rPr>
              <a:t>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CD4FA7-ADCE-A548-9EE5-6C99C5DD2F3D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698DEA-9234-DF43-BC8A-BC4FF93076D7}"/>
              </a:ext>
            </a:extLst>
          </p:cNvPr>
          <p:cNvSpPr txBox="1"/>
          <p:nvPr/>
        </p:nvSpPr>
        <p:spPr>
          <a:xfrm>
            <a:off x="3635896" y="1188820"/>
            <a:ext cx="116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800">
                <a:latin typeface="+mj-lt"/>
              </a:defRPr>
            </a:lvl1pPr>
          </a:lstStyle>
          <a:p>
            <a:r>
              <a:rPr lang="fr-CH"/>
              <a:t>Reaction 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466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igure 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10" y="1479828"/>
            <a:ext cx="1698372" cy="5007600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7134"/>
              </p:ext>
            </p:extLst>
          </p:nvPr>
        </p:nvGraphicFramePr>
        <p:xfrm>
          <a:off x="5652120" y="3140968"/>
          <a:ext cx="3096345" cy="11920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02"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Phacidiaceae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endParaRPr lang="fr-CH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Allantophomopsis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cytisporea</a:t>
                      </a: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Allantophomopsis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lycopodina</a:t>
                      </a: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54"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Strasseria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geniculata</a:t>
                      </a: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067944" y="1124047"/>
            <a:ext cx="173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Reaction</a:t>
            </a:r>
            <a:r>
              <a:rPr lang="fr-CH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C</a:t>
            </a:r>
          </a:p>
        </p:txBody>
      </p:sp>
      <p:pic>
        <p:nvPicPr>
          <p:cNvPr id="8" name="Immagine 7" descr="Figure 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50"/>
          <a:stretch/>
        </p:blipFill>
        <p:spPr>
          <a:xfrm>
            <a:off x="3131839" y="1483895"/>
            <a:ext cx="2232249" cy="5003533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B82D925B-7C87-1840-BD3E-8AEC7EB4AEDC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2771775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>
                <a:latin typeface="Calibri" panose="020F0502020204030204" pitchFamily="34" charset="0"/>
                <a:cs typeface="Calibri" panose="020F0502020204030204" pitchFamily="34" charset="0"/>
              </a:rPr>
              <a:t>The multiplex</a:t>
            </a:r>
            <a:endParaRPr lang="fr-CH" sz="28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CCF54A-230A-AA44-8677-E52419F87399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B9F33D-BF8A-284C-95DE-3543F3A9E89E}"/>
              </a:ext>
            </a:extLst>
          </p:cNvPr>
          <p:cNvSpPr txBox="1"/>
          <p:nvPr/>
        </p:nvSpPr>
        <p:spPr>
          <a:xfrm>
            <a:off x="1403648" y="11212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>
                <a:latin typeface="+mj-lt"/>
              </a:defRPr>
            </a:lvl1pPr>
          </a:lstStyle>
          <a:p>
            <a:r>
              <a:rPr lang="fr-CH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Reaction</a:t>
            </a:r>
            <a:r>
              <a:rPr lang="fr-CH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</a:t>
            </a:r>
            <a:endParaRPr lang="en-CA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A6F652-B4D4-7C40-A3B9-AB148FD03AF6}"/>
              </a:ext>
            </a:extLst>
          </p:cNvPr>
          <p:cNvSpPr/>
          <p:nvPr/>
        </p:nvSpPr>
        <p:spPr bwMode="auto">
          <a:xfrm>
            <a:off x="1403648" y="3322966"/>
            <a:ext cx="1296144" cy="252000"/>
          </a:xfrm>
          <a:custGeom>
            <a:avLst/>
            <a:gdLst>
              <a:gd name="connsiteX0" fmla="*/ 0 w 1296144"/>
              <a:gd name="connsiteY0" fmla="*/ 0 h 252000"/>
              <a:gd name="connsiteX1" fmla="*/ 635111 w 1296144"/>
              <a:gd name="connsiteY1" fmla="*/ 0 h 252000"/>
              <a:gd name="connsiteX2" fmla="*/ 1296144 w 1296144"/>
              <a:gd name="connsiteY2" fmla="*/ 0 h 252000"/>
              <a:gd name="connsiteX3" fmla="*/ 1296144 w 1296144"/>
              <a:gd name="connsiteY3" fmla="*/ 252000 h 252000"/>
              <a:gd name="connsiteX4" fmla="*/ 648072 w 1296144"/>
              <a:gd name="connsiteY4" fmla="*/ 252000 h 252000"/>
              <a:gd name="connsiteX5" fmla="*/ 0 w 1296144"/>
              <a:gd name="connsiteY5" fmla="*/ 252000 h 252000"/>
              <a:gd name="connsiteX6" fmla="*/ 0 w 1296144"/>
              <a:gd name="connsiteY6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144" h="252000" extrusionOk="0">
                <a:moveTo>
                  <a:pt x="0" y="0"/>
                </a:moveTo>
                <a:cubicBezTo>
                  <a:pt x="257071" y="-18532"/>
                  <a:pt x="455758" y="10662"/>
                  <a:pt x="635111" y="0"/>
                </a:cubicBezTo>
                <a:cubicBezTo>
                  <a:pt x="814464" y="-10662"/>
                  <a:pt x="1091245" y="-1277"/>
                  <a:pt x="1296144" y="0"/>
                </a:cubicBezTo>
                <a:cubicBezTo>
                  <a:pt x="1292323" y="72353"/>
                  <a:pt x="1294943" y="159687"/>
                  <a:pt x="1296144" y="252000"/>
                </a:cubicBezTo>
                <a:cubicBezTo>
                  <a:pt x="1085793" y="268356"/>
                  <a:pt x="929576" y="266568"/>
                  <a:pt x="648072" y="252000"/>
                </a:cubicBezTo>
                <a:cubicBezTo>
                  <a:pt x="366568" y="237432"/>
                  <a:pt x="189933" y="229302"/>
                  <a:pt x="0" y="252000"/>
                </a:cubicBezTo>
                <a:cubicBezTo>
                  <a:pt x="-7921" y="184907"/>
                  <a:pt x="-5169" y="107522"/>
                  <a:pt x="0" y="0"/>
                </a:cubicBezTo>
                <a:close/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7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igure 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39" y="1844824"/>
            <a:ext cx="1651935" cy="4423586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40077"/>
              </p:ext>
            </p:extLst>
          </p:nvPr>
        </p:nvGraphicFramePr>
        <p:xfrm>
          <a:off x="5652120" y="3442750"/>
          <a:ext cx="2664296" cy="8913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02"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Glomerellaceae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endParaRPr lang="fr-CH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Colletotrichum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fioriniae</a:t>
                      </a:r>
                      <a:endParaRPr lang="fr-CH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pPr algn="l"/>
                      <a:r>
                        <a:rPr lang="fr-CH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Colletotrichum</a:t>
                      </a:r>
                    </a:p>
                  </a:txBody>
                  <a:tcPr marL="10293" marR="10293" marT="1029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4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fructivorum</a:t>
                      </a:r>
                      <a:endParaRPr lang="fr-CH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93" marR="10293" marT="1029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855549" y="1315807"/>
            <a:ext cx="150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Reaction</a:t>
            </a:r>
            <a:r>
              <a:rPr lang="fr-CH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B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3443064" y="1747324"/>
            <a:ext cx="1825823" cy="4521086"/>
            <a:chOff x="3275856" y="1700808"/>
            <a:chExt cx="1373449" cy="3751914"/>
          </a:xfrm>
        </p:grpSpPr>
        <p:pic>
          <p:nvPicPr>
            <p:cNvPr id="5" name="Immagine 4" descr="Figure 3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5856" y="1700808"/>
              <a:ext cx="617117" cy="3751914"/>
            </a:xfrm>
            <a:prstGeom prst="rect">
              <a:avLst/>
            </a:prstGeom>
          </p:spPr>
        </p:pic>
        <p:pic>
          <p:nvPicPr>
            <p:cNvPr id="9" name="Immagine 8" descr="Figure 3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1920" y="1700808"/>
              <a:ext cx="797385" cy="3751914"/>
            </a:xfrm>
            <a:prstGeom prst="rect">
              <a:avLst/>
            </a:prstGeom>
          </p:spPr>
        </p:pic>
      </p:grpSp>
      <p:sp>
        <p:nvSpPr>
          <p:cNvPr id="11" name="Rettangolo 10"/>
          <p:cNvSpPr/>
          <p:nvPr/>
        </p:nvSpPr>
        <p:spPr bwMode="auto">
          <a:xfrm>
            <a:off x="3347864" y="1700808"/>
            <a:ext cx="936104" cy="21602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18875" y="443711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>
                <a:latin typeface="+mn-lt"/>
              </a:rPr>
              <a:t> 13       14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04FC31B4-5853-534F-85A8-2E9845CC5CE6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2771775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The multiplex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777C6C-FE81-AC40-8D8B-4128EBE02737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B67DB7-B297-C742-B915-01FCEA42E281}"/>
              </a:ext>
            </a:extLst>
          </p:cNvPr>
          <p:cNvSpPr txBox="1"/>
          <p:nvPr/>
        </p:nvSpPr>
        <p:spPr>
          <a:xfrm>
            <a:off x="4082705" y="1318632"/>
            <a:ext cx="118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Reaction</a:t>
            </a:r>
            <a:r>
              <a:rPr lang="fr-CH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</a:t>
            </a:r>
            <a:endParaRPr lang="en-CA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006919-0B09-9C40-9068-4C7D76FFA402}"/>
              </a:ext>
            </a:extLst>
          </p:cNvPr>
          <p:cNvSpPr/>
          <p:nvPr/>
        </p:nvSpPr>
        <p:spPr bwMode="auto">
          <a:xfrm>
            <a:off x="1961436" y="5085184"/>
            <a:ext cx="1296144" cy="252000"/>
          </a:xfrm>
          <a:custGeom>
            <a:avLst/>
            <a:gdLst>
              <a:gd name="connsiteX0" fmla="*/ 0 w 1296144"/>
              <a:gd name="connsiteY0" fmla="*/ 0 h 252000"/>
              <a:gd name="connsiteX1" fmla="*/ 635111 w 1296144"/>
              <a:gd name="connsiteY1" fmla="*/ 0 h 252000"/>
              <a:gd name="connsiteX2" fmla="*/ 1296144 w 1296144"/>
              <a:gd name="connsiteY2" fmla="*/ 0 h 252000"/>
              <a:gd name="connsiteX3" fmla="*/ 1296144 w 1296144"/>
              <a:gd name="connsiteY3" fmla="*/ 252000 h 252000"/>
              <a:gd name="connsiteX4" fmla="*/ 648072 w 1296144"/>
              <a:gd name="connsiteY4" fmla="*/ 252000 h 252000"/>
              <a:gd name="connsiteX5" fmla="*/ 0 w 1296144"/>
              <a:gd name="connsiteY5" fmla="*/ 252000 h 252000"/>
              <a:gd name="connsiteX6" fmla="*/ 0 w 1296144"/>
              <a:gd name="connsiteY6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144" h="252000" extrusionOk="0">
                <a:moveTo>
                  <a:pt x="0" y="0"/>
                </a:moveTo>
                <a:cubicBezTo>
                  <a:pt x="257071" y="-18532"/>
                  <a:pt x="455758" y="10662"/>
                  <a:pt x="635111" y="0"/>
                </a:cubicBezTo>
                <a:cubicBezTo>
                  <a:pt x="814464" y="-10662"/>
                  <a:pt x="1091245" y="-1277"/>
                  <a:pt x="1296144" y="0"/>
                </a:cubicBezTo>
                <a:cubicBezTo>
                  <a:pt x="1292323" y="72353"/>
                  <a:pt x="1294943" y="159687"/>
                  <a:pt x="1296144" y="252000"/>
                </a:cubicBezTo>
                <a:cubicBezTo>
                  <a:pt x="1085793" y="268356"/>
                  <a:pt x="929576" y="266568"/>
                  <a:pt x="648072" y="252000"/>
                </a:cubicBezTo>
                <a:cubicBezTo>
                  <a:pt x="366568" y="237432"/>
                  <a:pt x="189933" y="229302"/>
                  <a:pt x="0" y="252000"/>
                </a:cubicBezTo>
                <a:cubicBezTo>
                  <a:pt x="-7921" y="184907"/>
                  <a:pt x="-5169" y="107522"/>
                  <a:pt x="0" y="0"/>
                </a:cubicBezTo>
                <a:close/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69396277_2385669985014278_5891214809503891456_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896633" y="503967"/>
            <a:ext cx="3609395" cy="65791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57204426-C632-784A-8B0B-DBAD7CB6299C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The multiplex: VALIDATION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AC15C-5226-194B-8A39-65C4DED60416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asellaDiTesto 2"/>
          <p:cNvSpPr txBox="1"/>
          <p:nvPr/>
        </p:nvSpPr>
        <p:spPr>
          <a:xfrm>
            <a:off x="153099" y="1859340"/>
            <a:ext cx="2059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>
                <a:latin typeface="+mn-lt"/>
              </a:rPr>
              <a:t>Sequences</a:t>
            </a:r>
            <a:r>
              <a:rPr lang="fr-CH" dirty="0">
                <a:latin typeface="+mn-lt"/>
              </a:rPr>
              <a:t> of 300 </a:t>
            </a:r>
            <a:r>
              <a:rPr lang="fr-CH" dirty="0" err="1">
                <a:latin typeface="+mn-lt"/>
              </a:rPr>
              <a:t>isolates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from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rotten</a:t>
            </a:r>
            <a:r>
              <a:rPr lang="fr-CH" dirty="0">
                <a:latin typeface="+mn-lt"/>
              </a:rPr>
              <a:t> fruit</a:t>
            </a:r>
          </a:p>
        </p:txBody>
      </p:sp>
    </p:spTree>
    <p:extLst>
      <p:ext uri="{BB962C8B-B14F-4D97-AF65-F5344CB8AC3E}">
        <p14:creationId xmlns:p14="http://schemas.microsoft.com/office/powerpoint/2010/main" val="207747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1BE500-CB61-D645-B6F2-D635117E6051}"/>
              </a:ext>
            </a:extLst>
          </p:cNvPr>
          <p:cNvSpPr/>
          <p:nvPr/>
        </p:nvSpPr>
        <p:spPr>
          <a:xfrm>
            <a:off x="4240216" y="1117761"/>
            <a:ext cx="4796280" cy="56236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57204426-C632-784A-8B0B-DBAD7CB6299C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The multiplex: VALIDATION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AC15C-5226-194B-8A39-65C4DED60416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EBDE5E4-6AFB-C641-BDDA-0E3ECD18BAF6}"/>
              </a:ext>
            </a:extLst>
          </p:cNvPr>
          <p:cNvGrpSpPr/>
          <p:nvPr/>
        </p:nvGrpSpPr>
        <p:grpSpPr>
          <a:xfrm>
            <a:off x="4401759" y="1618601"/>
            <a:ext cx="4850761" cy="4484893"/>
            <a:chOff x="2267742" y="1536658"/>
            <a:chExt cx="4850761" cy="4484893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E966A10-BDCD-A84C-B50B-58D90E0E6C13}"/>
                </a:ext>
              </a:extLst>
            </p:cNvPr>
            <p:cNvGrpSpPr/>
            <p:nvPr/>
          </p:nvGrpSpPr>
          <p:grpSpPr>
            <a:xfrm>
              <a:off x="2745577" y="5192120"/>
              <a:ext cx="4372926" cy="368523"/>
              <a:chOff x="703130" y="5292724"/>
              <a:chExt cx="4372926" cy="368523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703130" y="5412206"/>
                <a:ext cx="124454" cy="1295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200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27584" y="5292724"/>
                <a:ext cx="4248472" cy="368523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H" sz="1600" i="1" dirty="0"/>
                  <a:t>Trichoderma sp., Penicillium sp., Mucor sp., </a:t>
                </a:r>
                <a:r>
                  <a:rPr lang="fr-CH" sz="1600" dirty="0"/>
                  <a:t>etc.</a:t>
                </a: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8D462EF3-6FC3-4A4C-B87F-A438394FD645}"/>
                </a:ext>
              </a:extLst>
            </p:cNvPr>
            <p:cNvGrpSpPr/>
            <p:nvPr/>
          </p:nvGrpSpPr>
          <p:grpSpPr>
            <a:xfrm>
              <a:off x="2745577" y="5653028"/>
              <a:ext cx="3350146" cy="368523"/>
              <a:chOff x="703130" y="5627356"/>
              <a:chExt cx="3350146" cy="368523"/>
            </a:xfrm>
          </p:grpSpPr>
          <p:sp>
            <p:nvSpPr>
              <p:cNvPr id="11" name="Rettangolo 10"/>
              <p:cNvSpPr/>
              <p:nvPr/>
            </p:nvSpPr>
            <p:spPr>
              <a:xfrm>
                <a:off x="703130" y="5746837"/>
                <a:ext cx="124454" cy="129560"/>
              </a:xfrm>
              <a:prstGeom prst="rect">
                <a:avLst/>
              </a:prstGeom>
              <a:solidFill>
                <a:srgbClr val="21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200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827584" y="5627356"/>
                <a:ext cx="3225692" cy="368523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H" sz="1600" dirty="0" err="1"/>
                  <a:t>Fungi</a:t>
                </a:r>
                <a:r>
                  <a:rPr lang="fr-CH" sz="1600" dirty="0"/>
                  <a:t> </a:t>
                </a:r>
                <a:r>
                  <a:rPr lang="fr-CH" sz="1600" dirty="0" err="1"/>
                  <a:t>responsible</a:t>
                </a:r>
                <a:r>
                  <a:rPr lang="fr-CH" sz="1600" dirty="0"/>
                  <a:t> for CFR</a:t>
                </a:r>
              </a:p>
            </p:txBody>
          </p:sp>
        </p:grpSp>
        <p:graphicFrame>
          <p:nvGraphicFramePr>
            <p:cNvPr id="8" name="Grafico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3670252"/>
                </p:ext>
              </p:extLst>
            </p:nvPr>
          </p:nvGraphicFramePr>
          <p:xfrm>
            <a:off x="2267742" y="1536658"/>
            <a:ext cx="4485193" cy="3588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18" name="Immagine 5" descr="69396277_2385669985014278_5891214809503891456_n.jpg">
            <a:extLst>
              <a:ext uri="{FF2B5EF4-FFF2-40B4-BE49-F238E27FC236}">
                <a16:creationId xmlns:a16="http://schemas.microsoft.com/office/drawing/2014/main" id="{57CBB822-5D30-EC48-BC1C-B49C8C5987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49047" y="2768866"/>
            <a:ext cx="2118428" cy="38614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703FB534-95A6-F740-8D4D-BE1F53550D12}"/>
              </a:ext>
            </a:extLst>
          </p:cNvPr>
          <p:cNvSpPr/>
          <p:nvPr/>
        </p:nvSpPr>
        <p:spPr>
          <a:xfrm>
            <a:off x="4508685" y="3517556"/>
            <a:ext cx="423355" cy="343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CasellaDiTesto 2">
            <a:extLst>
              <a:ext uri="{FF2B5EF4-FFF2-40B4-BE49-F238E27FC236}">
                <a16:creationId xmlns:a16="http://schemas.microsoft.com/office/drawing/2014/main" id="{BC8C9585-8AD5-624B-90AB-62489A6035B6}"/>
              </a:ext>
            </a:extLst>
          </p:cNvPr>
          <p:cNvSpPr txBox="1"/>
          <p:nvPr/>
        </p:nvSpPr>
        <p:spPr>
          <a:xfrm>
            <a:off x="153099" y="1859340"/>
            <a:ext cx="2059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>
                <a:latin typeface="+mn-lt"/>
              </a:rPr>
              <a:t>Sequences</a:t>
            </a:r>
            <a:r>
              <a:rPr lang="fr-CH" dirty="0">
                <a:latin typeface="+mn-lt"/>
              </a:rPr>
              <a:t> of 300 </a:t>
            </a:r>
            <a:r>
              <a:rPr lang="fr-CH" dirty="0" err="1">
                <a:latin typeface="+mn-lt"/>
              </a:rPr>
              <a:t>isolates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from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rotten</a:t>
            </a:r>
            <a:r>
              <a:rPr lang="fr-CH" dirty="0">
                <a:latin typeface="+mn-lt"/>
              </a:rPr>
              <a:t> fruit</a:t>
            </a:r>
          </a:p>
        </p:txBody>
      </p:sp>
    </p:spTree>
    <p:extLst>
      <p:ext uri="{BB962C8B-B14F-4D97-AF65-F5344CB8AC3E}">
        <p14:creationId xmlns:p14="http://schemas.microsoft.com/office/powerpoint/2010/main" val="30849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FB6902-C8A6-DF47-9363-C6FDB53C0C2D}"/>
              </a:ext>
            </a:extLst>
          </p:cNvPr>
          <p:cNvSpPr/>
          <p:nvPr/>
        </p:nvSpPr>
        <p:spPr>
          <a:xfrm>
            <a:off x="2885946" y="2452842"/>
            <a:ext cx="6151011" cy="44051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92865"/>
              </p:ext>
            </p:extLst>
          </p:nvPr>
        </p:nvGraphicFramePr>
        <p:xfrm>
          <a:off x="3087313" y="3114353"/>
          <a:ext cx="5748276" cy="333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386C9F58-32A5-A948-BACD-D5A3DC65D03C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The multiplex: VALIDATION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9723A-E030-5548-93EA-AA83A4286ADF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28B7511-63B6-0A41-90C4-449E3354C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759225"/>
              </p:ext>
            </p:extLst>
          </p:nvPr>
        </p:nvGraphicFramePr>
        <p:xfrm>
          <a:off x="107042" y="1117761"/>
          <a:ext cx="3102549" cy="248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11">
            <a:extLst>
              <a:ext uri="{FF2B5EF4-FFF2-40B4-BE49-F238E27FC236}">
                <a16:creationId xmlns:a16="http://schemas.microsoft.com/office/drawing/2014/main" id="{04238875-E71E-E041-8025-015DF5331A80}"/>
              </a:ext>
            </a:extLst>
          </p:cNvPr>
          <p:cNvSpPr txBox="1"/>
          <p:nvPr/>
        </p:nvSpPr>
        <p:spPr>
          <a:xfrm>
            <a:off x="4427984" y="2634147"/>
            <a:ext cx="2580775" cy="3685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 err="1"/>
              <a:t>Fungi</a:t>
            </a:r>
            <a:r>
              <a:rPr lang="fr-CH" sz="1800" dirty="0"/>
              <a:t> </a:t>
            </a:r>
            <a:r>
              <a:rPr lang="fr-CH" sz="1800" dirty="0" err="1"/>
              <a:t>responsible</a:t>
            </a:r>
            <a:r>
              <a:rPr lang="fr-CH" sz="1800" dirty="0"/>
              <a:t> for CFR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AF68128-825B-DE49-ABF3-758D7F8790A2}"/>
              </a:ext>
            </a:extLst>
          </p:cNvPr>
          <p:cNvSpPr/>
          <p:nvPr/>
        </p:nvSpPr>
        <p:spPr>
          <a:xfrm>
            <a:off x="1725769" y="1519707"/>
            <a:ext cx="3078051" cy="721217"/>
          </a:xfrm>
          <a:custGeom>
            <a:avLst/>
            <a:gdLst>
              <a:gd name="connsiteX0" fmla="*/ 0 w 3078051"/>
              <a:gd name="connsiteY0" fmla="*/ 0 h 721217"/>
              <a:gd name="connsiteX1" fmla="*/ 3078051 w 3078051"/>
              <a:gd name="connsiteY1" fmla="*/ 0 h 721217"/>
              <a:gd name="connsiteX2" fmla="*/ 3078051 w 3078051"/>
              <a:gd name="connsiteY2" fmla="*/ 721217 h 72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8051" h="721217">
                <a:moveTo>
                  <a:pt x="0" y="0"/>
                </a:moveTo>
                <a:lnTo>
                  <a:pt x="3078051" y="0"/>
                </a:lnTo>
                <a:lnTo>
                  <a:pt x="3078051" y="721217"/>
                </a:lnTo>
              </a:path>
            </a:pathLst>
          </a:custGeom>
          <a:noFill/>
          <a:ln w="698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52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2592288" cy="762000"/>
          </a:xfrm>
          <a:prstGeom prst="rect">
            <a:avLst/>
          </a:prstGeom>
        </p:spPr>
        <p:txBody>
          <a:bodyPr/>
          <a:lstStyle/>
          <a:p>
            <a:r>
              <a:rPr lang="fr-CH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CH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</a:t>
            </a:r>
            <a:r>
              <a:rPr lang="fr-CH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482627" y="1983232"/>
            <a:ext cx="6264696" cy="1034402"/>
          </a:xfrm>
          <a:prstGeom prst="rect">
            <a:avLst/>
          </a:prstGeom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en-CA" sz="1600" dirty="0"/>
              <a:t>A precise diagnosis of the main CFR fungi (and only of those!)</a:t>
            </a:r>
          </a:p>
          <a:p>
            <a:pPr lvl="1" algn="just">
              <a:lnSpc>
                <a:spcPct val="150000"/>
              </a:lnSpc>
            </a:pPr>
            <a:r>
              <a:rPr lang="en-CA" sz="1600" dirty="0">
                <a:solidFill>
                  <a:srgbClr val="000000"/>
                </a:solidFill>
              </a:rPr>
              <a:t>A rapid identification (only a few hours needed)</a:t>
            </a:r>
          </a:p>
          <a:p>
            <a:pPr lvl="1" algn="just">
              <a:lnSpc>
                <a:spcPct val="150000"/>
              </a:lnSpc>
            </a:pPr>
            <a:r>
              <a:rPr lang="en-CA" sz="1600" dirty="0">
                <a:solidFill>
                  <a:srgbClr val="000000"/>
                </a:solidFill>
              </a:rPr>
              <a:t>An identification in multiple plant tissues, not only on fruit </a:t>
            </a:r>
            <a:endParaRPr lang="en-CA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C04AA8-489D-DD4D-B66C-77F3430A07A4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3F356-735F-F74A-AB1F-3312AE5DD25E}"/>
              </a:ext>
            </a:extLst>
          </p:cNvPr>
          <p:cNvSpPr/>
          <p:nvPr/>
        </p:nvSpPr>
        <p:spPr>
          <a:xfrm>
            <a:off x="690539" y="1519432"/>
            <a:ext cx="348685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just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The molecular tool allows: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7BF4972-D5A0-B74C-B423-78046B7D3C92}"/>
              </a:ext>
            </a:extLst>
          </p:cNvPr>
          <p:cNvGrpSpPr/>
          <p:nvPr/>
        </p:nvGrpSpPr>
        <p:grpSpPr>
          <a:xfrm>
            <a:off x="690539" y="3793646"/>
            <a:ext cx="7769893" cy="2132627"/>
            <a:chOff x="474515" y="3429000"/>
            <a:chExt cx="7769893" cy="2132627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BCAD228-0EA1-4A4E-A142-5407890A5752}"/>
                </a:ext>
              </a:extLst>
            </p:cNvPr>
            <p:cNvSpPr txBox="1"/>
            <p:nvPr/>
          </p:nvSpPr>
          <p:spPr>
            <a:xfrm>
              <a:off x="1259632" y="4392076"/>
              <a:ext cx="69847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CA" sz="1600" dirty="0">
                  <a:solidFill>
                    <a:srgbClr val="000000"/>
                  </a:solidFill>
                </a:rPr>
                <a:t>Up to 2000 times more efficient than the traditional methods </a:t>
              </a:r>
            </a:p>
            <a:p>
              <a:pPr marL="742950" lvl="1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CA" sz="1600" dirty="0">
                  <a:solidFill>
                    <a:srgbClr val="000000"/>
                  </a:solidFill>
                </a:rPr>
                <a:t>Can provide a reliable representation of the epidemiological situation of an entire region</a:t>
              </a:r>
              <a:endParaRPr lang="en-CA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28B19F-8854-C748-925B-31B896E4A60E}"/>
                </a:ext>
              </a:extLst>
            </p:cNvPr>
            <p:cNvSpPr/>
            <p:nvPr/>
          </p:nvSpPr>
          <p:spPr>
            <a:xfrm>
              <a:off x="474515" y="3429000"/>
              <a:ext cx="7344816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 algn="just"/>
              <a:r>
                <a:rPr lang="en-CA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tool can be used for a quick diagnosis as well as for large scale surveys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4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4430053-A351-A24E-A147-E0C0E3DDE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983009"/>
              </p:ext>
            </p:extLst>
          </p:nvPr>
        </p:nvGraphicFramePr>
        <p:xfrm>
          <a:off x="1115616" y="1268760"/>
          <a:ext cx="718185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EF4DF5A0-2535-3A44-90DD-AC080414F298}"/>
              </a:ext>
            </a:extLst>
          </p:cNvPr>
          <p:cNvSpPr txBox="1">
            <a:spLocks/>
          </p:cNvSpPr>
          <p:nvPr/>
        </p:nvSpPr>
        <p:spPr>
          <a:xfrm>
            <a:off x="0" y="381000"/>
            <a:ext cx="9143999" cy="7620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2800" kern="0" dirty="0"/>
              <a:t>Importance of </a:t>
            </a:r>
            <a:r>
              <a:rPr lang="fr-CH" sz="2800" kern="0" dirty="0" err="1"/>
              <a:t>cranberry</a:t>
            </a:r>
            <a:r>
              <a:rPr lang="fr-CH" sz="2800" kern="0" dirty="0"/>
              <a:t> </a:t>
            </a:r>
            <a:r>
              <a:rPr lang="fr-CH" sz="2800" kern="0" dirty="0" err="1"/>
              <a:t>worldwide</a:t>
            </a:r>
            <a:endParaRPr lang="fr-CH" sz="2800" kern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881B5B-EB6F-7C4D-A7C7-207C296CA595}"/>
              </a:ext>
            </a:extLst>
          </p:cNvPr>
          <p:cNvSpPr txBox="1"/>
          <p:nvPr/>
        </p:nvSpPr>
        <p:spPr>
          <a:xfrm>
            <a:off x="7017211" y="5909370"/>
            <a:ext cx="140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+mn-lt"/>
              </a:rPr>
              <a:t>(FAO, 2020)</a:t>
            </a:r>
          </a:p>
        </p:txBody>
      </p:sp>
    </p:spTree>
    <p:extLst>
      <p:ext uri="{BB962C8B-B14F-4D97-AF65-F5344CB8AC3E}">
        <p14:creationId xmlns:p14="http://schemas.microsoft.com/office/powerpoint/2010/main" val="425477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9-09-02 alle 15.2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688"/>
            <a:ext cx="9144000" cy="520850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1979712" y="980728"/>
            <a:ext cx="525658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5076056" y="836712"/>
            <a:ext cx="231264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6444208" y="1700808"/>
            <a:ext cx="36004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6804248" y="1772816"/>
            <a:ext cx="36004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179512" y="3645024"/>
            <a:ext cx="36004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611560" y="0"/>
            <a:ext cx="2312640" cy="76470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1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2641F9-E888-DB4F-AC65-DB3CCDA7686D}"/>
              </a:ext>
            </a:extLst>
          </p:cNvPr>
          <p:cNvSpPr/>
          <p:nvPr/>
        </p:nvSpPr>
        <p:spPr bwMode="auto">
          <a:xfrm>
            <a:off x="1065462" y="3284984"/>
            <a:ext cx="8028383" cy="1296144"/>
          </a:xfrm>
          <a:prstGeom prst="rect">
            <a:avLst/>
          </a:prstGeom>
          <a:solidFill>
            <a:srgbClr val="FFC000">
              <a:alpha val="4989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3999" cy="762000"/>
          </a:xfrm>
        </p:spPr>
        <p:txBody>
          <a:bodyPr/>
          <a:lstStyle/>
          <a:p>
            <a:r>
              <a:rPr lang="fr-CH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403648" y="2420888"/>
            <a:ext cx="7200800" cy="26776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400" dirty="0"/>
              <a:t>develop a multiplex PCR tool able to detect the 12 main fungi involved in CFR</a:t>
            </a:r>
            <a:endParaRPr lang="en-CA" sz="1600" dirty="0"/>
          </a:p>
          <a:p>
            <a:pPr marL="457200" indent="-457200">
              <a:buFont typeface="+mj-lt"/>
              <a:buAutoNum type="arabicPeriod"/>
            </a:pPr>
            <a:endParaRPr lang="en-CA" sz="1600" dirty="0"/>
          </a:p>
          <a:p>
            <a:pPr marL="457200" indent="-457200">
              <a:buFont typeface="+mj-lt"/>
              <a:buAutoNum type="arabicPeriod" startAt="2"/>
            </a:pPr>
            <a:r>
              <a:rPr lang="en-CA" sz="2400" dirty="0"/>
              <a:t>perform a large scale analysis in cranberry farms in Québec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72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A0648-ADDE-6A41-9886-95B76BB4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048000"/>
            <a:ext cx="8244408" cy="762000"/>
          </a:xfrm>
        </p:spPr>
        <p:txBody>
          <a:bodyPr/>
          <a:lstStyle/>
          <a:p>
            <a:pPr algn="r"/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Objective 2: large scale survey</a:t>
            </a:r>
          </a:p>
        </p:txBody>
      </p:sp>
    </p:spTree>
    <p:extLst>
      <p:ext uri="{BB962C8B-B14F-4D97-AF65-F5344CB8AC3E}">
        <p14:creationId xmlns:p14="http://schemas.microsoft.com/office/powerpoint/2010/main" val="97457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152F799-1D33-C448-A12F-8FFDBA958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1218254"/>
            <a:ext cx="2232248" cy="50212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r-CH" sz="3200" b="1" dirty="0" err="1">
                <a:solidFill>
                  <a:srgbClr val="000000"/>
                </a:solidFill>
              </a:rPr>
              <a:t>Parameters</a:t>
            </a:r>
            <a:endParaRPr lang="fr-CH" sz="3200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36DF3-2D98-8545-8E65-D5E5AF4335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2308854"/>
            <a:ext cx="3838695" cy="391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2400" dirty="0"/>
              <a:t>126 fields analysed</a:t>
            </a:r>
          </a:p>
          <a:p>
            <a:endParaRPr lang="en-CA" sz="1400" dirty="0">
              <a:latin typeface="+mj-lt"/>
            </a:endParaRP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3 farms</a:t>
            </a:r>
          </a:p>
          <a:p>
            <a:endParaRPr lang="en-CA" sz="1400" dirty="0">
              <a:latin typeface="+mj-lt"/>
            </a:endParaRPr>
          </a:p>
          <a:p>
            <a:r>
              <a:rPr lang="en-CA" sz="2400" b="1" dirty="0"/>
              <a:t>Parameter 1: impact of fungicides</a:t>
            </a:r>
          </a:p>
          <a:p>
            <a:pPr lvl="1"/>
            <a:r>
              <a:rPr lang="en-CA" sz="1800" dirty="0">
                <a:latin typeface="+mj-lt"/>
              </a:rPr>
              <a:t>Farm 1: organic</a:t>
            </a:r>
          </a:p>
          <a:p>
            <a:pPr lvl="1"/>
            <a:r>
              <a:rPr lang="en-CA" sz="1800" dirty="0">
                <a:latin typeface="+mj-lt"/>
              </a:rPr>
              <a:t>Farm 2: </a:t>
            </a:r>
            <a:r>
              <a:rPr lang="en-CA" sz="1800" dirty="0" err="1">
                <a:latin typeface="+mj-lt"/>
              </a:rPr>
              <a:t>whitout</a:t>
            </a:r>
            <a:r>
              <a:rPr lang="en-CA" sz="1800" dirty="0">
                <a:latin typeface="+mj-lt"/>
              </a:rPr>
              <a:t> fungicides since 2015</a:t>
            </a:r>
          </a:p>
          <a:p>
            <a:pPr lvl="1"/>
            <a:r>
              <a:rPr lang="en-CA" sz="1800" dirty="0">
                <a:latin typeface="+mj-lt"/>
              </a:rPr>
              <a:t>Farm 3: conventional</a:t>
            </a:r>
          </a:p>
          <a:p>
            <a:pPr lvl="1"/>
            <a:endParaRPr lang="en-CA" sz="1100" dirty="0">
              <a:latin typeface="+mj-lt"/>
            </a:endParaRPr>
          </a:p>
          <a:p>
            <a:pPr marL="0" indent="0">
              <a:buNone/>
            </a:pPr>
            <a:endParaRPr lang="en-CA" sz="1350" dirty="0">
              <a:latin typeface="+mj-lt"/>
            </a:endParaRPr>
          </a:p>
          <a:p>
            <a:endParaRPr lang="en-CA" sz="1350" dirty="0">
              <a:latin typeface="+mj-lt"/>
            </a:endParaRPr>
          </a:p>
          <a:p>
            <a:pPr marL="0" indent="0">
              <a:buNone/>
            </a:pPr>
            <a:endParaRPr lang="en-CA" sz="1350" dirty="0"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37E4F3-3D02-164D-BF03-F393AA8FC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969961"/>
            <a:ext cx="4984726" cy="399453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5A184E6-1D35-E54B-8138-64F100F541B7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endParaRPr lang="fr-CH" sz="28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9FD64-5E31-7145-A05B-F1428D75E9C3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59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36DF3-2D98-8545-8E65-D5E5AF4335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52" y="1907198"/>
            <a:ext cx="7688263" cy="391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  <a:r>
              <a:rPr lang="fr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fr-C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fr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  <a:p>
            <a:pPr lvl="1"/>
            <a:r>
              <a:rPr lang="fr-CA" sz="1800" dirty="0" err="1">
                <a:latin typeface="+mj-lt"/>
              </a:rPr>
              <a:t>Harvest</a:t>
            </a:r>
            <a:endParaRPr lang="fr-CA" sz="1800" dirty="0">
              <a:latin typeface="+mj-lt"/>
            </a:endParaRPr>
          </a:p>
          <a:p>
            <a:pPr lvl="1"/>
            <a:r>
              <a:rPr lang="fr-CA" sz="1800" dirty="0">
                <a:latin typeface="+mj-lt"/>
              </a:rPr>
              <a:t>Storage: fruits </a:t>
            </a:r>
            <a:r>
              <a:rPr lang="fr-CA" sz="1800" dirty="0" err="1">
                <a:latin typeface="+mj-lt"/>
              </a:rPr>
              <a:t>sampled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after</a:t>
            </a:r>
            <a:r>
              <a:rPr lang="fr-CA" sz="1800" dirty="0">
                <a:latin typeface="+mj-lt"/>
              </a:rPr>
              <a:t> 3 and </a:t>
            </a:r>
            <a:r>
              <a:rPr lang="fr-CA" sz="1800" dirty="0" err="1">
                <a:latin typeface="+mj-lt"/>
              </a:rPr>
              <a:t>after</a:t>
            </a:r>
            <a:r>
              <a:rPr lang="fr-CA" sz="1800" dirty="0">
                <a:latin typeface="+mj-lt"/>
              </a:rPr>
              <a:t> 6 </a:t>
            </a:r>
            <a:r>
              <a:rPr lang="fr-CA" sz="1800" dirty="0" err="1">
                <a:latin typeface="+mj-lt"/>
              </a:rPr>
              <a:t>weeks</a:t>
            </a:r>
            <a:r>
              <a:rPr lang="fr-CA" sz="1800" dirty="0">
                <a:latin typeface="+mj-lt"/>
              </a:rPr>
              <a:t> of </a:t>
            </a:r>
            <a:r>
              <a:rPr lang="fr-CA" sz="1800" dirty="0" err="1">
                <a:latin typeface="+mj-lt"/>
              </a:rPr>
              <a:t>storage</a:t>
            </a:r>
            <a:endParaRPr lang="fr-CA" sz="1800" dirty="0">
              <a:latin typeface="+mj-lt"/>
            </a:endParaRPr>
          </a:p>
          <a:p>
            <a:pPr marL="0" indent="0">
              <a:buNone/>
            </a:pPr>
            <a:endParaRPr lang="fr-CA" sz="1800" dirty="0">
              <a:latin typeface="+mj-lt"/>
            </a:endParaRPr>
          </a:p>
          <a:p>
            <a:endParaRPr lang="fr-CA" sz="1350" dirty="0">
              <a:latin typeface="+mj-lt"/>
            </a:endParaRPr>
          </a:p>
          <a:p>
            <a:pPr marL="0" indent="0">
              <a:buNone/>
            </a:pPr>
            <a:endParaRPr lang="fr-CA" sz="1350" dirty="0">
              <a:latin typeface="+mj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EDD3705-6294-2743-A093-A10BC648AF7C}"/>
              </a:ext>
            </a:extLst>
          </p:cNvPr>
          <p:cNvGrpSpPr/>
          <p:nvPr/>
        </p:nvGrpSpPr>
        <p:grpSpPr>
          <a:xfrm>
            <a:off x="1382167" y="3522125"/>
            <a:ext cx="6350199" cy="2749929"/>
            <a:chOff x="1324892" y="3033742"/>
            <a:chExt cx="6350199" cy="274992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7FB8EB6-5264-164C-87AA-EB8AF0428FFA}"/>
                </a:ext>
              </a:extLst>
            </p:cNvPr>
            <p:cNvGrpSpPr/>
            <p:nvPr/>
          </p:nvGrpSpPr>
          <p:grpSpPr>
            <a:xfrm>
              <a:off x="1324892" y="3367651"/>
              <a:ext cx="6350199" cy="504056"/>
              <a:chOff x="1547664" y="3447686"/>
              <a:chExt cx="6350199" cy="5040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475733-23F4-E043-B68E-CEB8258CBCBB}"/>
                  </a:ext>
                </a:extLst>
              </p:cNvPr>
              <p:cNvSpPr/>
              <p:nvPr/>
            </p:nvSpPr>
            <p:spPr bwMode="auto">
              <a:xfrm>
                <a:off x="2555776" y="3807726"/>
                <a:ext cx="216024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65CA28-B1C1-C44B-920B-9ECAEEE7B75A}"/>
                  </a:ext>
                </a:extLst>
              </p:cNvPr>
              <p:cNvSpPr/>
              <p:nvPr/>
            </p:nvSpPr>
            <p:spPr bwMode="auto">
              <a:xfrm>
                <a:off x="4716016" y="3805660"/>
                <a:ext cx="216024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60F6FB-1184-AD4A-B7C7-386D37C17CB0}"/>
                  </a:ext>
                </a:extLst>
              </p:cNvPr>
              <p:cNvSpPr/>
              <p:nvPr/>
            </p:nvSpPr>
            <p:spPr bwMode="auto">
              <a:xfrm>
                <a:off x="6876256" y="3805660"/>
                <a:ext cx="72008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B07FB7-91AA-E744-BDA7-0118CFC13D2D}"/>
                  </a:ext>
                </a:extLst>
              </p:cNvPr>
              <p:cNvSpPr/>
              <p:nvPr/>
            </p:nvSpPr>
            <p:spPr bwMode="auto">
              <a:xfrm>
                <a:off x="2555776" y="3447686"/>
                <a:ext cx="72008" cy="501990"/>
              </a:xfrm>
              <a:prstGeom prst="rect">
                <a:avLst/>
              </a:prstGeom>
              <a:solidFill>
                <a:srgbClr val="F8800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9F9321-73F1-7E46-91AA-04CA65F9BA80}"/>
                  </a:ext>
                </a:extLst>
              </p:cNvPr>
              <p:cNvSpPr/>
              <p:nvPr/>
            </p:nvSpPr>
            <p:spPr bwMode="auto">
              <a:xfrm>
                <a:off x="6876256" y="3447686"/>
                <a:ext cx="72008" cy="501990"/>
              </a:xfrm>
              <a:prstGeom prst="rect">
                <a:avLst/>
              </a:prstGeom>
              <a:solidFill>
                <a:srgbClr val="F8800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16EB25-2824-6546-B829-BEE3F5B69058}"/>
                  </a:ext>
                </a:extLst>
              </p:cNvPr>
              <p:cNvSpPr/>
              <p:nvPr/>
            </p:nvSpPr>
            <p:spPr bwMode="auto">
              <a:xfrm>
                <a:off x="4716016" y="3447686"/>
                <a:ext cx="72008" cy="501990"/>
              </a:xfrm>
              <a:prstGeom prst="rect">
                <a:avLst/>
              </a:prstGeom>
              <a:solidFill>
                <a:srgbClr val="F8800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A6B2F8-A56C-9F41-BFB7-03966A66FE4C}"/>
                  </a:ext>
                </a:extLst>
              </p:cNvPr>
              <p:cNvSpPr/>
              <p:nvPr/>
            </p:nvSpPr>
            <p:spPr bwMode="auto">
              <a:xfrm>
                <a:off x="7632340" y="3805660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EF278C-805B-CD45-ACAE-EFAEF8744649}"/>
                  </a:ext>
                </a:extLst>
              </p:cNvPr>
              <p:cNvSpPr/>
              <p:nvPr/>
            </p:nvSpPr>
            <p:spPr bwMode="auto">
              <a:xfrm>
                <a:off x="7727590" y="3805660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4B9469-4632-0840-821C-67EDE74673B3}"/>
                  </a:ext>
                </a:extLst>
              </p:cNvPr>
              <p:cNvSpPr/>
              <p:nvPr/>
            </p:nvSpPr>
            <p:spPr bwMode="auto">
              <a:xfrm>
                <a:off x="7825855" y="3806370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538B8E-6ABD-7243-AB53-728266EE8342}"/>
                  </a:ext>
                </a:extLst>
              </p:cNvPr>
              <p:cNvSpPr/>
              <p:nvPr/>
            </p:nvSpPr>
            <p:spPr bwMode="auto">
              <a:xfrm>
                <a:off x="1835696" y="3805660"/>
                <a:ext cx="72008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CDB4A4-2A9D-F048-AE61-685BCE152E25}"/>
                  </a:ext>
                </a:extLst>
              </p:cNvPr>
              <p:cNvSpPr/>
              <p:nvPr/>
            </p:nvSpPr>
            <p:spPr bwMode="auto">
              <a:xfrm>
                <a:off x="1547664" y="3805660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41B949-8B53-B64B-B0A1-C1EE55DE0986}"/>
                  </a:ext>
                </a:extLst>
              </p:cNvPr>
              <p:cNvSpPr/>
              <p:nvPr/>
            </p:nvSpPr>
            <p:spPr bwMode="auto">
              <a:xfrm>
                <a:off x="1642914" y="3805660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B6CA17-BA77-9449-BC25-BD823270DD9A}"/>
                  </a:ext>
                </a:extLst>
              </p:cNvPr>
              <p:cNvSpPr/>
              <p:nvPr/>
            </p:nvSpPr>
            <p:spPr bwMode="auto">
              <a:xfrm>
                <a:off x="1741179" y="3806370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393CD97-CB0E-1641-BE2F-598F3EBF872C}"/>
                </a:ext>
              </a:extLst>
            </p:cNvPr>
            <p:cNvSpPr txBox="1"/>
            <p:nvPr/>
          </p:nvSpPr>
          <p:spPr>
            <a:xfrm>
              <a:off x="1900956" y="3033743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>
                  <a:latin typeface="+mj-lt"/>
                </a:rPr>
                <a:t>Harvest</a:t>
              </a:r>
              <a:endParaRPr lang="fr-FR" sz="1600" dirty="0">
                <a:latin typeface="+mj-lt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25533F-01AA-914D-8A68-DAF49D0C9A6C}"/>
                </a:ext>
              </a:extLst>
            </p:cNvPr>
            <p:cNvSpPr txBox="1"/>
            <p:nvPr/>
          </p:nvSpPr>
          <p:spPr>
            <a:xfrm>
              <a:off x="3890497" y="3033743"/>
              <a:ext cx="1284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3 </a:t>
              </a:r>
              <a:r>
                <a:rPr lang="fr-FR" sz="1600" dirty="0" err="1">
                  <a:latin typeface="+mj-lt"/>
                </a:rPr>
                <a:t>weeks</a:t>
              </a:r>
              <a:endParaRPr lang="fr-FR" sz="1600" dirty="0">
                <a:latin typeface="+mj-lt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5AE41CE-B811-0244-96CB-5264BC7EB78C}"/>
                </a:ext>
              </a:extLst>
            </p:cNvPr>
            <p:cNvSpPr txBox="1"/>
            <p:nvPr/>
          </p:nvSpPr>
          <p:spPr>
            <a:xfrm>
              <a:off x="6047362" y="3033742"/>
              <a:ext cx="1284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6 </a:t>
              </a:r>
              <a:r>
                <a:rPr lang="fr-FR" sz="1600" dirty="0" err="1">
                  <a:latin typeface="+mj-lt"/>
                </a:rPr>
                <a:t>weeks</a:t>
              </a:r>
              <a:endParaRPr lang="fr-FR" sz="1600" dirty="0">
                <a:latin typeface="+mj-lt"/>
              </a:endParaRP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C7D1CB94-8591-D941-A975-BC6793C283DC}"/>
                </a:ext>
              </a:extLst>
            </p:cNvPr>
            <p:cNvCxnSpPr/>
            <p:nvPr/>
          </p:nvCxnSpPr>
          <p:spPr bwMode="auto">
            <a:xfrm>
              <a:off x="2369008" y="3869641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6D21773-5DE3-1946-A6E6-5709EA647384}"/>
                </a:ext>
              </a:extLst>
            </p:cNvPr>
            <p:cNvSpPr txBox="1"/>
            <p:nvPr/>
          </p:nvSpPr>
          <p:spPr>
            <a:xfrm>
              <a:off x="1900955" y="4452348"/>
              <a:ext cx="1081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3300 fruits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BC57724E-F5C2-3842-B1D4-B4561BCE6FF0}"/>
                </a:ext>
              </a:extLst>
            </p:cNvPr>
            <p:cNvCxnSpPr/>
            <p:nvPr/>
          </p:nvCxnSpPr>
          <p:spPr bwMode="auto">
            <a:xfrm>
              <a:off x="4532622" y="3869641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F090F1A-BD68-764F-820E-B90476ADF7C6}"/>
                </a:ext>
              </a:extLst>
            </p:cNvPr>
            <p:cNvSpPr txBox="1"/>
            <p:nvPr/>
          </p:nvSpPr>
          <p:spPr>
            <a:xfrm>
              <a:off x="4064569" y="4452348"/>
              <a:ext cx="117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2260 fruits</a:t>
              </a: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E276B5A3-120C-FE45-8B8A-7B1C51261071}"/>
                </a:ext>
              </a:extLst>
            </p:cNvPr>
            <p:cNvCxnSpPr/>
            <p:nvPr/>
          </p:nvCxnSpPr>
          <p:spPr bwMode="auto">
            <a:xfrm>
              <a:off x="6696236" y="3862998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93CF827-695E-FE44-A484-FF96830EC3DF}"/>
                </a:ext>
              </a:extLst>
            </p:cNvPr>
            <p:cNvSpPr txBox="1"/>
            <p:nvPr/>
          </p:nvSpPr>
          <p:spPr>
            <a:xfrm>
              <a:off x="6228183" y="4445705"/>
              <a:ext cx="1026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2265 fruits</a:t>
              </a:r>
            </a:p>
          </p:txBody>
        </p:sp>
        <p:sp>
          <p:nvSpPr>
            <p:cNvPr id="33" name="Parenthèse ouvrante 32">
              <a:extLst>
                <a:ext uri="{FF2B5EF4-FFF2-40B4-BE49-F238E27FC236}">
                  <a16:creationId xmlns:a16="http://schemas.microsoft.com/office/drawing/2014/main" id="{5FE5D899-8208-7146-86C1-E767B0DDDAA9}"/>
                </a:ext>
              </a:extLst>
            </p:cNvPr>
            <p:cNvSpPr/>
            <p:nvPr/>
          </p:nvSpPr>
          <p:spPr bwMode="auto">
            <a:xfrm rot="16200000">
              <a:off x="4442669" y="2679707"/>
              <a:ext cx="120313" cy="4890875"/>
            </a:xfrm>
            <a:prstGeom prst="lef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82A73C9-C801-304B-A254-1CBC708B68A9}"/>
                </a:ext>
              </a:extLst>
            </p:cNvPr>
            <p:cNvSpPr txBox="1"/>
            <p:nvPr/>
          </p:nvSpPr>
          <p:spPr>
            <a:xfrm>
              <a:off x="2686034" y="5383561"/>
              <a:ext cx="4072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+mj-lt"/>
                </a:rPr>
                <a:t>7825 fruits = 18780 observations</a:t>
              </a:r>
            </a:p>
          </p:txBody>
        </p:sp>
      </p:grpSp>
      <p:sp>
        <p:nvSpPr>
          <p:cNvPr id="35" name="Titolo 1">
            <a:extLst>
              <a:ext uri="{FF2B5EF4-FFF2-40B4-BE49-F238E27FC236}">
                <a16:creationId xmlns:a16="http://schemas.microsoft.com/office/drawing/2014/main" id="{960B8A17-2CD9-5042-B6FB-297AE2E4C0E7}"/>
              </a:ext>
            </a:extLst>
          </p:cNvPr>
          <p:cNvSpPr txBox="1">
            <a:spLocks/>
          </p:cNvSpPr>
          <p:nvPr/>
        </p:nvSpPr>
        <p:spPr>
          <a:xfrm>
            <a:off x="395536" y="1218254"/>
            <a:ext cx="2232248" cy="50212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CH" sz="3200" b="1">
                <a:solidFill>
                  <a:srgbClr val="000000"/>
                </a:solidFill>
              </a:rPr>
              <a:t>Parameters</a:t>
            </a:r>
            <a:endParaRPr lang="fr-CH" sz="3200" b="1" dirty="0">
              <a:solidFill>
                <a:srgbClr val="000000"/>
              </a:solidFill>
            </a:endParaRPr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6B0D709F-DE2C-4046-8CB7-8EF06064FCC9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endParaRPr lang="fr-CH" sz="28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B8BB5F-8EC2-BA4C-929C-970C63FE3BCB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9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A50089-A621-AE4F-8481-F0A9729A34DD}"/>
              </a:ext>
            </a:extLst>
          </p:cNvPr>
          <p:cNvSpPr/>
          <p:nvPr/>
        </p:nvSpPr>
        <p:spPr>
          <a:xfrm>
            <a:off x="3291441" y="1529762"/>
            <a:ext cx="5688632" cy="4851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36DF3-2D98-8545-8E65-D5E5AF4335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582" y="2276872"/>
            <a:ext cx="3871913" cy="3050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2400" b="1" dirty="0" err="1"/>
              <a:t>Parameter</a:t>
            </a:r>
            <a:r>
              <a:rPr lang="fr-CA" sz="2400" b="1" dirty="0"/>
              <a:t> 3: Cultivar </a:t>
            </a:r>
          </a:p>
          <a:p>
            <a:pPr lvl="1"/>
            <a:r>
              <a:rPr lang="fr-CA" sz="1800" dirty="0">
                <a:latin typeface="+mj-lt"/>
              </a:rPr>
              <a:t>Bergman</a:t>
            </a:r>
          </a:p>
          <a:p>
            <a:pPr lvl="1"/>
            <a:r>
              <a:rPr lang="fr-CA" sz="1800" dirty="0">
                <a:latin typeface="+mj-lt"/>
              </a:rPr>
              <a:t>Ben Lear </a:t>
            </a:r>
          </a:p>
          <a:p>
            <a:pPr lvl="1"/>
            <a:r>
              <a:rPr lang="fr-CA" sz="1800" dirty="0" err="1">
                <a:latin typeface="+mj-lt"/>
              </a:rPr>
              <a:t>Gryglesky</a:t>
            </a:r>
            <a:r>
              <a:rPr lang="fr-CA" sz="1800" dirty="0">
                <a:latin typeface="+mj-lt"/>
              </a:rPr>
              <a:t> </a:t>
            </a:r>
          </a:p>
          <a:p>
            <a:pPr lvl="1"/>
            <a:r>
              <a:rPr lang="fr-CA" sz="1800" dirty="0" err="1">
                <a:latin typeface="+mj-lt"/>
              </a:rPr>
              <a:t>Howes</a:t>
            </a:r>
            <a:r>
              <a:rPr lang="fr-CA" sz="1800" dirty="0">
                <a:latin typeface="+mj-lt"/>
              </a:rPr>
              <a:t> </a:t>
            </a:r>
          </a:p>
          <a:p>
            <a:pPr lvl="1"/>
            <a:r>
              <a:rPr lang="fr-CA" sz="1800" dirty="0" err="1">
                <a:latin typeface="+mj-lt"/>
              </a:rPr>
              <a:t>Mullica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Queen</a:t>
            </a:r>
            <a:r>
              <a:rPr lang="fr-CA" sz="1800" dirty="0">
                <a:latin typeface="+mj-lt"/>
              </a:rPr>
              <a:t> </a:t>
            </a:r>
          </a:p>
          <a:p>
            <a:pPr lvl="1"/>
            <a:r>
              <a:rPr lang="fr-CA" sz="1800" dirty="0" err="1">
                <a:latin typeface="+mj-lt"/>
              </a:rPr>
              <a:t>Pilgrim</a:t>
            </a:r>
            <a:r>
              <a:rPr lang="fr-CA" sz="1800" dirty="0">
                <a:latin typeface="+mj-lt"/>
              </a:rPr>
              <a:t> </a:t>
            </a:r>
          </a:p>
          <a:p>
            <a:pPr lvl="1"/>
            <a:r>
              <a:rPr lang="fr-CA" sz="1800" dirty="0">
                <a:latin typeface="+mj-lt"/>
              </a:rPr>
              <a:t>Scarlett Knight </a:t>
            </a:r>
          </a:p>
          <a:p>
            <a:pPr lvl="1"/>
            <a:r>
              <a:rPr lang="fr-CA" sz="1800" dirty="0">
                <a:latin typeface="+mj-lt"/>
              </a:rPr>
              <a:t>Stevens</a:t>
            </a:r>
          </a:p>
          <a:p>
            <a:endParaRPr lang="fr-CA" sz="1350" dirty="0">
              <a:latin typeface="+mj-lt"/>
            </a:endParaRPr>
          </a:p>
          <a:p>
            <a:endParaRPr lang="fr-CA" sz="1350" dirty="0">
              <a:latin typeface="+mj-lt"/>
            </a:endParaRPr>
          </a:p>
          <a:p>
            <a:pPr marL="0" indent="0">
              <a:buNone/>
            </a:pPr>
            <a:endParaRPr lang="fr-CA" sz="1350" dirty="0">
              <a:latin typeface="+mj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E743F9A-A66C-A142-9909-ADB2E977E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8022"/>
              </p:ext>
            </p:extLst>
          </p:nvPr>
        </p:nvGraphicFramePr>
        <p:xfrm>
          <a:off x="3491880" y="2405121"/>
          <a:ext cx="5256587" cy="292311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833667">
                  <a:extLst>
                    <a:ext uri="{9D8B030D-6E8A-4147-A177-3AD203B41FA5}">
                      <a16:colId xmlns:a16="http://schemas.microsoft.com/office/drawing/2014/main" val="3192154465"/>
                    </a:ext>
                  </a:extLst>
                </a:gridCol>
                <a:gridCol w="552865">
                  <a:extLst>
                    <a:ext uri="{9D8B030D-6E8A-4147-A177-3AD203B41FA5}">
                      <a16:colId xmlns:a16="http://schemas.microsoft.com/office/drawing/2014/main" val="3141360623"/>
                    </a:ext>
                  </a:extLst>
                </a:gridCol>
                <a:gridCol w="552865">
                  <a:extLst>
                    <a:ext uri="{9D8B030D-6E8A-4147-A177-3AD203B41FA5}">
                      <a16:colId xmlns:a16="http://schemas.microsoft.com/office/drawing/2014/main" val="85338574"/>
                    </a:ext>
                  </a:extLst>
                </a:gridCol>
                <a:gridCol w="552865">
                  <a:extLst>
                    <a:ext uri="{9D8B030D-6E8A-4147-A177-3AD203B41FA5}">
                      <a16:colId xmlns:a16="http://schemas.microsoft.com/office/drawing/2014/main" val="3482257074"/>
                    </a:ext>
                  </a:extLst>
                </a:gridCol>
                <a:gridCol w="552865">
                  <a:extLst>
                    <a:ext uri="{9D8B030D-6E8A-4147-A177-3AD203B41FA5}">
                      <a16:colId xmlns:a16="http://schemas.microsoft.com/office/drawing/2014/main" val="285928194"/>
                    </a:ext>
                  </a:extLst>
                </a:gridCol>
                <a:gridCol w="552865">
                  <a:extLst>
                    <a:ext uri="{9D8B030D-6E8A-4147-A177-3AD203B41FA5}">
                      <a16:colId xmlns:a16="http://schemas.microsoft.com/office/drawing/2014/main" val="3216830279"/>
                    </a:ext>
                  </a:extLst>
                </a:gridCol>
                <a:gridCol w="552865">
                  <a:extLst>
                    <a:ext uri="{9D8B030D-6E8A-4147-A177-3AD203B41FA5}">
                      <a16:colId xmlns:a16="http://schemas.microsoft.com/office/drawing/2014/main" val="3642009983"/>
                    </a:ext>
                  </a:extLst>
                </a:gridCol>
                <a:gridCol w="552865">
                  <a:extLst>
                    <a:ext uri="{9D8B030D-6E8A-4147-A177-3AD203B41FA5}">
                      <a16:colId xmlns:a16="http://schemas.microsoft.com/office/drawing/2014/main" val="4132414763"/>
                    </a:ext>
                  </a:extLst>
                </a:gridCol>
                <a:gridCol w="552865">
                  <a:extLst>
                    <a:ext uri="{9D8B030D-6E8A-4147-A177-3AD203B41FA5}">
                      <a16:colId xmlns:a16="http://schemas.microsoft.com/office/drawing/2014/main" val="2444349798"/>
                    </a:ext>
                  </a:extLst>
                </a:gridCol>
              </a:tblGrid>
              <a:tr h="202007">
                <a:tc>
                  <a:txBody>
                    <a:bodyPr/>
                    <a:lstStyle/>
                    <a:p>
                      <a:r>
                        <a:rPr lang="en-CA" sz="1200">
                          <a:effectLst/>
                        </a:rPr>
                        <a:t> 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</a:rPr>
                        <a:t>Cultivars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409950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 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</a:rPr>
                        <a:t>BE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</a:rPr>
                        <a:t>BL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</a:rPr>
                        <a:t>GR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</a:rPr>
                        <a:t>HW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</a:rPr>
                        <a:t>MQ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</a:rPr>
                        <a:t>PL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</a:rPr>
                        <a:t>SK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</a:rPr>
                        <a:t>ST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25218"/>
                  </a:ext>
                </a:extLst>
              </a:tr>
              <a:tr h="202007">
                <a:tc gridSpan="9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400" dirty="0">
                          <a:effectLst/>
                        </a:rPr>
                        <a:t>Sampling at harvest</a:t>
                      </a:r>
                      <a:endParaRPr lang="fr-CH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967432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1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2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32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08771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2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4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19536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3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13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6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12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30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009161"/>
                  </a:ext>
                </a:extLst>
              </a:tr>
              <a:tr h="202007">
                <a:tc gridSpan="9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CA" sz="1400" dirty="0">
                          <a:effectLst/>
                        </a:rPr>
                        <a:t>Sampling after 3-week </a:t>
                      </a:r>
                      <a:r>
                        <a:rPr lang="en-CA" sz="1400" dirty="0" err="1">
                          <a:effectLst/>
                        </a:rPr>
                        <a:t>storage</a:t>
                      </a:r>
                      <a:r>
                        <a:rPr lang="en-CA" sz="1600" baseline="30000" dirty="0" err="1">
                          <a:effectLst/>
                        </a:rPr>
                        <a:t>a</a:t>
                      </a:r>
                      <a:endParaRPr lang="fr-CH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0843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1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79275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2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4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54887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3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13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6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12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30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63915"/>
                  </a:ext>
                </a:extLst>
              </a:tr>
              <a:tr h="202007">
                <a:tc gridSpan="9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CA" sz="1400" dirty="0">
                          <a:effectLst/>
                        </a:rPr>
                        <a:t>Sampling after 6-week </a:t>
                      </a:r>
                      <a:r>
                        <a:rPr lang="en-CA" sz="1400" dirty="0" err="1">
                          <a:effectLst/>
                        </a:rPr>
                        <a:t>storage</a:t>
                      </a:r>
                      <a:r>
                        <a:rPr lang="en-CA" sz="1600" baseline="30000" dirty="0" err="1">
                          <a:effectLst/>
                        </a:rPr>
                        <a:t>a</a:t>
                      </a:r>
                      <a:endParaRPr lang="fr-CH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27144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1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14064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2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4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15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0928"/>
                  </a:ext>
                </a:extLst>
              </a:tr>
              <a:tr h="202007">
                <a:tc>
                  <a:txBody>
                    <a:bodyPr/>
                    <a:lstStyle/>
                    <a:p>
                      <a:pPr algn="r"/>
                      <a:r>
                        <a:rPr lang="en-CA" sz="1200" dirty="0">
                          <a:effectLst/>
                        </a:rPr>
                        <a:t>Farm 3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13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6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</a:rPr>
                        <a:t>12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</a:rPr>
                        <a:t>0</a:t>
                      </a:r>
                      <a:endParaRPr lang="fr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</a:rPr>
                        <a:t>31</a:t>
                      </a:r>
                      <a:endParaRPr lang="fr-CH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5295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D6590DA-FD5C-9E41-A7B2-41634C2F6F17}"/>
              </a:ext>
            </a:extLst>
          </p:cNvPr>
          <p:cNvSpPr/>
          <p:nvPr/>
        </p:nvSpPr>
        <p:spPr>
          <a:xfrm>
            <a:off x="3856831" y="5224913"/>
            <a:ext cx="5256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br>
              <a:rPr lang="en-CA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CA" sz="1800" b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CA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</a:t>
            </a:r>
            <a:r>
              <a:rPr lang="en-CA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sampling was done after 3- and 6-weeks of storage for the farm 1.</a:t>
            </a:r>
            <a:endParaRPr lang="fr-CH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6B4BA1-E21B-154A-B4B5-D36D26394927}"/>
              </a:ext>
            </a:extLst>
          </p:cNvPr>
          <p:cNvSpPr/>
          <p:nvPr/>
        </p:nvSpPr>
        <p:spPr>
          <a:xfrm>
            <a:off x="3670499" y="1697235"/>
            <a:ext cx="4899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latin typeface="+mn-lt"/>
                <a:ea typeface="Times New Roman" panose="02020603050405020304" pitchFamily="18" charset="0"/>
              </a:rPr>
              <a:t>Number of fields sampled by farm according to the cultivars and the sampling time</a:t>
            </a:r>
            <a:r>
              <a:rPr lang="fr-CH" sz="2000" dirty="0">
                <a:latin typeface="+mn-lt"/>
              </a:rPr>
              <a:t> </a:t>
            </a:r>
            <a:endParaRPr lang="fr-FR" sz="20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B0721-8FE0-A24F-9193-A477A4ED12B1}"/>
              </a:ext>
            </a:extLst>
          </p:cNvPr>
          <p:cNvSpPr/>
          <p:nvPr/>
        </p:nvSpPr>
        <p:spPr>
          <a:xfrm>
            <a:off x="7380312" y="5836069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i="1" baseline="30000" dirty="0">
                <a:latin typeface="+mn-lt"/>
                <a:ea typeface="Times New Roman" panose="02020603050405020304" pitchFamily="18" charset="0"/>
              </a:rPr>
              <a:t>Conti et al.</a:t>
            </a:r>
            <a:r>
              <a:rPr lang="fr-CH" sz="2000" baseline="30000" dirty="0">
                <a:latin typeface="+mn-lt"/>
                <a:ea typeface="Times New Roman" panose="02020603050405020304" pitchFamily="18" charset="0"/>
              </a:rPr>
              <a:t>, 2021</a:t>
            </a:r>
            <a:endParaRPr lang="fr-CH" sz="44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5DAD5748-0DC7-EA4B-B9E9-CB899BAE13D0}"/>
              </a:ext>
            </a:extLst>
          </p:cNvPr>
          <p:cNvSpPr txBox="1">
            <a:spLocks/>
          </p:cNvSpPr>
          <p:nvPr/>
        </p:nvSpPr>
        <p:spPr>
          <a:xfrm>
            <a:off x="395536" y="1218254"/>
            <a:ext cx="2232248" cy="50212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CH" sz="3200" b="1">
                <a:solidFill>
                  <a:srgbClr val="000000"/>
                </a:solidFill>
              </a:rPr>
              <a:t>Parameters</a:t>
            </a:r>
            <a:endParaRPr lang="fr-CH" sz="3200" b="1" dirty="0">
              <a:solidFill>
                <a:srgbClr val="000000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B1B4424E-F945-8D4F-92A0-B9101BC55469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endParaRPr lang="fr-CH" sz="28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5C8FE-FCC1-594C-868B-47FB91283BCB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590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85FCEA9-6FCE-FE44-88C9-5B7B082F123D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EBDCD-2B05-604B-B73E-45401E175DD3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Grafico 13">
            <a:extLst>
              <a:ext uri="{FF2B5EF4-FFF2-40B4-BE49-F238E27FC236}">
                <a16:creationId xmlns:a16="http://schemas.microsoft.com/office/drawing/2014/main" id="{1D1E3DC6-E8F4-584F-AC19-0F348CE9E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550686"/>
              </p:ext>
            </p:extLst>
          </p:nvPr>
        </p:nvGraphicFramePr>
        <p:xfrm>
          <a:off x="640045" y="1772816"/>
          <a:ext cx="786391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258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85FCEA9-6FCE-FE44-88C9-5B7B082F123D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EBDCD-2B05-604B-B73E-45401E175DD3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Grafico 13">
            <a:extLst>
              <a:ext uri="{FF2B5EF4-FFF2-40B4-BE49-F238E27FC236}">
                <a16:creationId xmlns:a16="http://schemas.microsoft.com/office/drawing/2014/main" id="{1D1E3DC6-E8F4-584F-AC19-0F348CE9E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733961"/>
              </p:ext>
            </p:extLst>
          </p:nvPr>
        </p:nvGraphicFramePr>
        <p:xfrm>
          <a:off x="640045" y="1772816"/>
          <a:ext cx="786391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885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85FCEA9-6FCE-FE44-88C9-5B7B082F123D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EBDCD-2B05-604B-B73E-45401E175DD3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Grafico 13">
            <a:extLst>
              <a:ext uri="{FF2B5EF4-FFF2-40B4-BE49-F238E27FC236}">
                <a16:creationId xmlns:a16="http://schemas.microsoft.com/office/drawing/2014/main" id="{1D1E3DC6-E8F4-584F-AC19-0F348CE9E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788072"/>
              </p:ext>
            </p:extLst>
          </p:nvPr>
        </p:nvGraphicFramePr>
        <p:xfrm>
          <a:off x="640045" y="1772816"/>
          <a:ext cx="786391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contenuto 7">
            <a:extLst>
              <a:ext uri="{FF2B5EF4-FFF2-40B4-BE49-F238E27FC236}">
                <a16:creationId xmlns:a16="http://schemas.microsoft.com/office/drawing/2014/main" id="{8430B2FE-0BCB-7945-BD04-34965DFA34AD}"/>
              </a:ext>
            </a:extLst>
          </p:cNvPr>
          <p:cNvSpPr txBox="1">
            <a:spLocks/>
          </p:cNvSpPr>
          <p:nvPr/>
        </p:nvSpPr>
        <p:spPr>
          <a:xfrm>
            <a:off x="3779912" y="3677752"/>
            <a:ext cx="4951164" cy="2809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 marL="161925" indent="-161925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155575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38200" indent="-1397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81100" indent="-1524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11300" indent="-1397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968500" indent="-1397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425700" indent="-1397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882900" indent="-1397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340100" indent="-1397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buNone/>
            </a:pPr>
            <a:r>
              <a:rPr lang="fr-CH" sz="1400" kern="0" dirty="0"/>
              <a:t>Michigan: </a:t>
            </a:r>
          </a:p>
          <a:p>
            <a:r>
              <a:rPr lang="fr-CH" sz="1200" i="1" dirty="0"/>
              <a:t>A. </a:t>
            </a:r>
            <a:r>
              <a:rPr lang="fr-CH" sz="1200" i="1" dirty="0" err="1"/>
              <a:t>lycopodina</a:t>
            </a:r>
            <a:r>
              <a:rPr lang="fr-CH" sz="1200" i="1" dirty="0"/>
              <a:t>, </a:t>
            </a:r>
            <a:r>
              <a:rPr lang="fr-CH" sz="1200" b="1" i="1" dirty="0"/>
              <a:t>C. </a:t>
            </a:r>
            <a:r>
              <a:rPr lang="fr-CH" sz="1200" b="1" i="1" dirty="0" err="1"/>
              <a:t>empetri</a:t>
            </a:r>
            <a:r>
              <a:rPr lang="fr-CH" sz="1200" b="1" i="1" dirty="0"/>
              <a:t>, C. </a:t>
            </a:r>
            <a:r>
              <a:rPr lang="fr-CH" sz="1200" b="1" i="1" dirty="0" err="1"/>
              <a:t>fioriniae</a:t>
            </a:r>
            <a:r>
              <a:rPr lang="fr-CH" sz="1200" i="1" dirty="0"/>
              <a:t>, G. </a:t>
            </a:r>
            <a:r>
              <a:rPr lang="fr-CH" sz="1200" i="1" dirty="0" err="1"/>
              <a:t>cassandrae</a:t>
            </a:r>
            <a:r>
              <a:rPr lang="fr-CH" sz="1200" dirty="0"/>
              <a:t>, </a:t>
            </a:r>
            <a:r>
              <a:rPr lang="fr-CH" sz="1200" i="1" dirty="0" err="1"/>
              <a:t>Phom</a:t>
            </a:r>
            <a:r>
              <a:rPr lang="fr-CH" sz="1200" i="1" dirty="0"/>
              <a:t>. </a:t>
            </a:r>
            <a:r>
              <a:rPr lang="fr-CH" sz="1200" i="1" dirty="0" err="1"/>
              <a:t>vaccinii</a:t>
            </a:r>
            <a:r>
              <a:rPr lang="fr-CH" sz="1200" dirty="0"/>
              <a:t>, </a:t>
            </a:r>
            <a:r>
              <a:rPr lang="fr-CH" sz="1200" b="1" i="1" dirty="0" err="1"/>
              <a:t>Phyl</a:t>
            </a:r>
            <a:r>
              <a:rPr lang="fr-CH" sz="1200" b="1" i="1" dirty="0"/>
              <a:t>. </a:t>
            </a:r>
            <a:r>
              <a:rPr lang="fr-CH" sz="1200" b="1" i="1" dirty="0" err="1"/>
              <a:t>vaccinii</a:t>
            </a:r>
            <a:r>
              <a:rPr lang="fr-CH" sz="1200" i="1" dirty="0"/>
              <a:t>,</a:t>
            </a:r>
            <a:r>
              <a:rPr lang="fr-CH" sz="1200" b="1" i="1" dirty="0"/>
              <a:t> Phys. </a:t>
            </a:r>
            <a:r>
              <a:rPr lang="fr-CH" sz="1200" b="1" i="1" dirty="0" err="1"/>
              <a:t>vaccinii</a:t>
            </a:r>
            <a:endParaRPr lang="fr-CH" sz="1200" b="1" i="1" dirty="0"/>
          </a:p>
          <a:p>
            <a:endParaRPr lang="fr-CH" sz="1200" b="1" i="1" dirty="0"/>
          </a:p>
          <a:p>
            <a:pPr marL="0" indent="0">
              <a:buNone/>
            </a:pPr>
            <a:r>
              <a:rPr lang="fr-CH" sz="1400" dirty="0"/>
              <a:t>Washington</a:t>
            </a:r>
            <a:r>
              <a:rPr lang="fr-CH" sz="1200" dirty="0"/>
              <a:t> </a:t>
            </a:r>
          </a:p>
          <a:p>
            <a:r>
              <a:rPr lang="fr-CH" sz="1200" b="1" i="1" kern="0" dirty="0" err="1"/>
              <a:t>Allantophomopsis</a:t>
            </a:r>
            <a:r>
              <a:rPr lang="fr-CH" sz="1200" b="1" i="1" kern="0" dirty="0"/>
              <a:t> </a:t>
            </a:r>
            <a:r>
              <a:rPr lang="fr-CH" sz="1200" b="1" i="1" kern="0" dirty="0" err="1"/>
              <a:t>spp</a:t>
            </a:r>
            <a:r>
              <a:rPr lang="fr-CH" sz="1200" kern="0" dirty="0"/>
              <a:t>., </a:t>
            </a:r>
            <a:r>
              <a:rPr lang="fr-CH" sz="1200" b="1" i="1" kern="0" dirty="0" err="1"/>
              <a:t>C.empetri</a:t>
            </a:r>
            <a:r>
              <a:rPr lang="fr-CH" sz="1200" i="1" kern="0" dirty="0"/>
              <a:t>, </a:t>
            </a:r>
            <a:r>
              <a:rPr lang="fr-CH" sz="1200" i="1" kern="0" dirty="0" err="1"/>
              <a:t>Colletotrichum</a:t>
            </a:r>
            <a:r>
              <a:rPr lang="fr-CH" sz="1200" i="1" kern="0" dirty="0"/>
              <a:t> </a:t>
            </a:r>
            <a:r>
              <a:rPr lang="fr-CH" sz="1200" i="1" kern="0" dirty="0" err="1"/>
              <a:t>spp</a:t>
            </a:r>
            <a:r>
              <a:rPr lang="fr-CH" sz="1200" i="1" kern="0" dirty="0"/>
              <a:t>., G. </a:t>
            </a:r>
            <a:r>
              <a:rPr lang="fr-CH" sz="1200" i="1" kern="0" dirty="0" err="1"/>
              <a:t>cassandrae</a:t>
            </a:r>
            <a:r>
              <a:rPr lang="fr-CH" sz="1200" i="1" kern="0" dirty="0"/>
              <a:t>, Phys. </a:t>
            </a:r>
            <a:r>
              <a:rPr lang="fr-CH" sz="1200" i="1" kern="0" dirty="0" err="1"/>
              <a:t>vaccinii</a:t>
            </a:r>
            <a:endParaRPr lang="fr-CH" sz="1200" i="1" kern="0" dirty="0"/>
          </a:p>
          <a:p>
            <a:endParaRPr lang="fr-CH" sz="1200" b="1" i="1" kern="0" dirty="0"/>
          </a:p>
          <a:p>
            <a:pPr marL="0" indent="0">
              <a:buNone/>
            </a:pPr>
            <a:r>
              <a:rPr lang="fr-CH" sz="1400" kern="0" dirty="0"/>
              <a:t>New Jersey</a:t>
            </a:r>
          </a:p>
          <a:p>
            <a:r>
              <a:rPr lang="fr-CH" sz="1200" i="1" kern="0" dirty="0"/>
              <a:t>A. </a:t>
            </a:r>
            <a:r>
              <a:rPr lang="fr-CH" sz="1200" i="1" kern="0" dirty="0" err="1"/>
              <a:t>cytisporea</a:t>
            </a:r>
            <a:r>
              <a:rPr lang="fr-CH" sz="1200" i="1" kern="0" dirty="0"/>
              <a:t>, A. </a:t>
            </a:r>
            <a:r>
              <a:rPr lang="fr-CH" sz="1200" i="1" kern="0" dirty="0" err="1"/>
              <a:t>lycopodina</a:t>
            </a:r>
            <a:r>
              <a:rPr lang="fr-CH" sz="1200" i="1" kern="0" dirty="0"/>
              <a:t>, </a:t>
            </a:r>
            <a:r>
              <a:rPr lang="fr-CH" sz="1200" b="1" i="1" kern="0" dirty="0"/>
              <a:t>C. </a:t>
            </a:r>
            <a:r>
              <a:rPr lang="fr-CH" sz="1200" b="1" i="1" kern="0" dirty="0" err="1"/>
              <a:t>empetri</a:t>
            </a:r>
            <a:r>
              <a:rPr lang="fr-CH" sz="1200" i="1" kern="0" dirty="0"/>
              <a:t>,</a:t>
            </a:r>
            <a:r>
              <a:rPr lang="fr-CH" sz="1200" b="1" i="1" kern="0" dirty="0"/>
              <a:t> C. </a:t>
            </a:r>
            <a:r>
              <a:rPr lang="fr-CH" sz="1200" b="1" i="1" kern="0" dirty="0" err="1"/>
              <a:t>fructivorum</a:t>
            </a:r>
            <a:r>
              <a:rPr lang="fr-CH" sz="1200" b="1" i="1" kern="0" dirty="0"/>
              <a:t>, </a:t>
            </a:r>
            <a:r>
              <a:rPr lang="fr-CH" sz="1200" b="1" i="1" kern="0" dirty="0" err="1"/>
              <a:t>Phom</a:t>
            </a:r>
            <a:r>
              <a:rPr lang="fr-CH" sz="1200" b="1" i="1" kern="0" dirty="0"/>
              <a:t>. </a:t>
            </a:r>
            <a:r>
              <a:rPr lang="fr-CH" sz="1200" b="1" i="1" kern="0" dirty="0" err="1"/>
              <a:t>vaccinii</a:t>
            </a:r>
            <a:r>
              <a:rPr lang="fr-CH" sz="1200" i="1" kern="0" dirty="0"/>
              <a:t>,</a:t>
            </a:r>
            <a:r>
              <a:rPr lang="fr-CH" sz="1200" b="1" i="1" kern="0" dirty="0"/>
              <a:t> </a:t>
            </a:r>
            <a:r>
              <a:rPr lang="fr-CH" sz="1200" b="1" i="1" kern="0" dirty="0" err="1"/>
              <a:t>Phyl</a:t>
            </a:r>
            <a:r>
              <a:rPr lang="fr-CH" sz="1200" b="1" i="1" kern="0" dirty="0"/>
              <a:t>. </a:t>
            </a:r>
            <a:r>
              <a:rPr lang="fr-CH" sz="1200" b="1" i="1" kern="0" dirty="0" err="1"/>
              <a:t>vaccinii</a:t>
            </a:r>
            <a:r>
              <a:rPr lang="fr-CH" sz="1200" i="1" kern="0" dirty="0"/>
              <a:t>,</a:t>
            </a:r>
            <a:r>
              <a:rPr lang="fr-CH" sz="1200" b="1" i="1" kern="0" dirty="0"/>
              <a:t> Phys. </a:t>
            </a:r>
            <a:r>
              <a:rPr lang="fr-CH" sz="1200" b="1" i="1" kern="0" dirty="0" err="1"/>
              <a:t>vaccinii</a:t>
            </a:r>
            <a:endParaRPr lang="fr-CH" sz="1200" i="1" kern="0" dirty="0"/>
          </a:p>
        </p:txBody>
      </p:sp>
    </p:spTree>
    <p:extLst>
      <p:ext uri="{BB962C8B-B14F-4D97-AF65-F5344CB8AC3E}">
        <p14:creationId xmlns:p14="http://schemas.microsoft.com/office/powerpoint/2010/main" val="192956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8DF56-09AA-DE43-B21A-E9845E1E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476672"/>
            <a:ext cx="9144000" cy="662684"/>
          </a:xfrm>
        </p:spPr>
        <p:txBody>
          <a:bodyPr>
            <a:noAutofit/>
          </a:bodyPr>
          <a:lstStyle/>
          <a:p>
            <a:pPr algn="ctr"/>
            <a:r>
              <a:rPr lang="fr-CH" dirty="0">
                <a:solidFill>
                  <a:srgbClr val="000000"/>
                </a:solidFill>
              </a:rPr>
              <a:t>Impact of </a:t>
            </a:r>
            <a:r>
              <a:rPr lang="fr-CH" dirty="0" err="1">
                <a:solidFill>
                  <a:srgbClr val="000000"/>
                </a:solidFill>
              </a:rPr>
              <a:t>fungicides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54AA6B-B61B-0544-A9B8-6E26CCB0903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162" y="2142731"/>
            <a:ext cx="6741675" cy="20670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12F71F-9446-C146-A060-9D61B87DCCDC}"/>
              </a:ext>
            </a:extLst>
          </p:cNvPr>
          <p:cNvSpPr/>
          <p:nvPr/>
        </p:nvSpPr>
        <p:spPr>
          <a:xfrm>
            <a:off x="2913364" y="4301371"/>
            <a:ext cx="331726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750" dirty="0" err="1">
                <a:latin typeface="+mj-lt"/>
              </a:rPr>
              <a:t>Richness</a:t>
            </a:r>
            <a:endParaRPr lang="fr-CA" sz="75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29B4C-6D92-6D41-89D9-5DFA6C107067}"/>
              </a:ext>
            </a:extLst>
          </p:cNvPr>
          <p:cNvSpPr/>
          <p:nvPr/>
        </p:nvSpPr>
        <p:spPr>
          <a:xfrm rot="16200000">
            <a:off x="496180" y="3072405"/>
            <a:ext cx="1014573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" dirty="0">
                <a:latin typeface="+mj-lt"/>
              </a:rPr>
              <a:t>% de champs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9967A-6438-3540-8C7B-799D415A1552}"/>
              </a:ext>
            </a:extLst>
          </p:cNvPr>
          <p:cNvSpPr/>
          <p:nvPr/>
        </p:nvSpPr>
        <p:spPr>
          <a:xfrm>
            <a:off x="7236296" y="4005064"/>
            <a:ext cx="68356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788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Conti et al., 2021</a:t>
            </a:r>
            <a:endParaRPr lang="fr-CH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A9D3E-787A-1D4E-880F-1D9614314074}"/>
              </a:ext>
            </a:extLst>
          </p:cNvPr>
          <p:cNvSpPr/>
          <p:nvPr/>
        </p:nvSpPr>
        <p:spPr>
          <a:xfrm>
            <a:off x="3036657" y="4114774"/>
            <a:ext cx="129021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750" dirty="0" err="1">
                <a:latin typeface="+mj-lt"/>
              </a:rPr>
              <a:t>Organic</a:t>
            </a:r>
            <a:endParaRPr lang="fr-CA" sz="75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8CF235-0E4B-344D-A124-E225770EBB5B}"/>
              </a:ext>
            </a:extLst>
          </p:cNvPr>
          <p:cNvSpPr/>
          <p:nvPr/>
        </p:nvSpPr>
        <p:spPr>
          <a:xfrm>
            <a:off x="4716016" y="4109111"/>
            <a:ext cx="129021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750" dirty="0">
                <a:latin typeface="+mj-lt"/>
              </a:rPr>
              <a:t>Transition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AE057-646E-D541-A805-4694D1F97EAA}"/>
              </a:ext>
            </a:extLst>
          </p:cNvPr>
          <p:cNvSpPr/>
          <p:nvPr/>
        </p:nvSpPr>
        <p:spPr>
          <a:xfrm>
            <a:off x="6372200" y="4109346"/>
            <a:ext cx="129021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750" dirty="0" err="1">
                <a:latin typeface="+mj-lt"/>
              </a:rPr>
              <a:t>Conventional</a:t>
            </a:r>
            <a:endParaRPr lang="fr-CA" sz="7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089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3066-2100-1B4D-8258-3C6A868C410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Rettangolo 2"/>
          <p:cNvSpPr/>
          <p:nvPr/>
        </p:nvSpPr>
        <p:spPr>
          <a:xfrm>
            <a:off x="7026059" y="5229200"/>
            <a:ext cx="10743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 dirty="0">
                <a:solidFill>
                  <a:srgbClr val="000000"/>
                </a:solidFill>
                <a:latin typeface="+mn-lt"/>
              </a:rPr>
              <a:t>(APCQ, 2019)</a:t>
            </a:r>
            <a:endParaRPr lang="fr-CH" sz="1000" dirty="0">
              <a:latin typeface="+mn-lt"/>
            </a:endParaRPr>
          </a:p>
        </p:txBody>
      </p:sp>
      <p:pic>
        <p:nvPicPr>
          <p:cNvPr id="5" name="Immagine 4" descr="Schermata 2020-08-18 alle 14.55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68" y="1596190"/>
            <a:ext cx="6948264" cy="366562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D7ABCE81-E722-D345-BEA0-5BE5D8D1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3999" cy="762000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Importance of </a:t>
            </a:r>
            <a:r>
              <a:rPr lang="fr-CH" dirty="0" err="1">
                <a:solidFill>
                  <a:schemeClr val="tx1"/>
                </a:solidFill>
              </a:rPr>
              <a:t>cranberry</a:t>
            </a:r>
            <a:r>
              <a:rPr lang="fr-CH" dirty="0">
                <a:solidFill>
                  <a:schemeClr val="tx1"/>
                </a:solidFill>
              </a:rPr>
              <a:t> in Québec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D4619-24B6-A14D-9940-48BE09ADE75A}"/>
              </a:ext>
            </a:extLst>
          </p:cNvPr>
          <p:cNvSpPr/>
          <p:nvPr/>
        </p:nvSpPr>
        <p:spPr bwMode="auto">
          <a:xfrm>
            <a:off x="1979712" y="1700808"/>
            <a:ext cx="5184576" cy="536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20512D-C300-0740-AD76-35804EC4FDDB}"/>
              </a:ext>
            </a:extLst>
          </p:cNvPr>
          <p:cNvSpPr txBox="1"/>
          <p:nvPr/>
        </p:nvSpPr>
        <p:spPr>
          <a:xfrm>
            <a:off x="1907704" y="1763524"/>
            <a:ext cx="5328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Evolution of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cranberry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production areas in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Quebec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7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8DF56-09AA-DE43-B21A-E9845E1E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749"/>
            <a:ext cx="9144000" cy="662684"/>
          </a:xfrm>
        </p:spPr>
        <p:txBody>
          <a:bodyPr>
            <a:noAutofit/>
          </a:bodyPr>
          <a:lstStyle/>
          <a:p>
            <a:r>
              <a:rPr lang="fr-CH" dirty="0">
                <a:solidFill>
                  <a:srgbClr val="000000"/>
                </a:solidFill>
              </a:rPr>
              <a:t>Impact of </a:t>
            </a:r>
            <a:r>
              <a:rPr lang="fr-CH" dirty="0" err="1">
                <a:solidFill>
                  <a:srgbClr val="000000"/>
                </a:solidFill>
              </a:rPr>
              <a:t>fungicides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2F71F-9446-C146-A060-9D61B87DCCDC}"/>
              </a:ext>
            </a:extLst>
          </p:cNvPr>
          <p:cNvSpPr/>
          <p:nvPr/>
        </p:nvSpPr>
        <p:spPr>
          <a:xfrm>
            <a:off x="2913365" y="5068702"/>
            <a:ext cx="331726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750" dirty="0" err="1">
                <a:latin typeface="+mj-lt"/>
              </a:rPr>
              <a:t>Fungal</a:t>
            </a:r>
            <a:r>
              <a:rPr lang="fr-CA" sz="750" dirty="0">
                <a:latin typeface="+mj-lt"/>
              </a:rPr>
              <a:t> </a:t>
            </a:r>
            <a:r>
              <a:rPr lang="fr-CA" sz="750" dirty="0" err="1">
                <a:latin typeface="+mj-lt"/>
              </a:rPr>
              <a:t>pathogens</a:t>
            </a:r>
            <a:endParaRPr lang="fr-CA" sz="75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29B4C-6D92-6D41-89D9-5DFA6C107067}"/>
              </a:ext>
            </a:extLst>
          </p:cNvPr>
          <p:cNvSpPr/>
          <p:nvPr/>
        </p:nvSpPr>
        <p:spPr>
          <a:xfrm rot="16200000">
            <a:off x="2127342" y="3136558"/>
            <a:ext cx="1014573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" dirty="0" err="1">
                <a:latin typeface="+mj-lt"/>
              </a:rPr>
              <a:t>Aboundance</a:t>
            </a:r>
            <a:endParaRPr lang="fr-FR" sz="75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9967A-6438-3540-8C7B-799D415A1552}"/>
              </a:ext>
            </a:extLst>
          </p:cNvPr>
          <p:cNvSpPr/>
          <p:nvPr/>
        </p:nvSpPr>
        <p:spPr>
          <a:xfrm>
            <a:off x="5644652" y="5062866"/>
            <a:ext cx="68356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788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Conti et al., 2021</a:t>
            </a:r>
            <a:endParaRPr lang="fr-CH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150AC2-C918-E547-B93F-DA9CDFB5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9" b="6716"/>
          <a:stretch/>
        </p:blipFill>
        <p:spPr>
          <a:xfrm>
            <a:off x="3399862" y="1484784"/>
            <a:ext cx="3916588" cy="37974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984B7E-2A15-4646-B1C6-2420D7C9D30C}"/>
              </a:ext>
            </a:extLst>
          </p:cNvPr>
          <p:cNvSpPr/>
          <p:nvPr/>
        </p:nvSpPr>
        <p:spPr bwMode="auto">
          <a:xfrm>
            <a:off x="8489343" y="4279559"/>
            <a:ext cx="444599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AC339-4D5F-B748-84E7-C1E10F327E9D}"/>
              </a:ext>
            </a:extLst>
          </p:cNvPr>
          <p:cNvSpPr/>
          <p:nvPr/>
        </p:nvSpPr>
        <p:spPr bwMode="auto">
          <a:xfrm>
            <a:off x="4395410" y="3814301"/>
            <a:ext cx="432048" cy="108331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80DB3E-8E44-0142-94A4-0D76F702A8BA}"/>
              </a:ext>
            </a:extLst>
          </p:cNvPr>
          <p:cNvSpPr/>
          <p:nvPr/>
        </p:nvSpPr>
        <p:spPr bwMode="auto">
          <a:xfrm>
            <a:off x="4395410" y="2669593"/>
            <a:ext cx="432048" cy="108331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069E19-9F5C-184D-B80D-EF0F035DCF7C}"/>
              </a:ext>
            </a:extLst>
          </p:cNvPr>
          <p:cNvSpPr/>
          <p:nvPr/>
        </p:nvSpPr>
        <p:spPr bwMode="auto">
          <a:xfrm>
            <a:off x="4403092" y="1516207"/>
            <a:ext cx="432048" cy="108331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D3A1E-7BE6-D84C-A8F0-B5D9E5C71486}"/>
              </a:ext>
            </a:extLst>
          </p:cNvPr>
          <p:cNvSpPr/>
          <p:nvPr/>
        </p:nvSpPr>
        <p:spPr>
          <a:xfrm>
            <a:off x="4067944" y="1484784"/>
            <a:ext cx="129021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500" dirty="0" err="1">
                <a:latin typeface="+mj-lt"/>
              </a:rPr>
              <a:t>Organic</a:t>
            </a:r>
            <a:endParaRPr lang="fr-CA" sz="5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F77CAE-2077-424F-9B53-9C68805C074D}"/>
              </a:ext>
            </a:extLst>
          </p:cNvPr>
          <p:cNvSpPr/>
          <p:nvPr/>
        </p:nvSpPr>
        <p:spPr>
          <a:xfrm>
            <a:off x="4067944" y="2636380"/>
            <a:ext cx="129021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500" dirty="0">
                <a:latin typeface="+mj-lt"/>
              </a:rPr>
              <a:t>Transition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15DB6-CE99-7E4E-84A7-8A5EF995DBA9}"/>
              </a:ext>
            </a:extLst>
          </p:cNvPr>
          <p:cNvSpPr/>
          <p:nvPr/>
        </p:nvSpPr>
        <p:spPr>
          <a:xfrm>
            <a:off x="4067944" y="3787976"/>
            <a:ext cx="129021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500" dirty="0" err="1">
                <a:latin typeface="+mj-lt"/>
              </a:rPr>
              <a:t>Conventional</a:t>
            </a:r>
            <a:endParaRPr lang="fr-CA" sz="500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CF280-6AFB-5A40-80E9-E99DD6D3FC26}"/>
              </a:ext>
            </a:extLst>
          </p:cNvPr>
          <p:cNvSpPr/>
          <p:nvPr/>
        </p:nvSpPr>
        <p:spPr>
          <a:xfrm>
            <a:off x="192679" y="2120074"/>
            <a:ext cx="29503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err="1">
                <a:latin typeface="Times" pitchFamily="2" charset="0"/>
              </a:rPr>
              <a:t>Acys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Allantophomopsis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cytisporea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Alyc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Allantophomopsis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lycopodina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Bvac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>
                <a:latin typeface="Times" pitchFamily="2" charset="0"/>
              </a:rPr>
              <a:t>Botryosphaeria </a:t>
            </a:r>
            <a:r>
              <a:rPr lang="en-CA" sz="1400" i="1" dirty="0" err="1">
                <a:latin typeface="Times" pitchFamily="2" charset="0"/>
              </a:rPr>
              <a:t>vaccinii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Cemp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Coleophoma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empetri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Cfio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Colletrotrichum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fioriniae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Cfru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>
                <a:latin typeface="Times" pitchFamily="2" charset="0"/>
              </a:rPr>
              <a:t>Colletotrichum </a:t>
            </a:r>
            <a:r>
              <a:rPr lang="en-CA" sz="1400" i="1" dirty="0" err="1">
                <a:latin typeface="Times" pitchFamily="2" charset="0"/>
              </a:rPr>
              <a:t>fructivorum</a:t>
            </a:r>
            <a:endParaRPr lang="en-CA" sz="1400" i="1" dirty="0">
              <a:latin typeface="Times" pitchFamily="2" charset="0"/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Gcas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>
                <a:solidFill>
                  <a:prstClr val="black"/>
                </a:solidFill>
              </a:rPr>
              <a:t>Godronia cassandrae</a:t>
            </a:r>
          </a:p>
          <a:p>
            <a:pPr lvl="0"/>
            <a:r>
              <a:rPr lang="en-CA" sz="1400" dirty="0">
                <a:solidFill>
                  <a:prstClr val="black"/>
                </a:solidFill>
              </a:rPr>
              <a:t>Moxy: </a:t>
            </a:r>
            <a:r>
              <a:rPr lang="en-CA" sz="1400" i="1" dirty="0" err="1">
                <a:solidFill>
                  <a:prstClr val="black"/>
                </a:solidFill>
              </a:rPr>
              <a:t>Monilinia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oxycocci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Plvac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Phyllosticta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Povac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>
                <a:solidFill>
                  <a:prstClr val="black"/>
                </a:solidFill>
              </a:rPr>
              <a:t>Phomopsis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Psvac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Physalospora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Sgen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Strasseria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geniculata</a:t>
            </a:r>
            <a:endParaRPr lang="en-CA" sz="1400" i="1" dirty="0">
              <a:solidFill>
                <a:prstClr val="black"/>
              </a:solidFill>
            </a:endParaRPr>
          </a:p>
          <a:p>
            <a:endParaRPr lang="en-CA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974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13800B-4CAD-E04D-917F-550B6D3E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5"/>
          <a:stretch/>
        </p:blipFill>
        <p:spPr>
          <a:xfrm>
            <a:off x="3173829" y="1347038"/>
            <a:ext cx="4996882" cy="5151866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05E913B1-9EAC-714F-B812-B8B99F867F27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37DCA-9D3C-274A-9FAF-7C4B3E393704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98B2D-F218-3943-860F-C2774862B53B}"/>
              </a:ext>
            </a:extLst>
          </p:cNvPr>
          <p:cNvSpPr/>
          <p:nvPr/>
        </p:nvSpPr>
        <p:spPr>
          <a:xfrm>
            <a:off x="395536" y="1334929"/>
            <a:ext cx="272863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</a:t>
            </a:r>
            <a:r>
              <a:rPr lang="fr-CH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fungicides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B3EED-76CC-9543-ABA9-0E8E8342E820}"/>
              </a:ext>
            </a:extLst>
          </p:cNvPr>
          <p:cNvSpPr/>
          <p:nvPr/>
        </p:nvSpPr>
        <p:spPr>
          <a:xfrm>
            <a:off x="4788024" y="1340768"/>
            <a:ext cx="3528392" cy="515249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606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12F71F-9446-C146-A060-9D61B87DCCDC}"/>
              </a:ext>
            </a:extLst>
          </p:cNvPr>
          <p:cNvSpPr/>
          <p:nvPr/>
        </p:nvSpPr>
        <p:spPr>
          <a:xfrm>
            <a:off x="3071178" y="5796806"/>
            <a:ext cx="3317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latin typeface="+mn-lt"/>
              </a:rPr>
              <a:t>Species richness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7D736F-560C-2248-86A6-9B27E66849A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58" y="3275097"/>
            <a:ext cx="8224110" cy="252170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DB4F6EA-6625-7642-A7F4-BCFCCE12ACBC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990A7-BFF9-E44E-9A9B-4CAD728C8124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F76352-BA3D-B442-B259-B0B0B9B4F97F}"/>
              </a:ext>
            </a:extLst>
          </p:cNvPr>
          <p:cNvSpPr/>
          <p:nvPr/>
        </p:nvSpPr>
        <p:spPr>
          <a:xfrm>
            <a:off x="395536" y="1334929"/>
            <a:ext cx="1968809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CH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531949-FC49-5B46-8A8E-092F1003F377}"/>
              </a:ext>
            </a:extLst>
          </p:cNvPr>
          <p:cNvSpPr txBox="1"/>
          <p:nvPr/>
        </p:nvSpPr>
        <p:spPr>
          <a:xfrm rot="16200000">
            <a:off x="-211972" y="4335895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+mn-lt"/>
              </a:rPr>
              <a:t>% of fields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3E981-6B02-6449-8C79-46B14B2905E7}"/>
              </a:ext>
            </a:extLst>
          </p:cNvPr>
          <p:cNvSpPr/>
          <p:nvPr/>
        </p:nvSpPr>
        <p:spPr>
          <a:xfrm>
            <a:off x="7457221" y="636030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baseline="30000" dirty="0">
                <a:latin typeface="+mn-lt"/>
                <a:ea typeface="Times New Roman" panose="02020603050405020304" pitchFamily="18" charset="0"/>
              </a:rPr>
              <a:t>Conti </a:t>
            </a:r>
            <a:r>
              <a:rPr lang="fr-CH" sz="2000" i="1" baseline="30000" dirty="0">
                <a:latin typeface="+mn-lt"/>
                <a:ea typeface="Times New Roman" panose="02020603050405020304" pitchFamily="18" charset="0"/>
              </a:rPr>
              <a:t>et al</a:t>
            </a:r>
            <a:r>
              <a:rPr lang="fr-CH" sz="2000" baseline="30000" dirty="0">
                <a:latin typeface="+mn-lt"/>
                <a:ea typeface="Times New Roman" panose="02020603050405020304" pitchFamily="18" charset="0"/>
              </a:rPr>
              <a:t>., 2021</a:t>
            </a:r>
            <a:endParaRPr lang="fr-CH" sz="44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202DCD-D403-D944-85EC-FDA487E2E195}"/>
              </a:ext>
            </a:extLst>
          </p:cNvPr>
          <p:cNvSpPr/>
          <p:nvPr/>
        </p:nvSpPr>
        <p:spPr>
          <a:xfrm>
            <a:off x="616822" y="1874133"/>
            <a:ext cx="2454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>
                <a:latin typeface="Times" pitchFamily="2" charset="0"/>
              </a:rPr>
              <a:t>H: </a:t>
            </a:r>
            <a:r>
              <a:rPr lang="fr-CA" sz="1400" dirty="0" err="1">
                <a:latin typeface="Times" pitchFamily="2" charset="0"/>
              </a:rPr>
              <a:t>harvest</a:t>
            </a:r>
            <a:endParaRPr lang="fr-CA" sz="1400" dirty="0">
              <a:latin typeface="Times" pitchFamily="2" charset="0"/>
            </a:endParaRPr>
          </a:p>
          <a:p>
            <a:r>
              <a:rPr lang="fr-CA" sz="1400" dirty="0">
                <a:latin typeface="Times" pitchFamily="2" charset="0"/>
              </a:rPr>
              <a:t>W3: </a:t>
            </a:r>
            <a:r>
              <a:rPr lang="fr-CA" sz="1400" dirty="0" err="1">
                <a:latin typeface="Times" pitchFamily="2" charset="0"/>
              </a:rPr>
              <a:t>three</a:t>
            </a:r>
            <a:r>
              <a:rPr lang="fr-CA" sz="1400" dirty="0">
                <a:latin typeface="Times" pitchFamily="2" charset="0"/>
              </a:rPr>
              <a:t> </a:t>
            </a:r>
            <a:r>
              <a:rPr lang="fr-CA" sz="1400" dirty="0" err="1">
                <a:latin typeface="Times" pitchFamily="2" charset="0"/>
              </a:rPr>
              <a:t>weeks</a:t>
            </a:r>
            <a:r>
              <a:rPr lang="fr-CA" sz="1400" dirty="0">
                <a:latin typeface="Times" pitchFamily="2" charset="0"/>
              </a:rPr>
              <a:t> of </a:t>
            </a:r>
            <a:r>
              <a:rPr lang="fr-CA" sz="1400" dirty="0" err="1">
                <a:latin typeface="Times" pitchFamily="2" charset="0"/>
              </a:rPr>
              <a:t>storage</a:t>
            </a:r>
            <a:endParaRPr lang="fr-CA" sz="1400" dirty="0">
              <a:latin typeface="Times" pitchFamily="2" charset="0"/>
            </a:endParaRPr>
          </a:p>
          <a:p>
            <a:r>
              <a:rPr lang="fr-CA" sz="1400" dirty="0">
                <a:latin typeface="Times" pitchFamily="2" charset="0"/>
              </a:rPr>
              <a:t>W6: six </a:t>
            </a:r>
            <a:r>
              <a:rPr lang="fr-CA" sz="1400" dirty="0" err="1">
                <a:latin typeface="Times" pitchFamily="2" charset="0"/>
              </a:rPr>
              <a:t>weeks</a:t>
            </a:r>
            <a:r>
              <a:rPr lang="fr-CA" sz="1400" dirty="0">
                <a:latin typeface="Times" pitchFamily="2" charset="0"/>
              </a:rPr>
              <a:t> of </a:t>
            </a:r>
            <a:r>
              <a:rPr lang="fr-CA" sz="1400" dirty="0" err="1">
                <a:latin typeface="Times" pitchFamily="2" charset="0"/>
              </a:rPr>
              <a:t>storage</a:t>
            </a:r>
            <a:endParaRPr lang="fr-CA" sz="1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10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984B7E-2A15-4646-B1C6-2420D7C9D30C}"/>
              </a:ext>
            </a:extLst>
          </p:cNvPr>
          <p:cNvSpPr/>
          <p:nvPr/>
        </p:nvSpPr>
        <p:spPr bwMode="auto">
          <a:xfrm>
            <a:off x="8489343" y="4279559"/>
            <a:ext cx="444599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4155139-BA8D-4E4B-BF19-E7DEC019BE1D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" t="1" b="66"/>
          <a:stretch/>
        </p:blipFill>
        <p:spPr>
          <a:xfrm>
            <a:off x="3347864" y="1147291"/>
            <a:ext cx="5586078" cy="54417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276826-35D9-614E-9050-262701D52309}"/>
              </a:ext>
            </a:extLst>
          </p:cNvPr>
          <p:cNvSpPr/>
          <p:nvPr/>
        </p:nvSpPr>
        <p:spPr>
          <a:xfrm>
            <a:off x="616822" y="1874133"/>
            <a:ext cx="2454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>
                <a:latin typeface="Times" pitchFamily="2" charset="0"/>
              </a:rPr>
              <a:t>H: </a:t>
            </a:r>
            <a:r>
              <a:rPr lang="fr-CA" sz="1400" dirty="0" err="1">
                <a:latin typeface="Times" pitchFamily="2" charset="0"/>
              </a:rPr>
              <a:t>harvest</a:t>
            </a:r>
            <a:endParaRPr lang="fr-CA" sz="1400" dirty="0">
              <a:latin typeface="Times" pitchFamily="2" charset="0"/>
            </a:endParaRPr>
          </a:p>
          <a:p>
            <a:r>
              <a:rPr lang="fr-CA" sz="1400" dirty="0">
                <a:latin typeface="Times" pitchFamily="2" charset="0"/>
              </a:rPr>
              <a:t>W3: </a:t>
            </a:r>
            <a:r>
              <a:rPr lang="fr-CA" sz="1400" dirty="0" err="1">
                <a:latin typeface="Times" pitchFamily="2" charset="0"/>
              </a:rPr>
              <a:t>three</a:t>
            </a:r>
            <a:r>
              <a:rPr lang="fr-CA" sz="1400" dirty="0">
                <a:latin typeface="Times" pitchFamily="2" charset="0"/>
              </a:rPr>
              <a:t> </a:t>
            </a:r>
            <a:r>
              <a:rPr lang="fr-CA" sz="1400" dirty="0" err="1">
                <a:latin typeface="Times" pitchFamily="2" charset="0"/>
              </a:rPr>
              <a:t>weeks</a:t>
            </a:r>
            <a:r>
              <a:rPr lang="fr-CA" sz="1400" dirty="0">
                <a:latin typeface="Times" pitchFamily="2" charset="0"/>
              </a:rPr>
              <a:t> of </a:t>
            </a:r>
            <a:r>
              <a:rPr lang="fr-CA" sz="1400" dirty="0" err="1">
                <a:latin typeface="Times" pitchFamily="2" charset="0"/>
              </a:rPr>
              <a:t>storage</a:t>
            </a:r>
            <a:endParaRPr lang="fr-CA" sz="1400" dirty="0">
              <a:latin typeface="Times" pitchFamily="2" charset="0"/>
            </a:endParaRPr>
          </a:p>
          <a:p>
            <a:r>
              <a:rPr lang="fr-CA" sz="1400" dirty="0">
                <a:latin typeface="Times" pitchFamily="2" charset="0"/>
              </a:rPr>
              <a:t>W6: six </a:t>
            </a:r>
            <a:r>
              <a:rPr lang="fr-CA" sz="1400" dirty="0" err="1">
                <a:latin typeface="Times" pitchFamily="2" charset="0"/>
              </a:rPr>
              <a:t>weeks</a:t>
            </a:r>
            <a:r>
              <a:rPr lang="fr-CA" sz="1400" dirty="0">
                <a:latin typeface="Times" pitchFamily="2" charset="0"/>
              </a:rPr>
              <a:t> of </a:t>
            </a:r>
            <a:r>
              <a:rPr lang="fr-CA" sz="1400" dirty="0" err="1">
                <a:latin typeface="Times" pitchFamily="2" charset="0"/>
              </a:rPr>
              <a:t>storage</a:t>
            </a:r>
            <a:endParaRPr lang="fr-CA" sz="1400" dirty="0">
              <a:latin typeface="Times" pitchFamily="2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C978B98-05BC-1240-9D88-DE9AA08704BE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B1BF9-0DEC-C742-9128-7748C9D77572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2ECC2C-2722-6E4E-9FF6-837ABC65B102}"/>
              </a:ext>
            </a:extLst>
          </p:cNvPr>
          <p:cNvSpPr/>
          <p:nvPr/>
        </p:nvSpPr>
        <p:spPr>
          <a:xfrm>
            <a:off x="395536" y="1334929"/>
            <a:ext cx="1968809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CH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06BBE-FDCC-B145-96BB-E2B9F99B1056}"/>
              </a:ext>
            </a:extLst>
          </p:cNvPr>
          <p:cNvSpPr/>
          <p:nvPr/>
        </p:nvSpPr>
        <p:spPr>
          <a:xfrm>
            <a:off x="368812" y="3212976"/>
            <a:ext cx="29503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err="1">
                <a:latin typeface="Times" pitchFamily="2" charset="0"/>
              </a:rPr>
              <a:t>Acys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Allantophomopsis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cytisporea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Alyc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Allantophomopsis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lycopodina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Bvac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>
                <a:latin typeface="Times" pitchFamily="2" charset="0"/>
              </a:rPr>
              <a:t>Botryosphaeria </a:t>
            </a:r>
            <a:r>
              <a:rPr lang="en-CA" sz="1400" i="1" dirty="0" err="1">
                <a:latin typeface="Times" pitchFamily="2" charset="0"/>
              </a:rPr>
              <a:t>vaccinii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Cemp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Coleophoma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empetri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Cfio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Colletrotrichum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fioriniae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Cfru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>
                <a:latin typeface="Times" pitchFamily="2" charset="0"/>
              </a:rPr>
              <a:t>Colletotrichum </a:t>
            </a:r>
            <a:r>
              <a:rPr lang="en-CA" sz="1400" i="1" dirty="0" err="1">
                <a:latin typeface="Times" pitchFamily="2" charset="0"/>
              </a:rPr>
              <a:t>fructivorum</a:t>
            </a:r>
            <a:endParaRPr lang="en-CA" sz="1400" i="1" dirty="0">
              <a:latin typeface="Times" pitchFamily="2" charset="0"/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Gcas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>
                <a:solidFill>
                  <a:prstClr val="black"/>
                </a:solidFill>
              </a:rPr>
              <a:t>Godronia cassandrae</a:t>
            </a:r>
          </a:p>
          <a:p>
            <a:pPr lvl="0"/>
            <a:r>
              <a:rPr lang="en-CA" sz="1400" dirty="0">
                <a:solidFill>
                  <a:prstClr val="black"/>
                </a:solidFill>
              </a:rPr>
              <a:t>Moxy: </a:t>
            </a:r>
            <a:r>
              <a:rPr lang="en-CA" sz="1400" i="1" dirty="0" err="1">
                <a:solidFill>
                  <a:prstClr val="black"/>
                </a:solidFill>
              </a:rPr>
              <a:t>Monilinia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oxycocci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Plvac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Phyllosticta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Povac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>
                <a:solidFill>
                  <a:prstClr val="black"/>
                </a:solidFill>
              </a:rPr>
              <a:t>Phomopsis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Psvac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Physalospora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Sgen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Strasseria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geniculata</a:t>
            </a:r>
            <a:endParaRPr lang="en-CA" sz="1400" i="1" dirty="0">
              <a:solidFill>
                <a:prstClr val="black"/>
              </a:solidFill>
            </a:endParaRPr>
          </a:p>
          <a:p>
            <a:endParaRPr lang="en-CA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666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951F7712-FF22-B243-B6DF-D4D133345CDA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53BC0-8714-0A46-B600-95F257F8B958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F836A-FF5B-114D-8C74-2F427D0ACCF8}"/>
              </a:ext>
            </a:extLst>
          </p:cNvPr>
          <p:cNvSpPr/>
          <p:nvPr/>
        </p:nvSpPr>
        <p:spPr>
          <a:xfrm>
            <a:off x="395536" y="1334929"/>
            <a:ext cx="1968809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CH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F4DE2-DB55-CC43-AEDF-9FA08E2361EC}"/>
              </a:ext>
            </a:extLst>
          </p:cNvPr>
          <p:cNvSpPr/>
          <p:nvPr/>
        </p:nvSpPr>
        <p:spPr>
          <a:xfrm>
            <a:off x="616822" y="1874133"/>
            <a:ext cx="2454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>
                <a:latin typeface="Times" pitchFamily="2" charset="0"/>
              </a:rPr>
              <a:t>H: </a:t>
            </a:r>
            <a:r>
              <a:rPr lang="fr-CA" sz="1400" dirty="0" err="1">
                <a:latin typeface="Times" pitchFamily="2" charset="0"/>
              </a:rPr>
              <a:t>harvest</a:t>
            </a:r>
            <a:endParaRPr lang="fr-CA" sz="1400" dirty="0">
              <a:latin typeface="Times" pitchFamily="2" charset="0"/>
            </a:endParaRPr>
          </a:p>
          <a:p>
            <a:r>
              <a:rPr lang="fr-CA" sz="1400" dirty="0">
                <a:latin typeface="Times" pitchFamily="2" charset="0"/>
              </a:rPr>
              <a:t>W3: </a:t>
            </a:r>
            <a:r>
              <a:rPr lang="fr-CA" sz="1400" dirty="0" err="1">
                <a:latin typeface="Times" pitchFamily="2" charset="0"/>
              </a:rPr>
              <a:t>three</a:t>
            </a:r>
            <a:r>
              <a:rPr lang="fr-CA" sz="1400" dirty="0">
                <a:latin typeface="Times" pitchFamily="2" charset="0"/>
              </a:rPr>
              <a:t> </a:t>
            </a:r>
            <a:r>
              <a:rPr lang="fr-CA" sz="1400" dirty="0" err="1">
                <a:latin typeface="Times" pitchFamily="2" charset="0"/>
              </a:rPr>
              <a:t>weeks</a:t>
            </a:r>
            <a:r>
              <a:rPr lang="fr-CA" sz="1400" dirty="0">
                <a:latin typeface="Times" pitchFamily="2" charset="0"/>
              </a:rPr>
              <a:t> of </a:t>
            </a:r>
            <a:r>
              <a:rPr lang="fr-CA" sz="1400" dirty="0" err="1">
                <a:latin typeface="Times" pitchFamily="2" charset="0"/>
              </a:rPr>
              <a:t>storage</a:t>
            </a:r>
            <a:endParaRPr lang="fr-CA" sz="1400" dirty="0">
              <a:latin typeface="Times" pitchFamily="2" charset="0"/>
            </a:endParaRPr>
          </a:p>
          <a:p>
            <a:r>
              <a:rPr lang="fr-CA" sz="1400" dirty="0">
                <a:latin typeface="Times" pitchFamily="2" charset="0"/>
              </a:rPr>
              <a:t>W6: six </a:t>
            </a:r>
            <a:r>
              <a:rPr lang="fr-CA" sz="1400" dirty="0" err="1">
                <a:latin typeface="Times" pitchFamily="2" charset="0"/>
              </a:rPr>
              <a:t>weeks</a:t>
            </a:r>
            <a:r>
              <a:rPr lang="fr-CA" sz="1400" dirty="0">
                <a:latin typeface="Times" pitchFamily="2" charset="0"/>
              </a:rPr>
              <a:t> of </a:t>
            </a:r>
            <a:r>
              <a:rPr lang="fr-CA" sz="1400" dirty="0" err="1">
                <a:latin typeface="Times" pitchFamily="2" charset="0"/>
              </a:rPr>
              <a:t>storage</a:t>
            </a:r>
            <a:endParaRPr lang="fr-CA" sz="1400" dirty="0">
              <a:latin typeface="Times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88DC0BD-0C76-EF41-94C5-D8D0E2EC4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5"/>
          <a:stretch/>
        </p:blipFill>
        <p:spPr>
          <a:xfrm>
            <a:off x="3173829" y="1347038"/>
            <a:ext cx="4996882" cy="51518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CDA4CB-DE78-284E-A459-FBA1EA1A3452}"/>
              </a:ext>
            </a:extLst>
          </p:cNvPr>
          <p:cNvSpPr/>
          <p:nvPr/>
        </p:nvSpPr>
        <p:spPr>
          <a:xfrm>
            <a:off x="5561438" y="1340768"/>
            <a:ext cx="2754977" cy="515249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A822FC-4387-EE4E-B221-ADC0D3EFE7F1}"/>
              </a:ext>
            </a:extLst>
          </p:cNvPr>
          <p:cNvSpPr/>
          <p:nvPr/>
        </p:nvSpPr>
        <p:spPr>
          <a:xfrm>
            <a:off x="3923928" y="1347038"/>
            <a:ext cx="828026" cy="515249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442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984B7E-2A15-4646-B1C6-2420D7C9D30C}"/>
              </a:ext>
            </a:extLst>
          </p:cNvPr>
          <p:cNvSpPr/>
          <p:nvPr/>
        </p:nvSpPr>
        <p:spPr bwMode="auto">
          <a:xfrm>
            <a:off x="8489343" y="4279559"/>
            <a:ext cx="444599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287D389-4DDA-CA45-9B7E-8AC9BAA5C8F8}"/>
              </a:ext>
            </a:extLst>
          </p:cNvPr>
          <p:cNvGrpSpPr/>
          <p:nvPr/>
        </p:nvGrpSpPr>
        <p:grpSpPr>
          <a:xfrm>
            <a:off x="395536" y="1893425"/>
            <a:ext cx="3024336" cy="830997"/>
            <a:chOff x="3491880" y="4973902"/>
            <a:chExt cx="2397088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F7DD0A-25D1-D443-BA1F-E9A9BF3DC47D}"/>
                </a:ext>
              </a:extLst>
            </p:cNvPr>
            <p:cNvSpPr/>
            <p:nvPr/>
          </p:nvSpPr>
          <p:spPr>
            <a:xfrm>
              <a:off x="3491880" y="4973902"/>
              <a:ext cx="10145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>
                  <a:latin typeface="Times" pitchFamily="2" charset="0"/>
                </a:rPr>
                <a:t>BE: Bergman</a:t>
              </a:r>
            </a:p>
            <a:p>
              <a:pPr algn="just"/>
              <a:r>
                <a:rPr lang="fr-FR" sz="1200" dirty="0">
                  <a:latin typeface="Times" pitchFamily="2" charset="0"/>
                </a:rPr>
                <a:t>BL: Ben Lear</a:t>
              </a:r>
            </a:p>
            <a:p>
              <a:pPr algn="just"/>
              <a:r>
                <a:rPr lang="fr-FR" sz="1200" dirty="0">
                  <a:latin typeface="Times" pitchFamily="2" charset="0"/>
                </a:rPr>
                <a:t>GR: </a:t>
              </a:r>
              <a:r>
                <a:rPr lang="fr-FR" sz="1200" dirty="0" err="1">
                  <a:latin typeface="Times" pitchFamily="2" charset="0"/>
                </a:rPr>
                <a:t>Gryglesky</a:t>
              </a:r>
              <a:endParaRPr lang="fr-FR" sz="1200" dirty="0">
                <a:latin typeface="Times" pitchFamily="2" charset="0"/>
              </a:endParaRPr>
            </a:p>
            <a:p>
              <a:pPr algn="just"/>
              <a:r>
                <a:rPr lang="fr-FR" sz="1200" dirty="0">
                  <a:latin typeface="Times" pitchFamily="2" charset="0"/>
                </a:rPr>
                <a:t>HW: </a:t>
              </a:r>
              <a:r>
                <a:rPr lang="fr-FR" sz="1200" dirty="0" err="1">
                  <a:latin typeface="Times" pitchFamily="2" charset="0"/>
                </a:rPr>
                <a:t>Howes</a:t>
              </a:r>
              <a:endParaRPr lang="fr-FR" sz="1200" dirty="0">
                <a:latin typeface="Times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A7CCCF-9024-CC48-87C9-E943C6D7C459}"/>
                </a:ext>
              </a:extLst>
            </p:cNvPr>
            <p:cNvSpPr/>
            <p:nvPr/>
          </p:nvSpPr>
          <p:spPr>
            <a:xfrm>
              <a:off x="4412060" y="4973902"/>
              <a:ext cx="14769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>
                  <a:latin typeface="Times" pitchFamily="2" charset="0"/>
                </a:rPr>
                <a:t>MQ: </a:t>
              </a:r>
              <a:r>
                <a:rPr lang="fr-FR" sz="1200" dirty="0" err="1">
                  <a:latin typeface="Times" pitchFamily="2" charset="0"/>
                </a:rPr>
                <a:t>Mullica</a:t>
              </a:r>
              <a:r>
                <a:rPr lang="fr-FR" sz="1200" dirty="0">
                  <a:latin typeface="Times" pitchFamily="2" charset="0"/>
                </a:rPr>
                <a:t> </a:t>
              </a:r>
              <a:r>
                <a:rPr lang="fr-FR" sz="1200" dirty="0" err="1">
                  <a:latin typeface="Times" pitchFamily="2" charset="0"/>
                </a:rPr>
                <a:t>Queen</a:t>
              </a:r>
              <a:endParaRPr lang="fr-FR" sz="1200" dirty="0">
                <a:latin typeface="Times" pitchFamily="2" charset="0"/>
              </a:endParaRPr>
            </a:p>
            <a:p>
              <a:pPr algn="just"/>
              <a:r>
                <a:rPr lang="fr-FR" sz="1200" dirty="0">
                  <a:latin typeface="Times" pitchFamily="2" charset="0"/>
                </a:rPr>
                <a:t>PL: </a:t>
              </a:r>
              <a:r>
                <a:rPr lang="fr-FR" sz="1200" dirty="0" err="1">
                  <a:latin typeface="Times" pitchFamily="2" charset="0"/>
                </a:rPr>
                <a:t>Pilgrim</a:t>
              </a:r>
              <a:endParaRPr lang="fr-FR" sz="1200" dirty="0">
                <a:latin typeface="Times" pitchFamily="2" charset="0"/>
              </a:endParaRPr>
            </a:p>
            <a:p>
              <a:pPr algn="just"/>
              <a:r>
                <a:rPr lang="fr-FR" sz="1200" dirty="0">
                  <a:latin typeface="Times" pitchFamily="2" charset="0"/>
                </a:rPr>
                <a:t>SK: Scarlett Knight</a:t>
              </a:r>
            </a:p>
            <a:p>
              <a:pPr algn="just"/>
              <a:r>
                <a:rPr lang="fr-FR" sz="1200" dirty="0">
                  <a:latin typeface="Times" pitchFamily="2" charset="0"/>
                </a:rPr>
                <a:t>ST: Stevens</a:t>
              </a:r>
            </a:p>
          </p:txBody>
        </p: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D4C9537D-EE24-2941-800B-E91B4AA36F2F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19ABC-FE37-624C-9BD0-C18B9979E4A0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C7C9F-15F1-9F47-B248-5CB24BE3DA1F}"/>
              </a:ext>
            </a:extLst>
          </p:cNvPr>
          <p:cNvSpPr/>
          <p:nvPr/>
        </p:nvSpPr>
        <p:spPr>
          <a:xfrm>
            <a:off x="395536" y="1334929"/>
            <a:ext cx="114358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Cultivar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8FB30D-5A6B-D44E-8F7D-6BED848D2A80}"/>
              </a:ext>
            </a:extLst>
          </p:cNvPr>
          <p:cNvSpPr/>
          <p:nvPr/>
        </p:nvSpPr>
        <p:spPr>
          <a:xfrm>
            <a:off x="395536" y="3049033"/>
            <a:ext cx="29503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err="1">
                <a:latin typeface="Times" pitchFamily="2" charset="0"/>
              </a:rPr>
              <a:t>Acys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Allantophomopsis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cytisporea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Alyc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Allantophomopsis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lycopodina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Bvac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>
                <a:latin typeface="Times" pitchFamily="2" charset="0"/>
              </a:rPr>
              <a:t>Botryosphaeria </a:t>
            </a:r>
            <a:r>
              <a:rPr lang="en-CA" sz="1400" i="1" dirty="0" err="1">
                <a:latin typeface="Times" pitchFamily="2" charset="0"/>
              </a:rPr>
              <a:t>vaccinii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Cemp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Coleophoma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empetri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Cfio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 err="1">
                <a:latin typeface="Times" pitchFamily="2" charset="0"/>
              </a:rPr>
              <a:t>Colletrotrichum</a:t>
            </a:r>
            <a:r>
              <a:rPr lang="en-CA" sz="1400" i="1" dirty="0">
                <a:latin typeface="Times" pitchFamily="2" charset="0"/>
              </a:rPr>
              <a:t> </a:t>
            </a:r>
            <a:r>
              <a:rPr lang="en-CA" sz="1400" i="1" dirty="0" err="1">
                <a:latin typeface="Times" pitchFamily="2" charset="0"/>
              </a:rPr>
              <a:t>fioriniae</a:t>
            </a:r>
            <a:endParaRPr lang="en-CA" sz="1400" i="1" dirty="0">
              <a:latin typeface="Times" pitchFamily="2" charset="0"/>
            </a:endParaRPr>
          </a:p>
          <a:p>
            <a:r>
              <a:rPr lang="en-CA" sz="1400" dirty="0" err="1">
                <a:latin typeface="Times" pitchFamily="2" charset="0"/>
              </a:rPr>
              <a:t>Cfru</a:t>
            </a:r>
            <a:r>
              <a:rPr lang="en-CA" sz="1400" dirty="0">
                <a:latin typeface="Times" pitchFamily="2" charset="0"/>
              </a:rPr>
              <a:t>: </a:t>
            </a:r>
            <a:r>
              <a:rPr lang="en-CA" sz="1400" i="1" dirty="0">
                <a:latin typeface="Times" pitchFamily="2" charset="0"/>
              </a:rPr>
              <a:t>Colletotrichum </a:t>
            </a:r>
            <a:r>
              <a:rPr lang="en-CA" sz="1400" i="1" dirty="0" err="1">
                <a:latin typeface="Times" pitchFamily="2" charset="0"/>
              </a:rPr>
              <a:t>fructivorum</a:t>
            </a:r>
            <a:endParaRPr lang="en-CA" sz="1400" i="1" dirty="0">
              <a:latin typeface="Times" pitchFamily="2" charset="0"/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Gcas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>
                <a:solidFill>
                  <a:prstClr val="black"/>
                </a:solidFill>
              </a:rPr>
              <a:t>Godronia cassandrae</a:t>
            </a:r>
          </a:p>
          <a:p>
            <a:pPr lvl="0"/>
            <a:r>
              <a:rPr lang="en-CA" sz="1400" dirty="0">
                <a:solidFill>
                  <a:prstClr val="black"/>
                </a:solidFill>
              </a:rPr>
              <a:t>Moxy: </a:t>
            </a:r>
            <a:r>
              <a:rPr lang="en-CA" sz="1400" i="1" dirty="0" err="1">
                <a:solidFill>
                  <a:prstClr val="black"/>
                </a:solidFill>
              </a:rPr>
              <a:t>Monilinia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oxycocci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Plvac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Phyllosticta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Povac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>
                <a:solidFill>
                  <a:prstClr val="black"/>
                </a:solidFill>
              </a:rPr>
              <a:t>Phomopsis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Psvac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Physalospora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vaccinii</a:t>
            </a:r>
            <a:endParaRPr lang="en-CA" sz="1400" i="1" dirty="0">
              <a:solidFill>
                <a:prstClr val="black"/>
              </a:solidFill>
            </a:endParaRPr>
          </a:p>
          <a:p>
            <a:pPr lvl="0"/>
            <a:r>
              <a:rPr lang="en-CA" sz="1400" dirty="0" err="1">
                <a:solidFill>
                  <a:prstClr val="black"/>
                </a:solidFill>
              </a:rPr>
              <a:t>Sgen</a:t>
            </a:r>
            <a:r>
              <a:rPr lang="en-CA" sz="1400" dirty="0">
                <a:solidFill>
                  <a:prstClr val="black"/>
                </a:solidFill>
              </a:rPr>
              <a:t>: </a:t>
            </a:r>
            <a:r>
              <a:rPr lang="en-CA" sz="1400" i="1" dirty="0" err="1">
                <a:solidFill>
                  <a:prstClr val="black"/>
                </a:solidFill>
              </a:rPr>
              <a:t>Strasseria</a:t>
            </a:r>
            <a:r>
              <a:rPr lang="en-CA" sz="1400" i="1" dirty="0">
                <a:solidFill>
                  <a:prstClr val="black"/>
                </a:solidFill>
              </a:rPr>
              <a:t> </a:t>
            </a:r>
            <a:r>
              <a:rPr lang="en-CA" sz="1400" i="1" dirty="0" err="1">
                <a:solidFill>
                  <a:prstClr val="black"/>
                </a:solidFill>
              </a:rPr>
              <a:t>geniculata</a:t>
            </a:r>
            <a:endParaRPr lang="en-CA" sz="1400" i="1" dirty="0">
              <a:solidFill>
                <a:prstClr val="black"/>
              </a:solidFill>
            </a:endParaRPr>
          </a:p>
          <a:p>
            <a:endParaRPr lang="en-CA" sz="1400" i="1" dirty="0">
              <a:latin typeface="+mj-lt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DD8443C3-F2D8-6548-AAF2-DE95E86AB3B7}"/>
              </a:ext>
            </a:extLst>
          </p:cNvPr>
          <p:cNvGrpSpPr/>
          <p:nvPr/>
        </p:nvGrpSpPr>
        <p:grpSpPr>
          <a:xfrm>
            <a:off x="3213091" y="1117762"/>
            <a:ext cx="5720851" cy="5392667"/>
            <a:chOff x="3213091" y="1117762"/>
            <a:chExt cx="5720851" cy="5392667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1D45A00-4C58-9949-9223-F593D63FDF98}"/>
                </a:ext>
              </a:extLst>
            </p:cNvPr>
            <p:cNvSpPr txBox="1"/>
            <p:nvPr/>
          </p:nvSpPr>
          <p:spPr>
            <a:xfrm rot="18900000">
              <a:off x="3464639" y="6238704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00" dirty="0" err="1"/>
                <a:t>Acys</a:t>
              </a:r>
              <a:endParaRPr lang="en-CA" sz="1000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DF68B4F-EF16-EA4E-87ED-38B55215B349}"/>
                </a:ext>
              </a:extLst>
            </p:cNvPr>
            <p:cNvSpPr txBox="1"/>
            <p:nvPr/>
          </p:nvSpPr>
          <p:spPr>
            <a:xfrm rot="18900000">
              <a:off x="3665727" y="6242178"/>
              <a:ext cx="458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000" dirty="0" err="1"/>
                <a:t>Alyc</a:t>
              </a:r>
              <a:endParaRPr lang="en-CA" sz="1000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E5199F3-DFCB-4547-BAB7-1F230AD91E0A}"/>
                </a:ext>
              </a:extLst>
            </p:cNvPr>
            <p:cNvSpPr txBox="1"/>
            <p:nvPr/>
          </p:nvSpPr>
          <p:spPr>
            <a:xfrm rot="18900000">
              <a:off x="3876641" y="6238704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Bvac</a:t>
              </a:r>
              <a:endParaRPr lang="en-CA" sz="1000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828EFBA-8BE9-9D46-BD6D-9C4FA6084B9B}"/>
                </a:ext>
              </a:extLst>
            </p:cNvPr>
            <p:cNvSpPr txBox="1"/>
            <p:nvPr/>
          </p:nvSpPr>
          <p:spPr>
            <a:xfrm rot="18900000">
              <a:off x="4077729" y="6253439"/>
              <a:ext cx="4908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Cemp</a:t>
              </a:r>
              <a:endParaRPr lang="en-CA" sz="10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5AFE2DF-2F9B-5B4E-AF73-CA5F66C9B622}"/>
                </a:ext>
              </a:extLst>
            </p:cNvPr>
            <p:cNvSpPr txBox="1"/>
            <p:nvPr/>
          </p:nvSpPr>
          <p:spPr>
            <a:xfrm rot="18900000">
              <a:off x="4320495" y="6225669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Cfio</a:t>
              </a:r>
              <a:endParaRPr lang="en-CA" sz="1000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3A728F3-DE67-C24C-A683-EB27CF825028}"/>
                </a:ext>
              </a:extLst>
            </p:cNvPr>
            <p:cNvSpPr txBox="1"/>
            <p:nvPr/>
          </p:nvSpPr>
          <p:spPr>
            <a:xfrm rot="18900000">
              <a:off x="4484713" y="6228503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Cfru</a:t>
              </a:r>
              <a:endParaRPr lang="en-CA" sz="1000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952CD79-82AD-9044-9CCC-F1AB53782CC5}"/>
                </a:ext>
              </a:extLst>
            </p:cNvPr>
            <p:cNvSpPr txBox="1"/>
            <p:nvPr/>
          </p:nvSpPr>
          <p:spPr>
            <a:xfrm rot="18900000">
              <a:off x="4656947" y="6236437"/>
              <a:ext cx="4427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Gcas</a:t>
              </a:r>
              <a:endParaRPr lang="en-CA" sz="1000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5416B0D-09B7-A245-89F6-3C1AD309C3DD}"/>
                </a:ext>
              </a:extLst>
            </p:cNvPr>
            <p:cNvSpPr txBox="1"/>
            <p:nvPr/>
          </p:nvSpPr>
          <p:spPr>
            <a:xfrm rot="18900000">
              <a:off x="4851623" y="6264208"/>
              <a:ext cx="5212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000" dirty="0"/>
                <a:t>Moxy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4F7E4AE-CCC3-E74D-87B2-F583B839B094}"/>
                </a:ext>
              </a:extLst>
            </p:cNvPr>
            <p:cNvSpPr txBox="1"/>
            <p:nvPr/>
          </p:nvSpPr>
          <p:spPr>
            <a:xfrm rot="18900000">
              <a:off x="5124846" y="6246071"/>
              <a:ext cx="47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Plvac</a:t>
              </a:r>
              <a:endParaRPr lang="en-CA" sz="1000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A1F8C0B-B441-3D46-864D-64BE87A66E77}"/>
                </a:ext>
              </a:extLst>
            </p:cNvPr>
            <p:cNvSpPr txBox="1"/>
            <p:nvPr/>
          </p:nvSpPr>
          <p:spPr>
            <a:xfrm rot="18900000">
              <a:off x="5346772" y="6256273"/>
              <a:ext cx="4988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000" dirty="0" err="1"/>
                <a:t>Povac</a:t>
              </a:r>
              <a:endParaRPr lang="en-CA" sz="10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E085B02-6EE7-6A41-A272-655FAF8AFF63}"/>
                </a:ext>
              </a:extLst>
            </p:cNvPr>
            <p:cNvSpPr txBox="1"/>
            <p:nvPr/>
          </p:nvSpPr>
          <p:spPr>
            <a:xfrm rot="18900000">
              <a:off x="5597553" y="6251172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Psvac</a:t>
              </a:r>
              <a:endParaRPr lang="en-CA" sz="1000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A975F18-AE3F-B449-B84C-03519DB1BAD6}"/>
                </a:ext>
              </a:extLst>
            </p:cNvPr>
            <p:cNvSpPr txBox="1"/>
            <p:nvPr/>
          </p:nvSpPr>
          <p:spPr>
            <a:xfrm rot="18900000">
              <a:off x="5833912" y="6235870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Sgen</a:t>
              </a:r>
              <a:endParaRPr lang="en-CA" sz="1000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9C387E9-5C12-F245-B21F-B141B98086D1}"/>
                </a:ext>
              </a:extLst>
            </p:cNvPr>
            <p:cNvSpPr txBox="1"/>
            <p:nvPr/>
          </p:nvSpPr>
          <p:spPr>
            <a:xfrm rot="18900000">
              <a:off x="6105776" y="6238704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00" dirty="0" err="1"/>
                <a:t>Acys</a:t>
              </a:r>
              <a:endParaRPr lang="en-CA" sz="1000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DB02119-5439-3241-ACB4-C7A4A961E25D}"/>
                </a:ext>
              </a:extLst>
            </p:cNvPr>
            <p:cNvSpPr txBox="1"/>
            <p:nvPr/>
          </p:nvSpPr>
          <p:spPr>
            <a:xfrm rot="18900000">
              <a:off x="6306864" y="6242178"/>
              <a:ext cx="458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000" dirty="0" err="1"/>
                <a:t>Alyc</a:t>
              </a:r>
              <a:endParaRPr lang="en-CA" sz="1000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DDD53E8-91F9-8946-A72A-0CB649003D1D}"/>
                </a:ext>
              </a:extLst>
            </p:cNvPr>
            <p:cNvSpPr txBox="1"/>
            <p:nvPr/>
          </p:nvSpPr>
          <p:spPr>
            <a:xfrm rot="18900000">
              <a:off x="6517778" y="6238704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Bvac</a:t>
              </a:r>
              <a:endParaRPr lang="en-CA" sz="1000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5234A84-931F-754D-BA6D-5F472E1FFA51}"/>
                </a:ext>
              </a:extLst>
            </p:cNvPr>
            <p:cNvSpPr txBox="1"/>
            <p:nvPr/>
          </p:nvSpPr>
          <p:spPr>
            <a:xfrm rot="18900000">
              <a:off x="6718866" y="6253439"/>
              <a:ext cx="4908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Cemp</a:t>
              </a:r>
              <a:endParaRPr lang="en-CA" sz="1000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E6CF377-C9E6-5647-B7B8-CD7F6D12478B}"/>
                </a:ext>
              </a:extLst>
            </p:cNvPr>
            <p:cNvSpPr txBox="1"/>
            <p:nvPr/>
          </p:nvSpPr>
          <p:spPr>
            <a:xfrm rot="18900000">
              <a:off x="6961632" y="6225669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Cfio</a:t>
              </a:r>
              <a:endParaRPr lang="en-CA" sz="1000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C7B4B7D-644F-164C-8697-06D0323D8A5A}"/>
                </a:ext>
              </a:extLst>
            </p:cNvPr>
            <p:cNvSpPr txBox="1"/>
            <p:nvPr/>
          </p:nvSpPr>
          <p:spPr>
            <a:xfrm rot="18900000">
              <a:off x="7125850" y="6228503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Cfru</a:t>
              </a:r>
              <a:endParaRPr lang="en-CA" sz="1000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59CEC25-DF64-9F4A-9ED2-A59C44D498FE}"/>
                </a:ext>
              </a:extLst>
            </p:cNvPr>
            <p:cNvSpPr txBox="1"/>
            <p:nvPr/>
          </p:nvSpPr>
          <p:spPr>
            <a:xfrm rot="18900000">
              <a:off x="7298084" y="6236437"/>
              <a:ext cx="4427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Gcas</a:t>
              </a:r>
              <a:endParaRPr lang="en-CA" sz="1000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9CF8FEC-E689-2745-A10E-BC8C664A6E79}"/>
                </a:ext>
              </a:extLst>
            </p:cNvPr>
            <p:cNvSpPr txBox="1"/>
            <p:nvPr/>
          </p:nvSpPr>
          <p:spPr>
            <a:xfrm rot="18900000">
              <a:off x="7492760" y="6264208"/>
              <a:ext cx="5212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000" dirty="0"/>
                <a:t>Moxy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B5C5AD7-0FA5-FD42-A9BE-BBFAF3168AD3}"/>
                </a:ext>
              </a:extLst>
            </p:cNvPr>
            <p:cNvSpPr txBox="1"/>
            <p:nvPr/>
          </p:nvSpPr>
          <p:spPr>
            <a:xfrm rot="18900000">
              <a:off x="7765983" y="6246071"/>
              <a:ext cx="47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Plvac</a:t>
              </a:r>
              <a:endParaRPr lang="en-CA" sz="10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D066B70-1006-3543-8E48-801DB199DE3E}"/>
                </a:ext>
              </a:extLst>
            </p:cNvPr>
            <p:cNvSpPr txBox="1"/>
            <p:nvPr/>
          </p:nvSpPr>
          <p:spPr>
            <a:xfrm rot="18900000">
              <a:off x="7987909" y="6256273"/>
              <a:ext cx="4988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000" dirty="0" err="1"/>
                <a:t>Povac</a:t>
              </a:r>
              <a:endParaRPr lang="en-CA" sz="1000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80A0AE7-6BD9-A842-BF21-7CBCCBF0E426}"/>
                </a:ext>
              </a:extLst>
            </p:cNvPr>
            <p:cNvSpPr txBox="1"/>
            <p:nvPr/>
          </p:nvSpPr>
          <p:spPr>
            <a:xfrm rot="18900000">
              <a:off x="8238690" y="6251172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Psvac</a:t>
              </a:r>
              <a:endParaRPr lang="en-CA" sz="1000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2A55685-27D2-BC43-83C9-D6ACE254D2F3}"/>
                </a:ext>
              </a:extLst>
            </p:cNvPr>
            <p:cNvSpPr txBox="1"/>
            <p:nvPr/>
          </p:nvSpPr>
          <p:spPr>
            <a:xfrm rot="18900000">
              <a:off x="8475049" y="6235870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000" dirty="0" err="1"/>
                <a:t>Sgen</a:t>
              </a:r>
              <a:endParaRPr lang="en-CA" sz="1000" dirty="0"/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1DC24BB0-DDE8-E64E-9B9E-C78CCFFDDA0D}"/>
                </a:ext>
              </a:extLst>
            </p:cNvPr>
            <p:cNvGrpSpPr/>
            <p:nvPr/>
          </p:nvGrpSpPr>
          <p:grpSpPr>
            <a:xfrm>
              <a:off x="3213091" y="1117762"/>
              <a:ext cx="5720851" cy="5145840"/>
              <a:chOff x="3213091" y="1117762"/>
              <a:chExt cx="5720851" cy="514584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1F9E50A-81EE-174F-8B69-DDA94DDB31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775" r="2" b="8455"/>
              <a:stretch/>
            </p:blipFill>
            <p:spPr>
              <a:xfrm>
                <a:off x="3213091" y="1117762"/>
                <a:ext cx="5720851" cy="5145840"/>
              </a:xfrm>
              <a:prstGeom prst="rect">
                <a:avLst/>
              </a:prstGeom>
            </p:spPr>
          </p:pic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C2149B7A-9FE6-8F4E-B211-7B285CF7553E}"/>
                  </a:ext>
                </a:extLst>
              </p:cNvPr>
              <p:cNvSpPr txBox="1"/>
              <p:nvPr/>
            </p:nvSpPr>
            <p:spPr>
              <a:xfrm>
                <a:off x="4538697" y="1170002"/>
                <a:ext cx="7478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200" dirty="0"/>
                  <a:t>Bergman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B08AFAC-C502-CB4A-9B3C-12C73476B8E1}"/>
                  </a:ext>
                </a:extLst>
              </p:cNvPr>
              <p:cNvSpPr txBox="1"/>
              <p:nvPr/>
            </p:nvSpPr>
            <p:spPr>
              <a:xfrm>
                <a:off x="7129033" y="1170002"/>
                <a:ext cx="75533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200" dirty="0"/>
                  <a:t>Ben Lear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7086041D-090D-F949-BE58-2018FBE87F15}"/>
                  </a:ext>
                </a:extLst>
              </p:cNvPr>
              <p:cNvSpPr txBox="1"/>
              <p:nvPr/>
            </p:nvSpPr>
            <p:spPr>
              <a:xfrm>
                <a:off x="4492242" y="2447664"/>
                <a:ext cx="825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200" dirty="0" err="1"/>
                  <a:t>Grygelsky</a:t>
                </a:r>
                <a:endParaRPr lang="en-CA" sz="1200" dirty="0"/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27522710-718C-8443-89ED-98F03501D9D4}"/>
                  </a:ext>
                </a:extLst>
              </p:cNvPr>
              <p:cNvSpPr txBox="1"/>
              <p:nvPr/>
            </p:nvSpPr>
            <p:spPr>
              <a:xfrm>
                <a:off x="7210786" y="2447664"/>
                <a:ext cx="61106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200" dirty="0"/>
                  <a:t>Howes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8A2246B3-7EEB-6C4E-B692-7389B754C5D1}"/>
                  </a:ext>
                </a:extLst>
              </p:cNvPr>
              <p:cNvSpPr txBox="1"/>
              <p:nvPr/>
            </p:nvSpPr>
            <p:spPr>
              <a:xfrm>
                <a:off x="4329537" y="3721701"/>
                <a:ext cx="110639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200" dirty="0"/>
                  <a:t>Mullica Queen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240B8130-0361-F843-8F8A-134FC8AD953B}"/>
                  </a:ext>
                </a:extLst>
              </p:cNvPr>
              <p:cNvSpPr txBox="1"/>
              <p:nvPr/>
            </p:nvSpPr>
            <p:spPr>
              <a:xfrm>
                <a:off x="7192351" y="3721701"/>
                <a:ext cx="64793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200" dirty="0"/>
                  <a:t>Pilgrim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13EB5758-71BF-C847-877C-D08929ED4F98}"/>
                  </a:ext>
                </a:extLst>
              </p:cNvPr>
              <p:cNvSpPr txBox="1"/>
              <p:nvPr/>
            </p:nvSpPr>
            <p:spPr>
              <a:xfrm>
                <a:off x="4320721" y="5024209"/>
                <a:ext cx="11240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200" dirty="0"/>
                  <a:t>Scarlett Knight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34716BC5-86F4-3844-B52D-CC7C99532E48}"/>
                  </a:ext>
                </a:extLst>
              </p:cNvPr>
              <p:cNvSpPr txBox="1"/>
              <p:nvPr/>
            </p:nvSpPr>
            <p:spPr>
              <a:xfrm>
                <a:off x="7181130" y="5024209"/>
                <a:ext cx="6639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200" dirty="0"/>
                  <a:t>Stevens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614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F4A368-013B-8D49-8A92-2E2947ABEC41}"/>
              </a:ext>
            </a:extLst>
          </p:cNvPr>
          <p:cNvSpPr/>
          <p:nvPr/>
        </p:nvSpPr>
        <p:spPr bwMode="auto">
          <a:xfrm>
            <a:off x="3059832" y="1556134"/>
            <a:ext cx="1296144" cy="3951907"/>
          </a:xfrm>
          <a:prstGeom prst="rect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0506D56-30D5-AE44-88FE-6EFFD103FF14}"/>
              </a:ext>
            </a:extLst>
          </p:cNvPr>
          <p:cNvGrpSpPr/>
          <p:nvPr/>
        </p:nvGrpSpPr>
        <p:grpSpPr>
          <a:xfrm>
            <a:off x="395536" y="1893425"/>
            <a:ext cx="3024336" cy="830997"/>
            <a:chOff x="3491880" y="4973902"/>
            <a:chExt cx="2397088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FAE398-5A3C-CA45-9F08-84B870B1F05E}"/>
                </a:ext>
              </a:extLst>
            </p:cNvPr>
            <p:cNvSpPr/>
            <p:nvPr/>
          </p:nvSpPr>
          <p:spPr>
            <a:xfrm>
              <a:off x="3491880" y="4973902"/>
              <a:ext cx="10145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>
                  <a:latin typeface="Times" pitchFamily="2" charset="0"/>
                </a:rPr>
                <a:t>BE: Bergman</a:t>
              </a:r>
            </a:p>
            <a:p>
              <a:pPr algn="just"/>
              <a:r>
                <a:rPr lang="fr-FR" sz="1200" dirty="0">
                  <a:latin typeface="Times" pitchFamily="2" charset="0"/>
                </a:rPr>
                <a:t>BL: Ben Lear</a:t>
              </a:r>
            </a:p>
            <a:p>
              <a:pPr algn="just"/>
              <a:r>
                <a:rPr lang="fr-FR" sz="1200" dirty="0">
                  <a:latin typeface="Times" pitchFamily="2" charset="0"/>
                </a:rPr>
                <a:t>GR: </a:t>
              </a:r>
              <a:r>
                <a:rPr lang="fr-FR" sz="1200" dirty="0" err="1">
                  <a:latin typeface="Times" pitchFamily="2" charset="0"/>
                </a:rPr>
                <a:t>Gryglesky</a:t>
              </a:r>
              <a:endParaRPr lang="fr-FR" sz="1200" dirty="0">
                <a:latin typeface="Times" pitchFamily="2" charset="0"/>
              </a:endParaRPr>
            </a:p>
            <a:p>
              <a:pPr algn="just"/>
              <a:r>
                <a:rPr lang="fr-FR" sz="1200" dirty="0">
                  <a:latin typeface="Times" pitchFamily="2" charset="0"/>
                </a:rPr>
                <a:t>HW: </a:t>
              </a:r>
              <a:r>
                <a:rPr lang="fr-FR" sz="1200" dirty="0" err="1">
                  <a:latin typeface="Times" pitchFamily="2" charset="0"/>
                </a:rPr>
                <a:t>Howes</a:t>
              </a:r>
              <a:endParaRPr lang="fr-FR" sz="1200" dirty="0">
                <a:latin typeface="Times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07B104-46F4-5B4E-B20E-4F0B6B3772DF}"/>
                </a:ext>
              </a:extLst>
            </p:cNvPr>
            <p:cNvSpPr/>
            <p:nvPr/>
          </p:nvSpPr>
          <p:spPr>
            <a:xfrm>
              <a:off x="4412060" y="4973902"/>
              <a:ext cx="14769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>
                  <a:latin typeface="Times" pitchFamily="2" charset="0"/>
                </a:rPr>
                <a:t>MQ: </a:t>
              </a:r>
              <a:r>
                <a:rPr lang="fr-FR" sz="1200" dirty="0" err="1">
                  <a:latin typeface="Times" pitchFamily="2" charset="0"/>
                </a:rPr>
                <a:t>Mullica</a:t>
              </a:r>
              <a:r>
                <a:rPr lang="fr-FR" sz="1200" dirty="0">
                  <a:latin typeface="Times" pitchFamily="2" charset="0"/>
                </a:rPr>
                <a:t> </a:t>
              </a:r>
              <a:r>
                <a:rPr lang="fr-FR" sz="1200" dirty="0" err="1">
                  <a:latin typeface="Times" pitchFamily="2" charset="0"/>
                </a:rPr>
                <a:t>Queen</a:t>
              </a:r>
              <a:endParaRPr lang="fr-FR" sz="1200" dirty="0">
                <a:latin typeface="Times" pitchFamily="2" charset="0"/>
              </a:endParaRPr>
            </a:p>
            <a:p>
              <a:pPr algn="just"/>
              <a:r>
                <a:rPr lang="fr-FR" sz="1200" dirty="0">
                  <a:latin typeface="Times" pitchFamily="2" charset="0"/>
                </a:rPr>
                <a:t>PL: </a:t>
              </a:r>
              <a:r>
                <a:rPr lang="fr-FR" sz="1200" dirty="0" err="1">
                  <a:latin typeface="Times" pitchFamily="2" charset="0"/>
                </a:rPr>
                <a:t>Pilgrim</a:t>
              </a:r>
              <a:endParaRPr lang="fr-FR" sz="1200" dirty="0">
                <a:latin typeface="Times" pitchFamily="2" charset="0"/>
              </a:endParaRPr>
            </a:p>
            <a:p>
              <a:pPr algn="just"/>
              <a:r>
                <a:rPr lang="fr-FR" sz="1200" dirty="0">
                  <a:latin typeface="Times" pitchFamily="2" charset="0"/>
                </a:rPr>
                <a:t>SK: Scarlett Knight</a:t>
              </a:r>
            </a:p>
            <a:p>
              <a:pPr algn="just"/>
              <a:r>
                <a:rPr lang="fr-FR" sz="1200" dirty="0">
                  <a:latin typeface="Times" pitchFamily="2" charset="0"/>
                </a:rPr>
                <a:t>ST: Stevens</a:t>
              </a:r>
            </a:p>
          </p:txBody>
        </p:sp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id="{0F94446F-4E6E-2343-A69A-962A44DBC826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RESULTS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57DE61-997A-E34B-B1FB-206F46B022FB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29764-20D3-D744-B4C1-DCE5BA3B7894}"/>
              </a:ext>
            </a:extLst>
          </p:cNvPr>
          <p:cNvSpPr/>
          <p:nvPr/>
        </p:nvSpPr>
        <p:spPr>
          <a:xfrm>
            <a:off x="395536" y="1334929"/>
            <a:ext cx="114358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Cultivar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AFC59A-4018-6549-9572-08C7EAAF6D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5"/>
          <a:stretch/>
        </p:blipFill>
        <p:spPr>
          <a:xfrm>
            <a:off x="3173829" y="1347038"/>
            <a:ext cx="4996882" cy="51518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947DFF-9B26-BA49-B5CF-D0F87D9511B3}"/>
              </a:ext>
            </a:extLst>
          </p:cNvPr>
          <p:cNvSpPr/>
          <p:nvPr/>
        </p:nvSpPr>
        <p:spPr>
          <a:xfrm>
            <a:off x="3923929" y="1347038"/>
            <a:ext cx="1656184" cy="515249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398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985FE590-4DE5-8F41-BF57-EA177066D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9" t="796" r="57791" b="10035"/>
          <a:stretch/>
        </p:blipFill>
        <p:spPr>
          <a:xfrm>
            <a:off x="-14732" y="1094806"/>
            <a:ext cx="3290588" cy="56008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6F9E19A-7283-3642-BA83-671C3AC46D65}"/>
              </a:ext>
            </a:extLst>
          </p:cNvPr>
          <p:cNvSpPr txBox="1"/>
          <p:nvPr/>
        </p:nvSpPr>
        <p:spPr>
          <a:xfrm>
            <a:off x="2649679" y="1916832"/>
            <a:ext cx="5463547" cy="646331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All 12 fungal species were detected at some point</a:t>
            </a:r>
          </a:p>
          <a:p>
            <a:pPr marL="0" lvl="1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	-&gt; Four main species involved in Quebec farms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02BED0-E9A7-1143-85B4-C58EDF364208}"/>
              </a:ext>
            </a:extLst>
          </p:cNvPr>
          <p:cNvSpPr txBox="1"/>
          <p:nvPr/>
        </p:nvSpPr>
        <p:spPr>
          <a:xfrm>
            <a:off x="2649680" y="3460190"/>
            <a:ext cx="6019890" cy="923330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Fungicides have a clear impact on species richness and abundance</a:t>
            </a:r>
          </a:p>
          <a:p>
            <a:pPr lvl="1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	-&gt; Higher risk of fungicide-resistance development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9837F1-25D2-AB49-A03C-74B7890CB203}"/>
              </a:ext>
            </a:extLst>
          </p:cNvPr>
          <p:cNvSpPr txBox="1"/>
          <p:nvPr/>
        </p:nvSpPr>
        <p:spPr>
          <a:xfrm>
            <a:off x="2649679" y="4508868"/>
            <a:ext cx="6495078" cy="923330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Absence of a </a:t>
            </a:r>
            <a:r>
              <a:rPr lang="en-CA" sz="1800" i="1" dirty="0">
                <a:latin typeface="Calibri" panose="020F0502020204030204" pitchFamily="34" charset="0"/>
                <a:cs typeface="Calibri" panose="020F0502020204030204" pitchFamily="34" charset="0"/>
              </a:rPr>
              <a:t>de novo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 contamination in storage</a:t>
            </a:r>
          </a:p>
          <a:p>
            <a:pPr lvl="1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	-&gt; The fungal composition does not change between harvest and 	     storage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BAC5E7-43C1-D143-A57A-9FED2B69ED0B}"/>
              </a:ext>
            </a:extLst>
          </p:cNvPr>
          <p:cNvSpPr/>
          <p:nvPr/>
        </p:nvSpPr>
        <p:spPr>
          <a:xfrm>
            <a:off x="2649679" y="5557545"/>
            <a:ext cx="5919014" cy="646331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No significant differences found among the eight different cultivars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01BB6A-9962-AE42-BB81-F71C1E27E0A3}"/>
              </a:ext>
            </a:extLst>
          </p:cNvPr>
          <p:cNvSpPr txBox="1"/>
          <p:nvPr/>
        </p:nvSpPr>
        <p:spPr>
          <a:xfrm>
            <a:off x="2649679" y="2688511"/>
            <a:ext cx="4551695" cy="646331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On average, more than three fungi per field</a:t>
            </a:r>
          </a:p>
          <a:p>
            <a:pPr lvl="1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	-&gt; CFR = complex disease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111CE-FFC1-2B47-817D-812A345FA99C}"/>
              </a:ext>
            </a:extLst>
          </p:cNvPr>
          <p:cNvSpPr/>
          <p:nvPr/>
        </p:nvSpPr>
        <p:spPr>
          <a:xfrm flipV="1">
            <a:off x="-14733" y="954377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1C7321CB-F4A0-4745-8D22-D274331066BD}"/>
              </a:ext>
            </a:extLst>
          </p:cNvPr>
          <p:cNvSpPr txBox="1">
            <a:spLocks/>
          </p:cNvSpPr>
          <p:nvPr/>
        </p:nvSpPr>
        <p:spPr bwMode="auto">
          <a:xfrm>
            <a:off x="395536" y="370572"/>
            <a:ext cx="4536504" cy="4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CH" sz="2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fr-CH" sz="2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6371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6DCE16E-F296-2C47-A759-85F8ADE617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E4E4E3"/>
              </a:clrFrom>
              <a:clrTo>
                <a:srgbClr val="E4E4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76" y="1844824"/>
            <a:ext cx="8715847" cy="25922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798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DD325EB-CCFD-E243-AE3F-5800DEA40E71}"/>
              </a:ext>
            </a:extLst>
          </p:cNvPr>
          <p:cNvSpPr txBox="1"/>
          <p:nvPr/>
        </p:nvSpPr>
        <p:spPr>
          <a:xfrm>
            <a:off x="2409568" y="2891481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1553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>
            <a:extLst>
              <a:ext uri="{FF2B5EF4-FFF2-40B4-BE49-F238E27FC236}">
                <a16:creationId xmlns:a16="http://schemas.microsoft.com/office/drawing/2014/main" id="{75AF3731-F0CA-394E-BC8F-3ABC43ED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059"/>
            <a:ext cx="7886700" cy="8340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CH" sz="2800" b="1" dirty="0">
                <a:solidFill>
                  <a:schemeClr val="tx1"/>
                </a:solidFill>
              </a:rPr>
              <a:t>Cranberry fruit rot</a:t>
            </a:r>
          </a:p>
        </p:txBody>
      </p:sp>
      <p:pic>
        <p:nvPicPr>
          <p:cNvPr id="39" name="Immagine 14" descr="IMG_4104.JPG">
            <a:extLst>
              <a:ext uri="{FF2B5EF4-FFF2-40B4-BE49-F238E27FC236}">
                <a16:creationId xmlns:a16="http://schemas.microsoft.com/office/drawing/2014/main" id="{440C3364-9806-814F-AB5A-C585D29BDC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5238" y="1199174"/>
            <a:ext cx="4748648" cy="3870211"/>
          </a:xfrm>
          <a:prstGeom prst="rect">
            <a:avLst/>
          </a:prstGeom>
        </p:spPr>
      </p:pic>
      <p:pic>
        <p:nvPicPr>
          <p:cNvPr id="50" name="Image 52">
            <a:extLst>
              <a:ext uri="{FF2B5EF4-FFF2-40B4-BE49-F238E27FC236}">
                <a16:creationId xmlns:a16="http://schemas.microsoft.com/office/drawing/2014/main" id="{6158EEF6-92DD-424A-B82B-4E5F20120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3007">
            <a:off x="2355388" y="5024846"/>
            <a:ext cx="1368152" cy="1368152"/>
          </a:xfrm>
          <a:prstGeom prst="rect">
            <a:avLst/>
          </a:prstGeom>
        </p:spPr>
      </p:pic>
      <p:pic>
        <p:nvPicPr>
          <p:cNvPr id="51" name="Image 54">
            <a:extLst>
              <a:ext uri="{FF2B5EF4-FFF2-40B4-BE49-F238E27FC236}">
                <a16:creationId xmlns:a16="http://schemas.microsoft.com/office/drawing/2014/main" id="{038F5142-84E7-8D4D-A98C-13CA081E23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825" y="4732137"/>
            <a:ext cx="1300363" cy="1300363"/>
          </a:xfrm>
          <a:prstGeom prst="rect">
            <a:avLst/>
          </a:prstGeom>
        </p:spPr>
      </p:pic>
      <p:grpSp>
        <p:nvGrpSpPr>
          <p:cNvPr id="52" name="Groupe 21">
            <a:extLst>
              <a:ext uri="{FF2B5EF4-FFF2-40B4-BE49-F238E27FC236}">
                <a16:creationId xmlns:a16="http://schemas.microsoft.com/office/drawing/2014/main" id="{0D00F67E-F0CF-CB48-B241-FD7AA0DC57C1}"/>
              </a:ext>
            </a:extLst>
          </p:cNvPr>
          <p:cNvGrpSpPr/>
          <p:nvPr/>
        </p:nvGrpSpPr>
        <p:grpSpPr>
          <a:xfrm rot="5400000">
            <a:off x="6895222" y="1231190"/>
            <a:ext cx="1678931" cy="1150201"/>
            <a:chOff x="3399028" y="3863316"/>
            <a:chExt cx="1182037" cy="806749"/>
          </a:xfrm>
        </p:grpSpPr>
        <p:pic>
          <p:nvPicPr>
            <p:cNvPr id="53" name="Image 55">
              <a:extLst>
                <a:ext uri="{FF2B5EF4-FFF2-40B4-BE49-F238E27FC236}">
                  <a16:creationId xmlns:a16="http://schemas.microsoft.com/office/drawing/2014/main" id="{C6C7EA12-6ADC-224A-9083-540C27BC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4632" y="4061892"/>
              <a:ext cx="768851" cy="608173"/>
            </a:xfrm>
            <a:prstGeom prst="rect">
              <a:avLst/>
            </a:prstGeom>
          </p:spPr>
        </p:pic>
        <p:sp>
          <p:nvSpPr>
            <p:cNvPr id="54" name="Ellipse 56">
              <a:extLst>
                <a:ext uri="{FF2B5EF4-FFF2-40B4-BE49-F238E27FC236}">
                  <a16:creationId xmlns:a16="http://schemas.microsoft.com/office/drawing/2014/main" id="{1F6B0B08-C33E-C249-BD6E-4FB00E465FD1}"/>
                </a:ext>
              </a:extLst>
            </p:cNvPr>
            <p:cNvSpPr/>
            <p:nvPr/>
          </p:nvSpPr>
          <p:spPr>
            <a:xfrm>
              <a:off x="4138556" y="4007514"/>
              <a:ext cx="442509" cy="3917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5" name="Ellipse 57">
              <a:extLst>
                <a:ext uri="{FF2B5EF4-FFF2-40B4-BE49-F238E27FC236}">
                  <a16:creationId xmlns:a16="http://schemas.microsoft.com/office/drawing/2014/main" id="{53ACCE1A-E312-D14F-85C5-539D8ED7F868}"/>
                </a:ext>
              </a:extLst>
            </p:cNvPr>
            <p:cNvSpPr/>
            <p:nvPr/>
          </p:nvSpPr>
          <p:spPr>
            <a:xfrm>
              <a:off x="3399028" y="3863316"/>
              <a:ext cx="442509" cy="3917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56" name="Image 64">
            <a:extLst>
              <a:ext uri="{FF2B5EF4-FFF2-40B4-BE49-F238E27FC236}">
                <a16:creationId xmlns:a16="http://schemas.microsoft.com/office/drawing/2014/main" id="{47A72CE2-131D-F645-B73F-88B33C299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829" y="5015624"/>
            <a:ext cx="1448651" cy="1270092"/>
          </a:xfrm>
          <a:prstGeom prst="rect">
            <a:avLst/>
          </a:prstGeom>
        </p:spPr>
      </p:pic>
      <p:pic>
        <p:nvPicPr>
          <p:cNvPr id="57" name="Image 67">
            <a:extLst>
              <a:ext uri="{FF2B5EF4-FFF2-40B4-BE49-F238E27FC236}">
                <a16:creationId xmlns:a16="http://schemas.microsoft.com/office/drawing/2014/main" id="{46C2F942-028B-684B-B78C-D6FC764E84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26" y="3930536"/>
            <a:ext cx="1321952" cy="1378311"/>
          </a:xfrm>
          <a:prstGeom prst="rect">
            <a:avLst/>
          </a:prstGeom>
        </p:spPr>
      </p:pic>
      <p:pic>
        <p:nvPicPr>
          <p:cNvPr id="58" name="Image 53">
            <a:extLst>
              <a:ext uri="{FF2B5EF4-FFF2-40B4-BE49-F238E27FC236}">
                <a16:creationId xmlns:a16="http://schemas.microsoft.com/office/drawing/2014/main" id="{3EA4B092-CC84-D24A-82F5-A476B5B90AF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342338"/>
            <a:ext cx="1178913" cy="1005123"/>
          </a:xfrm>
          <a:prstGeom prst="rect">
            <a:avLst/>
          </a:prstGeom>
        </p:spPr>
      </p:pic>
      <p:pic>
        <p:nvPicPr>
          <p:cNvPr id="49" name="Image 51">
            <a:extLst>
              <a:ext uri="{FF2B5EF4-FFF2-40B4-BE49-F238E27FC236}">
                <a16:creationId xmlns:a16="http://schemas.microsoft.com/office/drawing/2014/main" id="{869A2018-73BC-6045-9F1D-D4DA4FA5F0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669" y="2699809"/>
            <a:ext cx="1296144" cy="12961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85A9676-1F53-AF42-B61F-8DE3DC71C8C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93" b="93308" l="9996" r="89920">
                        <a14:foregroundMark x1="34428" y1="6692" x2="34428" y2="6692"/>
                        <a14:foregroundMark x1="29209" y1="7734" x2="40446" y2="6187"/>
                        <a14:foregroundMark x1="36700" y1="4324" x2="40446" y2="4672"/>
                        <a14:foregroundMark x1="46928" y1="94160" x2="65993" y2="95202"/>
                        <a14:foregroundMark x1="65993" y1="95202" x2="69634" y2="89173"/>
                        <a14:foregroundMark x1="69634" y1="89173" x2="64120" y2="90309"/>
                        <a14:foregroundMark x1="64120" y1="90309" x2="57407" y2="88005"/>
                        <a14:foregroundMark x1="57407" y1="88005" x2="46044" y2="89552"/>
                        <a14:foregroundMark x1="46044" y1="89552" x2="46486" y2="93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904" y="1120914"/>
            <a:ext cx="1507685" cy="10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>
            <a:extLst>
              <a:ext uri="{FF2B5EF4-FFF2-40B4-BE49-F238E27FC236}">
                <a16:creationId xmlns:a16="http://schemas.microsoft.com/office/drawing/2014/main" id="{75AF3731-F0CA-394E-BC8F-3ABC43ED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Cranberry fruit rot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874FB-7C6B-0642-B6E1-9744E625B6E3}"/>
              </a:ext>
            </a:extLst>
          </p:cNvPr>
          <p:cNvSpPr/>
          <p:nvPr/>
        </p:nvSpPr>
        <p:spPr>
          <a:xfrm>
            <a:off x="677261" y="978974"/>
            <a:ext cx="8130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>
                <a:latin typeface="+mn-lt"/>
              </a:rPr>
              <a:t>1850 -&gt; discovery of a problematic disease in the industry</a:t>
            </a:r>
          </a:p>
          <a:p>
            <a:pPr>
              <a:lnSpc>
                <a:spcPct val="200000"/>
              </a:lnSpc>
            </a:pPr>
            <a:r>
              <a:rPr lang="en-CA" dirty="0">
                <a:latin typeface="+mn-lt"/>
              </a:rPr>
              <a:t>1889 -&gt; fungal pathogens were to blame for the disease</a:t>
            </a:r>
          </a:p>
          <a:p>
            <a:pPr>
              <a:lnSpc>
                <a:spcPct val="200000"/>
              </a:lnSpc>
            </a:pPr>
            <a:r>
              <a:rPr lang="en-CA" dirty="0">
                <a:latin typeface="+mn-lt"/>
              </a:rPr>
              <a:t>Today -&gt; 12 main fungal species involved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89C6ED9-788B-7542-9CF8-18BF359DE754}"/>
              </a:ext>
            </a:extLst>
          </p:cNvPr>
          <p:cNvGrpSpPr/>
          <p:nvPr/>
        </p:nvGrpSpPr>
        <p:grpSpPr>
          <a:xfrm>
            <a:off x="420791" y="3445660"/>
            <a:ext cx="8302415" cy="2600882"/>
            <a:chOff x="457234" y="3048796"/>
            <a:chExt cx="8302415" cy="2600882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729ACEB5-FD22-4942-9930-0D699FC7564D}"/>
                </a:ext>
              </a:extLst>
            </p:cNvPr>
            <p:cNvGrpSpPr/>
            <p:nvPr/>
          </p:nvGrpSpPr>
          <p:grpSpPr>
            <a:xfrm>
              <a:off x="457234" y="3048796"/>
              <a:ext cx="8302415" cy="2600882"/>
              <a:chOff x="457234" y="3048796"/>
              <a:chExt cx="8302415" cy="2600882"/>
            </a:xfrm>
          </p:grpSpPr>
          <p:pic>
            <p:nvPicPr>
              <p:cNvPr id="47" name="Image 163" descr="Allantophomopsis lycopodina.JPG">
                <a:extLst>
                  <a:ext uri="{FF2B5EF4-FFF2-40B4-BE49-F238E27FC236}">
                    <a16:creationId xmlns:a16="http://schemas.microsoft.com/office/drawing/2014/main" id="{EE62BEE7-2893-6947-B432-2A627806606D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457234" y="3048797"/>
                <a:ext cx="1260000" cy="1260000"/>
              </a:xfrm>
              <a:prstGeom prst="ellipse">
                <a:avLst/>
              </a:prstGeom>
            </p:spPr>
          </p:pic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436AD95D-E1DE-EE48-874D-6BF075C68ED0}"/>
                  </a:ext>
                </a:extLst>
              </p:cNvPr>
              <p:cNvGrpSpPr/>
              <p:nvPr/>
            </p:nvGrpSpPr>
            <p:grpSpPr>
              <a:xfrm>
                <a:off x="3260902" y="3048797"/>
                <a:ext cx="1273298" cy="2600881"/>
                <a:chOff x="3260902" y="3048797"/>
                <a:chExt cx="1273298" cy="2600881"/>
              </a:xfrm>
            </p:grpSpPr>
            <p:pic>
              <p:nvPicPr>
                <p:cNvPr id="46" name="Image 164" descr="Colletotrichum acutatum.JPG">
                  <a:extLst>
                    <a:ext uri="{FF2B5EF4-FFF2-40B4-BE49-F238E27FC236}">
                      <a16:creationId xmlns:a16="http://schemas.microsoft.com/office/drawing/2014/main" id="{DB2A2DD6-0A90-1742-BC4E-A272341E329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5400000">
                  <a:off x="3274200" y="3048797"/>
                  <a:ext cx="1260000" cy="1260000"/>
                </a:xfrm>
                <a:prstGeom prst="ellipse">
                  <a:avLst/>
                </a:prstGeom>
              </p:spPr>
            </p:pic>
            <p:pic>
              <p:nvPicPr>
                <p:cNvPr id="53" name="Image 166" descr="Botrysphaeria vaccinii-2.JPG">
                  <a:extLst>
                    <a:ext uri="{FF2B5EF4-FFF2-40B4-BE49-F238E27FC236}">
                      <a16:creationId xmlns:a16="http://schemas.microsoft.com/office/drawing/2014/main" id="{4361FFBB-2DC1-ED41-B057-F6014632247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6200000">
                  <a:off x="3260902" y="4389678"/>
                  <a:ext cx="1260000" cy="1260000"/>
                </a:xfrm>
                <a:prstGeom prst="ellipse">
                  <a:avLst/>
                </a:prstGeom>
              </p:spPr>
            </p:pic>
          </p:grp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A536A315-F0F2-F74A-AB41-43F1246F13DF}"/>
                  </a:ext>
                </a:extLst>
              </p:cNvPr>
              <p:cNvGrpSpPr/>
              <p:nvPr/>
            </p:nvGrpSpPr>
            <p:grpSpPr>
              <a:xfrm>
                <a:off x="7486351" y="3048797"/>
                <a:ext cx="1273298" cy="2600881"/>
                <a:chOff x="7486351" y="3048797"/>
                <a:chExt cx="1273298" cy="2600881"/>
              </a:xfrm>
            </p:grpSpPr>
            <p:pic>
              <p:nvPicPr>
                <p:cNvPr id="45" name="Image 167" descr="Phylosticta vaccinii (2).JPG">
                  <a:extLst>
                    <a:ext uri="{FF2B5EF4-FFF2-40B4-BE49-F238E27FC236}">
                      <a16:creationId xmlns:a16="http://schemas.microsoft.com/office/drawing/2014/main" id="{A5322FCD-6E63-064C-ADCF-36A47809650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5400000">
                  <a:off x="7499649" y="3048797"/>
                  <a:ext cx="1260000" cy="1260000"/>
                </a:xfrm>
                <a:prstGeom prst="ellipse">
                  <a:avLst/>
                </a:prstGeom>
              </p:spPr>
            </p:pic>
            <p:pic>
              <p:nvPicPr>
                <p:cNvPr id="50" name="Immagine 5" descr="2017-10-26_Colletotrichum acutatum-PDAss_6D-Recto.jpg">
                  <a:extLst>
                    <a:ext uri="{FF2B5EF4-FFF2-40B4-BE49-F238E27FC236}">
                      <a16:creationId xmlns:a16="http://schemas.microsoft.com/office/drawing/2014/main" id="{01A4522B-7D25-EE4C-A72F-54721F042944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6200000">
                  <a:off x="7486351" y="4389678"/>
                  <a:ext cx="1260000" cy="1260000"/>
                </a:xfrm>
                <a:prstGeom prst="ellipse">
                  <a:avLst/>
                </a:prstGeom>
              </p:spPr>
            </p:pic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9F4A8561-85A9-E04F-B3DE-0220F4E5B3B5}"/>
                  </a:ext>
                </a:extLst>
              </p:cNvPr>
              <p:cNvGrpSpPr/>
              <p:nvPr/>
            </p:nvGrpSpPr>
            <p:grpSpPr>
              <a:xfrm>
                <a:off x="6077868" y="3048797"/>
                <a:ext cx="1273298" cy="2600881"/>
                <a:chOff x="6077868" y="3048797"/>
                <a:chExt cx="1273298" cy="2600881"/>
              </a:xfrm>
            </p:grpSpPr>
            <p:pic>
              <p:nvPicPr>
                <p:cNvPr id="49" name="Immagine 4" descr="2017-11-01_Botryosphaeria vaccinii-CJM 10%_13D-Recto-2.jpg">
                  <a:extLst>
                    <a:ext uri="{FF2B5EF4-FFF2-40B4-BE49-F238E27FC236}">
                      <a16:creationId xmlns:a16="http://schemas.microsoft.com/office/drawing/2014/main" id="{609CE00F-3CC8-C042-B9BC-10748AA9FBD3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6091166" y="3048797"/>
                  <a:ext cx="1260000" cy="1260000"/>
                </a:xfrm>
                <a:prstGeom prst="ellipse">
                  <a:avLst/>
                </a:prstGeom>
              </p:spPr>
            </p:pic>
            <p:pic>
              <p:nvPicPr>
                <p:cNvPr id="51" name="Immagine 9" descr="2017-10-26_Strasseria geniculata-PDAss_13D-Recto.jpg">
                  <a:extLst>
                    <a:ext uri="{FF2B5EF4-FFF2-40B4-BE49-F238E27FC236}">
                      <a16:creationId xmlns:a16="http://schemas.microsoft.com/office/drawing/2014/main" id="{1BE1D07C-57BF-4C43-9B1C-61E564366B97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6200000">
                  <a:off x="6077868" y="4389678"/>
                  <a:ext cx="1260000" cy="1260000"/>
                </a:xfrm>
                <a:prstGeom prst="ellipse">
                  <a:avLst/>
                </a:prstGeom>
              </p:spPr>
            </p:pic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C9E1EB5E-C270-9B4F-B016-AE1787651F59}"/>
                  </a:ext>
                </a:extLst>
              </p:cNvPr>
              <p:cNvGrpSpPr/>
              <p:nvPr/>
            </p:nvGrpSpPr>
            <p:grpSpPr>
              <a:xfrm>
                <a:off x="1852419" y="3048796"/>
                <a:ext cx="1273298" cy="2600881"/>
                <a:chOff x="1852419" y="3048796"/>
                <a:chExt cx="1273298" cy="2600881"/>
              </a:xfrm>
            </p:grpSpPr>
            <p:pic>
              <p:nvPicPr>
                <p:cNvPr id="48" name="Immagine 8" descr="2017-10-26_Physalospora vaccinii-PDAss_13D-Recto.jpg">
                  <a:extLst>
                    <a:ext uri="{FF2B5EF4-FFF2-40B4-BE49-F238E27FC236}">
                      <a16:creationId xmlns:a16="http://schemas.microsoft.com/office/drawing/2014/main" id="{7D8D79BA-9929-634C-AA06-65A81D7DD6D9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1865717" y="3048796"/>
                  <a:ext cx="1260000" cy="1260000"/>
                </a:xfrm>
                <a:prstGeom prst="ellipse">
                  <a:avLst/>
                </a:prstGeom>
              </p:spPr>
            </p:pic>
            <p:pic>
              <p:nvPicPr>
                <p:cNvPr id="55" name="Immagine 6" descr="2017-10-26_Colletotrichum gloeosporioides-PDAss_9D-Recto.jpg">
                  <a:extLst>
                    <a:ext uri="{FF2B5EF4-FFF2-40B4-BE49-F238E27FC236}">
                      <a16:creationId xmlns:a16="http://schemas.microsoft.com/office/drawing/2014/main" id="{CFC221D3-02CA-C244-B2E7-ABAF846F5062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6200000">
                  <a:off x="1852441" y="4389700"/>
                  <a:ext cx="1259955" cy="1260000"/>
                </a:xfrm>
                <a:prstGeom prst="ellipse">
                  <a:avLst/>
                </a:prstGeom>
              </p:spPr>
            </p:pic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31810031-00A5-0B4B-B47F-B7DA89E952D0}"/>
                  </a:ext>
                </a:extLst>
              </p:cNvPr>
              <p:cNvGrpSpPr/>
              <p:nvPr/>
            </p:nvGrpSpPr>
            <p:grpSpPr>
              <a:xfrm>
                <a:off x="4669385" y="3048797"/>
                <a:ext cx="1273298" cy="2600881"/>
                <a:chOff x="4669385" y="3048797"/>
                <a:chExt cx="1273298" cy="2600881"/>
              </a:xfrm>
            </p:grpSpPr>
            <p:pic>
              <p:nvPicPr>
                <p:cNvPr id="44" name="Image 129" descr="DSCN6095.JPG">
                  <a:extLst>
                    <a:ext uri="{FF2B5EF4-FFF2-40B4-BE49-F238E27FC236}">
                      <a16:creationId xmlns:a16="http://schemas.microsoft.com/office/drawing/2014/main" id="{5850B3AA-1766-4C49-ABB1-03C10142AFE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5400000">
                  <a:off x="4682683" y="3048797"/>
                  <a:ext cx="1260000" cy="1260000"/>
                </a:xfrm>
                <a:prstGeom prst="ellipse">
                  <a:avLst/>
                </a:prstGeom>
              </p:spPr>
            </p:pic>
            <p:pic>
              <p:nvPicPr>
                <p:cNvPr id="52" name="Immagine 7" descr="2017-10-26_Godronia cassandrae-CMA_13D-Recto.jpg">
                  <a:extLst>
                    <a:ext uri="{FF2B5EF4-FFF2-40B4-BE49-F238E27FC236}">
                      <a16:creationId xmlns:a16="http://schemas.microsoft.com/office/drawing/2014/main" id="{4DAAFBD8-862C-0F41-A1C2-2DC6A4723658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6200000">
                  <a:off x="4669385" y="4389678"/>
                  <a:ext cx="1260000" cy="1260000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2B7567B-796D-AD45-BAEF-B3F50FA6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9934" y="4358741"/>
              <a:ext cx="1257300" cy="1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7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B4B44D75-ECA3-364A-BC2D-522920EE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Cranberry fruit rot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B4866699-8601-4E6B-8F3F-06CD95EDB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88222"/>
              </p:ext>
            </p:extLst>
          </p:nvPr>
        </p:nvGraphicFramePr>
        <p:xfrm>
          <a:off x="323528" y="1268760"/>
          <a:ext cx="8496944" cy="49685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95700">
                  <a:extLst>
                    <a:ext uri="{9D8B030D-6E8A-4147-A177-3AD203B41FA5}">
                      <a16:colId xmlns:a16="http://schemas.microsoft.com/office/drawing/2014/main" val="2637013990"/>
                    </a:ext>
                  </a:extLst>
                </a:gridCol>
                <a:gridCol w="1748716">
                  <a:extLst>
                    <a:ext uri="{9D8B030D-6E8A-4147-A177-3AD203B41FA5}">
                      <a16:colId xmlns:a16="http://schemas.microsoft.com/office/drawing/2014/main" val="350922849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113335"/>
                    </a:ext>
                  </a:extLst>
                </a:gridCol>
                <a:gridCol w="2033473">
                  <a:extLst>
                    <a:ext uri="{9D8B030D-6E8A-4147-A177-3AD203B41FA5}">
                      <a16:colId xmlns:a16="http://schemas.microsoft.com/office/drawing/2014/main" val="1253204455"/>
                    </a:ext>
                  </a:extLst>
                </a:gridCol>
                <a:gridCol w="1206887">
                  <a:extLst>
                    <a:ext uri="{9D8B030D-6E8A-4147-A177-3AD203B41FA5}">
                      <a16:colId xmlns:a16="http://schemas.microsoft.com/office/drawing/2014/main" val="2005428284"/>
                    </a:ext>
                  </a:extLst>
                </a:gridCol>
              </a:tblGrid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</a:t>
                      </a:r>
                      <a:endParaRPr lang="fr-CA" sz="1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i="1" dirty="0" err="1"/>
                        <a:t>Genus</a:t>
                      </a:r>
                      <a:endParaRPr lang="fr-CA" sz="1400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i="1" dirty="0" err="1"/>
                        <a:t>Species</a:t>
                      </a:r>
                      <a:endParaRPr lang="fr-CA" sz="14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A" sz="1400" dirty="0"/>
                        <a:t>Type of rot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60804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Glomerellaceae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/>
                        <a:t>Colletotrichum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fioriniae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/>
                        <a:t>Bitter rot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A" sz="1400" b="1" dirty="0"/>
                        <a:t>Field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1038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Glomerellaceae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/>
                        <a:t>Colletotrichum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fructivorum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8203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Sclerotiniaceae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Monilinia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oxycocci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/>
                        <a:t>Cottonball</a:t>
                      </a:r>
                      <a:endParaRPr lang="fr-CA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6929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Diaporthaceae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Phomopsis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vaccinii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/>
                        <a:t>Viscid</a:t>
                      </a:r>
                      <a:r>
                        <a:rPr lang="fr-CA" sz="1400" dirty="0"/>
                        <a:t> rot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3734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Phyllostictaceae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/>
                        <a:t>Phyllosticta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vaccinii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/>
                        <a:t>Early</a:t>
                      </a:r>
                      <a:r>
                        <a:rPr lang="fr-CA" sz="1400" dirty="0"/>
                        <a:t> rot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176646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Hyphonectriaceae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Physalospora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vaccinii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 err="1"/>
                        <a:t>Blotch</a:t>
                      </a:r>
                      <a:r>
                        <a:rPr lang="fr-CA" sz="1400" dirty="0"/>
                        <a:t> rot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A" sz="1400" b="1" dirty="0"/>
                        <a:t>Field and </a:t>
                      </a:r>
                      <a:r>
                        <a:rPr lang="fr-CA" sz="1400" b="1" dirty="0" err="1"/>
                        <a:t>storage</a:t>
                      </a:r>
                      <a:endParaRPr lang="fr-CA" sz="1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5579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Helotiale</a:t>
                      </a:r>
                      <a:r>
                        <a:rPr lang="fr-CA" sz="1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400" b="1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incertae</a:t>
                      </a:r>
                      <a:r>
                        <a:rPr lang="fr-CA" sz="14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400" b="1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sedis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Coleophoma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empetri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/>
                        <a:t>White rot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41534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Helotiaceae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Godronia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cassandrae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/>
                        <a:t>End rot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99137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Phacidiaceae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Allantophomopsis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cystisporea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/>
                        <a:t>Black rot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CA" sz="1400" b="1" dirty="0"/>
                        <a:t>Storage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418215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Phacidiaceae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Allantophomopsis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lycopodina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18496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Phacidiaceae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Strasseria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geniculata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0458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r>
                        <a:rPr lang="fr-CA" sz="14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Botryosphaeriaceae</a:t>
                      </a:r>
                      <a:endParaRPr lang="fr-CA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Botryosphaeria</a:t>
                      </a:r>
                      <a:endParaRPr lang="fr-CA" sz="1400" b="1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b="1" i="1" dirty="0" err="1"/>
                        <a:t>vaccinii</a:t>
                      </a:r>
                      <a:endParaRPr lang="fr-CA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CA" sz="1400" dirty="0"/>
                        <a:t>Berry </a:t>
                      </a:r>
                      <a:r>
                        <a:rPr lang="fr-CA" sz="1400" dirty="0" err="1"/>
                        <a:t>speckle</a:t>
                      </a:r>
                      <a:endParaRPr lang="fr-CA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8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01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>
            <a:extLst>
              <a:ext uri="{FF2B5EF4-FFF2-40B4-BE49-F238E27FC236}">
                <a16:creationId xmlns:a16="http://schemas.microsoft.com/office/drawing/2014/main" id="{75AF3731-F0CA-394E-BC8F-3ABC43ED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266317"/>
            <a:ext cx="7001643" cy="762000"/>
          </a:xfrm>
        </p:spPr>
        <p:txBody>
          <a:bodyPr/>
          <a:lstStyle/>
          <a:p>
            <a:pPr algn="r"/>
            <a:r>
              <a:rPr lang="fr-CH" dirty="0">
                <a:solidFill>
                  <a:schemeClr val="tx1"/>
                </a:solidFill>
              </a:rPr>
              <a:t>CFR: a </a:t>
            </a:r>
            <a:r>
              <a:rPr lang="fr-CH" dirty="0" err="1">
                <a:solidFill>
                  <a:schemeClr val="tx1"/>
                </a:solidFill>
              </a:rPr>
              <a:t>complex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disease</a:t>
            </a:r>
            <a:endParaRPr lang="fr-CH" dirty="0">
              <a:solidFill>
                <a:schemeClr val="tx1"/>
              </a:solidFill>
            </a:endParaRPr>
          </a:p>
        </p:txBody>
      </p:sp>
      <p:pic>
        <p:nvPicPr>
          <p:cNvPr id="5" name="Immagine 14" descr="IMG_4104.JPG">
            <a:extLst>
              <a:ext uri="{FF2B5EF4-FFF2-40B4-BE49-F238E27FC236}">
                <a16:creationId xmlns:a16="http://schemas.microsoft.com/office/drawing/2014/main" id="{3EE9BCDE-3B8F-E540-80ED-7B740AFFA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682" y="4144421"/>
            <a:ext cx="891522" cy="726602"/>
          </a:xfrm>
          <a:prstGeom prst="rect">
            <a:avLst/>
          </a:prstGeom>
        </p:spPr>
      </p:pic>
      <p:pic>
        <p:nvPicPr>
          <p:cNvPr id="6" name="Immagine 14" descr="IMG_4104.JPG">
            <a:extLst>
              <a:ext uri="{FF2B5EF4-FFF2-40B4-BE49-F238E27FC236}">
                <a16:creationId xmlns:a16="http://schemas.microsoft.com/office/drawing/2014/main" id="{45947124-A261-AD41-B0E4-F8299F1FF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190" y="3433431"/>
            <a:ext cx="891522" cy="726602"/>
          </a:xfrm>
          <a:prstGeom prst="rect">
            <a:avLst/>
          </a:prstGeom>
        </p:spPr>
      </p:pic>
      <p:pic>
        <p:nvPicPr>
          <p:cNvPr id="7" name="Immagine 14" descr="IMG_4104.JPG">
            <a:extLst>
              <a:ext uri="{FF2B5EF4-FFF2-40B4-BE49-F238E27FC236}">
                <a16:creationId xmlns:a16="http://schemas.microsoft.com/office/drawing/2014/main" id="{65832EE1-2729-714F-8D8D-FFA8CEB5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540" y="4318501"/>
            <a:ext cx="891522" cy="726602"/>
          </a:xfrm>
          <a:prstGeom prst="rect">
            <a:avLst/>
          </a:prstGeom>
        </p:spPr>
      </p:pic>
      <p:pic>
        <p:nvPicPr>
          <p:cNvPr id="8" name="Immagine 14" descr="IMG_4104.JPG">
            <a:extLst>
              <a:ext uri="{FF2B5EF4-FFF2-40B4-BE49-F238E27FC236}">
                <a16:creationId xmlns:a16="http://schemas.microsoft.com/office/drawing/2014/main" id="{F9D30EC7-006A-4D4B-9110-FFA8AE09B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098" y="3932290"/>
            <a:ext cx="891522" cy="726602"/>
          </a:xfrm>
          <a:prstGeom prst="rect">
            <a:avLst/>
          </a:prstGeom>
        </p:spPr>
      </p:pic>
      <p:pic>
        <p:nvPicPr>
          <p:cNvPr id="9" name="Immagine 14" descr="IMG_4104.JPG">
            <a:extLst>
              <a:ext uri="{FF2B5EF4-FFF2-40B4-BE49-F238E27FC236}">
                <a16:creationId xmlns:a16="http://schemas.microsoft.com/office/drawing/2014/main" id="{938FB36C-1228-3E43-99BE-3BEACD9C4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28438">
            <a:off x="6749951" y="4197509"/>
            <a:ext cx="891522" cy="726602"/>
          </a:xfrm>
          <a:prstGeom prst="rect">
            <a:avLst/>
          </a:prstGeom>
        </p:spPr>
      </p:pic>
      <p:pic>
        <p:nvPicPr>
          <p:cNvPr id="10" name="Immagine 14" descr="IMG_4104.JPG">
            <a:extLst>
              <a:ext uri="{FF2B5EF4-FFF2-40B4-BE49-F238E27FC236}">
                <a16:creationId xmlns:a16="http://schemas.microsoft.com/office/drawing/2014/main" id="{A5C1FE47-7518-7348-8A58-F5F7E7416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28438">
            <a:off x="6482019" y="3708925"/>
            <a:ext cx="891522" cy="726602"/>
          </a:xfrm>
          <a:prstGeom prst="rect">
            <a:avLst/>
          </a:prstGeom>
        </p:spPr>
      </p:pic>
      <p:pic>
        <p:nvPicPr>
          <p:cNvPr id="11" name="Immagine 14" descr="IMG_4104.JPG">
            <a:extLst>
              <a:ext uri="{FF2B5EF4-FFF2-40B4-BE49-F238E27FC236}">
                <a16:creationId xmlns:a16="http://schemas.microsoft.com/office/drawing/2014/main" id="{4FB22BFC-0687-3941-9984-40E5BCBBC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28438">
            <a:off x="5999777" y="3704959"/>
            <a:ext cx="891522" cy="726602"/>
          </a:xfrm>
          <a:prstGeom prst="rect">
            <a:avLst/>
          </a:prstGeom>
        </p:spPr>
      </p:pic>
      <p:pic>
        <p:nvPicPr>
          <p:cNvPr id="12" name="Immagine 14" descr="IMG_4104.JPG">
            <a:extLst>
              <a:ext uri="{FF2B5EF4-FFF2-40B4-BE49-F238E27FC236}">
                <a16:creationId xmlns:a16="http://schemas.microsoft.com/office/drawing/2014/main" id="{17C7ACB8-FB6C-3643-B48F-CA4E4B16B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28438">
            <a:off x="5347167" y="4160521"/>
            <a:ext cx="891522" cy="72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7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CFR </a:t>
            </a:r>
            <a:r>
              <a:rPr lang="fr-FR" sz="2800" b="1" dirty="0" err="1">
                <a:solidFill>
                  <a:schemeClr val="tx1"/>
                </a:solidFill>
              </a:rPr>
              <a:t>diagnosis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3" name="Segnaposto contenuto 2"/>
          <p:cNvSpPr>
            <a:spLocks noGrp="1"/>
          </p:cNvSpPr>
          <p:nvPr>
            <p:ph idx="4294967295"/>
          </p:nvPr>
        </p:nvSpPr>
        <p:spPr>
          <a:xfrm>
            <a:off x="594317" y="1212419"/>
            <a:ext cx="2808311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fr-CH" dirty="0"/>
              <a:t>Standard </a:t>
            </a:r>
            <a:r>
              <a:rPr lang="fr-CH" dirty="0" err="1"/>
              <a:t>procedure</a:t>
            </a:r>
            <a:endParaRPr lang="fr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4BCC31-15BF-A440-9A00-92AB51EDE154}"/>
              </a:ext>
            </a:extLst>
          </p:cNvPr>
          <p:cNvSpPr/>
          <p:nvPr/>
        </p:nvSpPr>
        <p:spPr>
          <a:xfrm flipV="1">
            <a:off x="0" y="2231153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1717E67-957B-1244-9243-852110FE7243}"/>
              </a:ext>
            </a:extLst>
          </p:cNvPr>
          <p:cNvGrpSpPr/>
          <p:nvPr/>
        </p:nvGrpSpPr>
        <p:grpSpPr>
          <a:xfrm>
            <a:off x="172713" y="3482530"/>
            <a:ext cx="1609736" cy="1334892"/>
            <a:chOff x="172713" y="3482530"/>
            <a:chExt cx="1609736" cy="1334892"/>
          </a:xfrm>
        </p:grpSpPr>
        <p:pic>
          <p:nvPicPr>
            <p:cNvPr id="22" name="Immagine 14" descr="IMG_4104.JPG">
              <a:extLst>
                <a:ext uri="{FF2B5EF4-FFF2-40B4-BE49-F238E27FC236}">
                  <a16:creationId xmlns:a16="http://schemas.microsoft.com/office/drawing/2014/main" id="{7481ABBE-1090-D44F-A904-178B0C863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228438">
              <a:off x="489652" y="4090820"/>
              <a:ext cx="891522" cy="726602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A798D18-C5A9-1845-BF04-824F83D65BD0}"/>
                </a:ext>
              </a:extLst>
            </p:cNvPr>
            <p:cNvSpPr txBox="1"/>
            <p:nvPr/>
          </p:nvSpPr>
          <p:spPr>
            <a:xfrm>
              <a:off x="172713" y="3482530"/>
              <a:ext cx="16097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Rotten fruit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5651ADD-363D-4E43-9CEB-A2D8B44E79BA}"/>
              </a:ext>
            </a:extLst>
          </p:cNvPr>
          <p:cNvGrpSpPr/>
          <p:nvPr/>
        </p:nvGrpSpPr>
        <p:grpSpPr>
          <a:xfrm>
            <a:off x="1566425" y="2903360"/>
            <a:ext cx="2013247" cy="2227330"/>
            <a:chOff x="1566425" y="2903360"/>
            <a:chExt cx="2013247" cy="222733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2AB4025-AB62-6343-981D-3CDED60D7A3A}"/>
                </a:ext>
              </a:extLst>
            </p:cNvPr>
            <p:cNvGrpSpPr/>
            <p:nvPr/>
          </p:nvGrpSpPr>
          <p:grpSpPr>
            <a:xfrm>
              <a:off x="1566425" y="3669673"/>
              <a:ext cx="2013247" cy="1461017"/>
              <a:chOff x="1515297" y="5890434"/>
              <a:chExt cx="2013247" cy="1461017"/>
            </a:xfrm>
          </p:grpSpPr>
          <p:sp>
            <p:nvSpPr>
              <p:cNvPr id="24" name="Freccia destra 39">
                <a:extLst>
                  <a:ext uri="{FF2B5EF4-FFF2-40B4-BE49-F238E27FC236}">
                    <a16:creationId xmlns:a16="http://schemas.microsoft.com/office/drawing/2014/main" id="{6BF10A8B-A1D6-0E4D-8042-AB64CC985218}"/>
                  </a:ext>
                </a:extLst>
              </p:cNvPr>
              <p:cNvSpPr/>
              <p:nvPr/>
            </p:nvSpPr>
            <p:spPr bwMode="auto">
              <a:xfrm>
                <a:off x="1515297" y="6610514"/>
                <a:ext cx="432048" cy="216024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25" name="Immagine 56" descr="2017-10-26_Colletotrichum gloeosporioides-CMA_9D-Recto.jpg">
                <a:extLst>
                  <a:ext uri="{FF2B5EF4-FFF2-40B4-BE49-F238E27FC236}">
                    <a16:creationId xmlns:a16="http://schemas.microsoft.com/office/drawing/2014/main" id="{D1EEDC1B-2D5D-7F46-B420-3E87C73843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1361" y="5890434"/>
                <a:ext cx="1437183" cy="1461017"/>
              </a:xfrm>
              <a:prstGeom prst="ellipse">
                <a:avLst/>
              </a:prstGeom>
            </p:spPr>
          </p:pic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DE6AEE7-A817-8243-9076-B6B66F2D08F7}"/>
                </a:ext>
              </a:extLst>
            </p:cNvPr>
            <p:cNvSpPr txBox="1"/>
            <p:nvPr/>
          </p:nvSpPr>
          <p:spPr>
            <a:xfrm>
              <a:off x="2142489" y="2903360"/>
              <a:ext cx="1260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Isolation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4ECA6DA-6D01-324E-99E8-37D9C6E3987E}"/>
              </a:ext>
            </a:extLst>
          </p:cNvPr>
          <p:cNvGrpSpPr/>
          <p:nvPr/>
        </p:nvGrpSpPr>
        <p:grpSpPr>
          <a:xfrm>
            <a:off x="3806901" y="2421569"/>
            <a:ext cx="2338875" cy="4042212"/>
            <a:chOff x="3806901" y="2421569"/>
            <a:chExt cx="2338875" cy="4042212"/>
          </a:xfrm>
        </p:grpSpPr>
        <p:grpSp>
          <p:nvGrpSpPr>
            <p:cNvPr id="56" name="Gruppo 55"/>
            <p:cNvGrpSpPr/>
            <p:nvPr/>
          </p:nvGrpSpPr>
          <p:grpSpPr>
            <a:xfrm>
              <a:off x="3806901" y="3561335"/>
              <a:ext cx="871221" cy="1870209"/>
              <a:chOff x="3734893" y="2618650"/>
              <a:chExt cx="871221" cy="1870209"/>
            </a:xfrm>
          </p:grpSpPr>
          <p:sp>
            <p:nvSpPr>
              <p:cNvPr id="42" name="Freccia destra 41"/>
              <p:cNvSpPr/>
              <p:nvPr/>
            </p:nvSpPr>
            <p:spPr bwMode="auto">
              <a:xfrm>
                <a:off x="3974882" y="3471350"/>
                <a:ext cx="525109" cy="245682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5" name="Freccia destra 44"/>
              <p:cNvSpPr/>
              <p:nvPr/>
            </p:nvSpPr>
            <p:spPr bwMode="auto">
              <a:xfrm rot="2434895">
                <a:off x="3736402" y="4272183"/>
                <a:ext cx="869712" cy="216676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4" name="Freccia destra 53"/>
              <p:cNvSpPr/>
              <p:nvPr/>
            </p:nvSpPr>
            <p:spPr bwMode="auto">
              <a:xfrm rot="19296283">
                <a:off x="3734893" y="2618650"/>
                <a:ext cx="869712" cy="216676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9E401C35-BBD5-3248-85EC-50331DE4F302}"/>
                </a:ext>
              </a:extLst>
            </p:cNvPr>
            <p:cNvGrpSpPr/>
            <p:nvPr/>
          </p:nvGrpSpPr>
          <p:grpSpPr>
            <a:xfrm>
              <a:off x="4510392" y="2421569"/>
              <a:ext cx="1635384" cy="4042212"/>
              <a:chOff x="4510392" y="2421569"/>
              <a:chExt cx="1635384" cy="4042212"/>
            </a:xfrm>
          </p:grpSpPr>
          <p:grpSp>
            <p:nvGrpSpPr>
              <p:cNvPr id="55" name="Gruppo 54"/>
              <p:cNvGrpSpPr/>
              <p:nvPr/>
            </p:nvGrpSpPr>
            <p:grpSpPr>
              <a:xfrm>
                <a:off x="4716016" y="2859517"/>
                <a:ext cx="1224136" cy="3604264"/>
                <a:chOff x="4644008" y="1745600"/>
                <a:chExt cx="1224136" cy="3775496"/>
              </a:xfrm>
            </p:grpSpPr>
            <p:pic>
              <p:nvPicPr>
                <p:cNvPr id="2" name="Immagine 1" descr="2017-11-01_Colletotrichum gloeosporioides-CJM 20%_13D-Recto.jpg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715788" y="4365104"/>
                  <a:ext cx="1152355" cy="1155992"/>
                </a:xfrm>
                <a:prstGeom prst="ellipse">
                  <a:avLst/>
                </a:prstGeom>
              </p:spPr>
            </p:pic>
            <p:pic>
              <p:nvPicPr>
                <p:cNvPr id="10" name="Immagine 9" descr="2017-10-26_Colletotrichum gloeosporioides-V8 Agar_9D-Recto-2.jpg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716017" y="3104588"/>
                  <a:ext cx="1152127" cy="1141023"/>
                </a:xfrm>
                <a:prstGeom prst="ellipse">
                  <a:avLst/>
                </a:prstGeom>
              </p:spPr>
            </p:pic>
            <p:pic>
              <p:nvPicPr>
                <p:cNvPr id="26" name="Immagine 25" descr="2017-10-26_Colletotrichum gloeosporioides-MA_9D-Recto.jpg"/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644008" y="1745600"/>
                  <a:ext cx="1224136" cy="1235135"/>
                </a:xfrm>
                <a:prstGeom prst="ellipse">
                  <a:avLst/>
                </a:prstGeom>
              </p:spPr>
            </p:pic>
          </p:grp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32378D2-922C-0E47-9459-757BF0CF66BF}"/>
                  </a:ext>
                </a:extLst>
              </p:cNvPr>
              <p:cNvSpPr txBox="1"/>
              <p:nvPr/>
            </p:nvSpPr>
            <p:spPr>
              <a:xfrm>
                <a:off x="4510392" y="2421569"/>
                <a:ext cx="16353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Purification</a:t>
                </a:r>
              </a:p>
            </p:txBody>
          </p:sp>
        </p:grp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9155B49-FE0E-4E44-A54D-067FBDC5706F}"/>
              </a:ext>
            </a:extLst>
          </p:cNvPr>
          <p:cNvGrpSpPr/>
          <p:nvPr/>
        </p:nvGrpSpPr>
        <p:grpSpPr>
          <a:xfrm>
            <a:off x="6206520" y="3537246"/>
            <a:ext cx="2652717" cy="2836418"/>
            <a:chOff x="6206520" y="3537246"/>
            <a:chExt cx="2652717" cy="2836418"/>
          </a:xfrm>
        </p:grpSpPr>
        <p:grpSp>
          <p:nvGrpSpPr>
            <p:cNvPr id="21" name="Gruppo 20"/>
            <p:cNvGrpSpPr/>
            <p:nvPr/>
          </p:nvGrpSpPr>
          <p:grpSpPr>
            <a:xfrm>
              <a:off x="6206520" y="3537246"/>
              <a:ext cx="525720" cy="1949340"/>
              <a:chOff x="5868144" y="2594561"/>
              <a:chExt cx="525720" cy="1949340"/>
            </a:xfrm>
          </p:grpSpPr>
          <p:sp>
            <p:nvSpPr>
              <p:cNvPr id="46" name="Freccia destra 45"/>
              <p:cNvSpPr/>
              <p:nvPr/>
            </p:nvSpPr>
            <p:spPr bwMode="auto">
              <a:xfrm rot="542768">
                <a:off x="5889808" y="2594561"/>
                <a:ext cx="504056" cy="216024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7" name="Freccia destra 46"/>
              <p:cNvSpPr/>
              <p:nvPr/>
            </p:nvSpPr>
            <p:spPr bwMode="auto">
              <a:xfrm>
                <a:off x="5868144" y="3501008"/>
                <a:ext cx="432048" cy="216024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8" name="Freccia destra 47"/>
              <p:cNvSpPr/>
              <p:nvPr/>
            </p:nvSpPr>
            <p:spPr bwMode="auto">
              <a:xfrm rot="20787417">
                <a:off x="5889197" y="4327877"/>
                <a:ext cx="504056" cy="216024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E38455A6-5C9B-1D45-AEA6-13C19062B60A}"/>
                </a:ext>
              </a:extLst>
            </p:cNvPr>
            <p:cNvGrpSpPr/>
            <p:nvPr/>
          </p:nvGrpSpPr>
          <p:grpSpPr>
            <a:xfrm>
              <a:off x="6763764" y="3633731"/>
              <a:ext cx="2095473" cy="2739933"/>
              <a:chOff x="6763764" y="3633731"/>
              <a:chExt cx="2095473" cy="2739933"/>
            </a:xfrm>
          </p:grpSpPr>
          <p:pic>
            <p:nvPicPr>
              <p:cNvPr id="39" name="Immagine 38" descr="mK7v-32LDQFUCn-ZkXJvn7Q.jp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63764" y="3633731"/>
                <a:ext cx="1894795" cy="1894795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356A865-07BE-2044-9CCE-1AEA1AFDFE18}"/>
                  </a:ext>
                </a:extLst>
              </p:cNvPr>
              <p:cNvSpPr txBox="1"/>
              <p:nvPr/>
            </p:nvSpPr>
            <p:spPr>
              <a:xfrm>
                <a:off x="7020272" y="5911999"/>
                <a:ext cx="1838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Identification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54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1043608" y="2420888"/>
            <a:ext cx="7511752" cy="2978617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Time consuming: can take up to 3-4 months</a:t>
            </a:r>
          </a:p>
          <a:p>
            <a:r>
              <a:rPr lang="en-CA" dirty="0"/>
              <a:t>Cumbersome: all fungi (pathogenic or not) will grow on a petri dish</a:t>
            </a:r>
          </a:p>
          <a:p>
            <a:r>
              <a:rPr lang="en-CA" dirty="0"/>
              <a:t>Late: the result of the analysis is available too late in the season</a:t>
            </a:r>
          </a:p>
          <a:p>
            <a:r>
              <a:rPr lang="en-CA" dirty="0"/>
              <a:t>Not adapted for large scale analyses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E4493D8-2BF0-A045-B7B5-5858762F4A05}"/>
              </a:ext>
            </a:extLst>
          </p:cNvPr>
          <p:cNvSpPr txBox="1">
            <a:spLocks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2800" b="1"/>
              <a:t>CFR diagnosis</a:t>
            </a:r>
            <a:endParaRPr lang="fr-FR" sz="2800" b="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317066A-45CC-3345-A71A-C3C6B831234C}"/>
              </a:ext>
            </a:extLst>
          </p:cNvPr>
          <p:cNvSpPr txBox="1">
            <a:spLocks/>
          </p:cNvSpPr>
          <p:nvPr/>
        </p:nvSpPr>
        <p:spPr>
          <a:xfrm>
            <a:off x="431540" y="1102028"/>
            <a:ext cx="2808311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CH"/>
              <a:t>Standard procedure</a:t>
            </a:r>
            <a:endParaRPr lang="fr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F0A56-55CC-534C-B4C6-57AEE97C36F8}"/>
              </a:ext>
            </a:extLst>
          </p:cNvPr>
          <p:cNvSpPr/>
          <p:nvPr/>
        </p:nvSpPr>
        <p:spPr>
          <a:xfrm flipV="1">
            <a:off x="0" y="2231153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70692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U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_UL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PowerPoint_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22007</TotalTime>
  <Words>1519</Words>
  <Application>Microsoft Macintosh PowerPoint</Application>
  <PresentationFormat>Affichage à l'écran (4:3)</PresentationFormat>
  <Paragraphs>494</Paragraphs>
  <Slides>39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Times</vt:lpstr>
      <vt:lpstr>Times New Roman</vt:lpstr>
      <vt:lpstr>Verdana</vt:lpstr>
      <vt:lpstr>PowerPoint_UL</vt:lpstr>
      <vt:lpstr>Conception personnalisée</vt:lpstr>
      <vt:lpstr>Thème Office</vt:lpstr>
      <vt:lpstr>A new molecular tool to quickly detect cranberry fruit rot fungi and to perform large scale analyses</vt:lpstr>
      <vt:lpstr>Présentation PowerPoint</vt:lpstr>
      <vt:lpstr>Importance of cranberry in Québec</vt:lpstr>
      <vt:lpstr>Cranberry fruit rot</vt:lpstr>
      <vt:lpstr>Cranberry fruit rot</vt:lpstr>
      <vt:lpstr>Cranberry fruit rot</vt:lpstr>
      <vt:lpstr>CFR: a complex disease</vt:lpstr>
      <vt:lpstr>CFR diagnosis</vt:lpstr>
      <vt:lpstr>Présentation PowerPoint</vt:lpstr>
      <vt:lpstr>Présentation PowerPoint</vt:lpstr>
      <vt:lpstr>Objectives</vt:lpstr>
      <vt:lpstr>Objective 1: the multiplex</vt:lpstr>
      <vt:lpstr>The multiplex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 sum up</vt:lpstr>
      <vt:lpstr>Présentation PowerPoint</vt:lpstr>
      <vt:lpstr>Objectives</vt:lpstr>
      <vt:lpstr>Objective 2: large scale survey</vt:lpstr>
      <vt:lpstr>Parameters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Impact of fungicides</vt:lpstr>
      <vt:lpstr>Impact of fungicides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 Conti</dc:creator>
  <cp:keywords/>
  <dc:description/>
  <cp:lastModifiedBy>Richard Bélanger</cp:lastModifiedBy>
  <cp:revision>988</cp:revision>
  <cp:lastPrinted>2019-08-02T13:06:58Z</cp:lastPrinted>
  <dcterms:created xsi:type="dcterms:W3CDTF">2004-04-30T14:59:24Z</dcterms:created>
  <dcterms:modified xsi:type="dcterms:W3CDTF">2022-02-15T17:52:26Z</dcterms:modified>
  <cp:category/>
</cp:coreProperties>
</file>