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90" r:id="rId4"/>
    <p:sldId id="293" r:id="rId5"/>
    <p:sldId id="281" r:id="rId6"/>
    <p:sldId id="291" r:id="rId7"/>
    <p:sldId id="282" r:id="rId8"/>
    <p:sldId id="292" r:id="rId9"/>
    <p:sldId id="294" r:id="rId10"/>
    <p:sldId id="280" r:id="rId11"/>
    <p:sldId id="285" r:id="rId12"/>
    <p:sldId id="274" r:id="rId13"/>
    <p:sldId id="258" r:id="rId14"/>
    <p:sldId id="277" r:id="rId15"/>
    <p:sldId id="275" r:id="rId16"/>
    <p:sldId id="287" r:id="rId17"/>
    <p:sldId id="276" r:id="rId18"/>
    <p:sldId id="288" r:id="rId19"/>
    <p:sldId id="296" r:id="rId20"/>
    <p:sldId id="298" r:id="rId21"/>
    <p:sldId id="297" r:id="rId22"/>
    <p:sldId id="295" r:id="rId23"/>
    <p:sldId id="271" r:id="rId24"/>
    <p:sldId id="284" r:id="rId25"/>
    <p:sldId id="289" r:id="rId26"/>
    <p:sldId id="26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>
      <p:cViewPr>
        <p:scale>
          <a:sx n="63" d="100"/>
          <a:sy n="63" d="100"/>
        </p:scale>
        <p:origin x="76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ee\OneDrive\Desktop\2020_Research_dataandReports\CranberryResearchFarm_2020\BCCRF_FilewithGraphsforCongress_2020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ee\OneDrive\Desktop\2020_Research_dataandReports\CranberryResearchFarm_2020\BCCRF_FilewithGraphsforCongress_2020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ee\OneDrive\Desktop\2021Research\BCCRF_FilewithGraphsforCongress_202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ee\OneDrive\Desktop\2020_Research_dataandReports\CranberryResearchFarm_2020\BCCRF_FilewithGraphsforCongress_2020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ee\OneDrive\Desktop\2021Research\BCCRF_FilewithGraphsforCongress_202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ee\OneDrive\Desktop\2021Research\BCCRF_FilewithGraphsforCongress_2021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ee\OneDrive\Desktop\2021Research\BCCRF%20Harvest%20Data%202021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ee\OneDrive\Desktop\2021Research\BCCRF%20Harvest%20Data%202021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ee\OneDrive\Desktop\2021Research\BCCRF_PulltestandPhenology_2021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ee\OneDrive\Desktop\2021Research\BCCRF_PulltestandPhenology_2021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ee\OneDrive\Desktop\2020_Research_dataandReports\CranberryResearchFarm_2020\CranberryResearchFarm2020_budphenolog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ee\OneDrive\Desktop\2021Research\BCCRF_PulltestandPhenology_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ee\OneDrive\Desktop\2020_Research_dataandReports\CranberryResearchFarm_2020\BCCRF_2020_Field2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ee\OneDrive\Desktop\2021Research\BCCRF_FilewithGraphsforCongress_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ee\OneDrive\Desktop\2021Research\BCCRF_FilewithGraphsforCongress_20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ee\OneDrive\Desktop\2021Research\BCCRF_FilewithGraphsforCongress_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Bud Phenology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246244470103978"/>
          <c:y val="0.13684655511353461"/>
          <c:w val="0.80090892151852988"/>
          <c:h val="0.58258017895388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'Bog 1. Stages of growth'!$AK$49</c:f>
              <c:strCache>
                <c:ptCount val="1"/>
                <c:pt idx="0">
                  <c:v>CrimsonQueen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'Bog 1. Stages of growth'!$AJ$50:$AJ$55</c:f>
              <c:strCache>
                <c:ptCount val="6"/>
                <c:pt idx="0">
                  <c:v>March 28</c:v>
                </c:pt>
                <c:pt idx="1">
                  <c:v>April 14</c:v>
                </c:pt>
                <c:pt idx="2">
                  <c:v>April 21</c:v>
                </c:pt>
                <c:pt idx="3">
                  <c:v>May 12</c:v>
                </c:pt>
                <c:pt idx="4">
                  <c:v>May 26</c:v>
                </c:pt>
                <c:pt idx="5">
                  <c:v>June 9</c:v>
                </c:pt>
              </c:strCache>
            </c:strRef>
          </c:cat>
          <c:val>
            <c:numRef>
              <c:f>'Bog 1. Stages of growth'!$AK$50:$AK$55</c:f>
              <c:numCache>
                <c:formatCode>General</c:formatCode>
                <c:ptCount val="6"/>
                <c:pt idx="0">
                  <c:v>1</c:v>
                </c:pt>
                <c:pt idx="1">
                  <c:v>1.75</c:v>
                </c:pt>
                <c:pt idx="2">
                  <c:v>2</c:v>
                </c:pt>
                <c:pt idx="3">
                  <c:v>4.25</c:v>
                </c:pt>
                <c:pt idx="4">
                  <c:v>7.11</c:v>
                </c:pt>
                <c:pt idx="5">
                  <c:v>8.02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12-4044-9267-8CE1B52EF4A0}"/>
            </c:ext>
          </c:extLst>
        </c:ser>
        <c:ser>
          <c:idx val="1"/>
          <c:order val="1"/>
          <c:tx>
            <c:strRef>
              <c:f>'Bog 1. Stages of growth'!$AL$49</c:f>
              <c:strCache>
                <c:ptCount val="1"/>
                <c:pt idx="0">
                  <c:v>MullicaQueen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'Bog 1. Stages of growth'!$AJ$50:$AJ$55</c:f>
              <c:strCache>
                <c:ptCount val="6"/>
                <c:pt idx="0">
                  <c:v>March 28</c:v>
                </c:pt>
                <c:pt idx="1">
                  <c:v>April 14</c:v>
                </c:pt>
                <c:pt idx="2">
                  <c:v>April 21</c:v>
                </c:pt>
                <c:pt idx="3">
                  <c:v>May 12</c:v>
                </c:pt>
                <c:pt idx="4">
                  <c:v>May 26</c:v>
                </c:pt>
                <c:pt idx="5">
                  <c:v>June 9</c:v>
                </c:pt>
              </c:strCache>
            </c:strRef>
          </c:cat>
          <c:val>
            <c:numRef>
              <c:f>'Bog 1. Stages of growth'!$AL$50:$AL$55</c:f>
              <c:numCache>
                <c:formatCode>General</c:formatCode>
                <c:ptCount val="6"/>
                <c:pt idx="0">
                  <c:v>1</c:v>
                </c:pt>
                <c:pt idx="1">
                  <c:v>2.5</c:v>
                </c:pt>
                <c:pt idx="2">
                  <c:v>2.75</c:v>
                </c:pt>
                <c:pt idx="3">
                  <c:v>4.16</c:v>
                </c:pt>
                <c:pt idx="4">
                  <c:v>7.14</c:v>
                </c:pt>
                <c:pt idx="5">
                  <c:v>7.81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12-4044-9267-8CE1B52EF4A0}"/>
            </c:ext>
          </c:extLst>
        </c:ser>
        <c:ser>
          <c:idx val="2"/>
          <c:order val="2"/>
          <c:tx>
            <c:strRef>
              <c:f>'Bog 1. Stages of growth'!$AM$49</c:f>
              <c:strCache>
                <c:ptCount val="1"/>
                <c:pt idx="0">
                  <c:v>Haines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'Bog 1. Stages of growth'!$AJ$50:$AJ$55</c:f>
              <c:strCache>
                <c:ptCount val="6"/>
                <c:pt idx="0">
                  <c:v>March 28</c:v>
                </c:pt>
                <c:pt idx="1">
                  <c:v>April 14</c:v>
                </c:pt>
                <c:pt idx="2">
                  <c:v>April 21</c:v>
                </c:pt>
                <c:pt idx="3">
                  <c:v>May 12</c:v>
                </c:pt>
                <c:pt idx="4">
                  <c:v>May 26</c:v>
                </c:pt>
                <c:pt idx="5">
                  <c:v>June 9</c:v>
                </c:pt>
              </c:strCache>
            </c:strRef>
          </c:cat>
          <c:val>
            <c:numRef>
              <c:f>'Bog 1. Stages of growth'!$AM$50:$AM$55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3.38</c:v>
                </c:pt>
                <c:pt idx="4">
                  <c:v>6.67</c:v>
                </c:pt>
                <c:pt idx="5">
                  <c:v>7.46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12-4044-9267-8CE1B52EF4A0}"/>
            </c:ext>
          </c:extLst>
        </c:ser>
        <c:ser>
          <c:idx val="3"/>
          <c:order val="3"/>
          <c:tx>
            <c:strRef>
              <c:f>'Bog 1. Stages of growth'!$AN$49</c:f>
              <c:strCache>
                <c:ptCount val="1"/>
                <c:pt idx="0">
                  <c:v>Welker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'Bog 1. Stages of growth'!$AJ$50:$AJ$55</c:f>
              <c:strCache>
                <c:ptCount val="6"/>
                <c:pt idx="0">
                  <c:v>March 28</c:v>
                </c:pt>
                <c:pt idx="1">
                  <c:v>April 14</c:v>
                </c:pt>
                <c:pt idx="2">
                  <c:v>April 21</c:v>
                </c:pt>
                <c:pt idx="3">
                  <c:v>May 12</c:v>
                </c:pt>
                <c:pt idx="4">
                  <c:v>May 26</c:v>
                </c:pt>
                <c:pt idx="5">
                  <c:v>June 9</c:v>
                </c:pt>
              </c:strCache>
            </c:strRef>
          </c:cat>
          <c:val>
            <c:numRef>
              <c:f>'Bog 1. Stages of growth'!$AN$50:$AN$55</c:f>
              <c:numCache>
                <c:formatCode>General</c:formatCode>
                <c:ptCount val="6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4.72</c:v>
                </c:pt>
                <c:pt idx="4">
                  <c:v>7.08</c:v>
                </c:pt>
                <c:pt idx="5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12-4044-9267-8CE1B52EF4A0}"/>
            </c:ext>
          </c:extLst>
        </c:ser>
        <c:ser>
          <c:idx val="4"/>
          <c:order val="4"/>
          <c:tx>
            <c:strRef>
              <c:f>'Bog 1. Stages of growth'!$AO$49</c:f>
              <c:strCache>
                <c:ptCount val="1"/>
                <c:pt idx="0">
                  <c:v>Demoranville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'Bog 1. Stages of growth'!$AJ$50:$AJ$55</c:f>
              <c:strCache>
                <c:ptCount val="6"/>
                <c:pt idx="0">
                  <c:v>March 28</c:v>
                </c:pt>
                <c:pt idx="1">
                  <c:v>April 14</c:v>
                </c:pt>
                <c:pt idx="2">
                  <c:v>April 21</c:v>
                </c:pt>
                <c:pt idx="3">
                  <c:v>May 12</c:v>
                </c:pt>
                <c:pt idx="4">
                  <c:v>May 26</c:v>
                </c:pt>
                <c:pt idx="5">
                  <c:v>June 9</c:v>
                </c:pt>
              </c:strCache>
            </c:strRef>
          </c:cat>
          <c:val>
            <c:numRef>
              <c:f>'Bog 1. Stages of growth'!$AO$50:$AO$55</c:f>
              <c:numCache>
                <c:formatCode>General</c:formatCode>
                <c:ptCount val="6"/>
                <c:pt idx="0">
                  <c:v>1</c:v>
                </c:pt>
                <c:pt idx="1">
                  <c:v>1.25</c:v>
                </c:pt>
                <c:pt idx="2">
                  <c:v>1.25</c:v>
                </c:pt>
                <c:pt idx="3">
                  <c:v>4.24</c:v>
                </c:pt>
                <c:pt idx="4">
                  <c:v>7.21</c:v>
                </c:pt>
                <c:pt idx="5">
                  <c:v>7.78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12-4044-9267-8CE1B52EF4A0}"/>
            </c:ext>
          </c:extLst>
        </c:ser>
        <c:ser>
          <c:idx val="5"/>
          <c:order val="5"/>
          <c:tx>
            <c:strRef>
              <c:f>'Bog 1. Stages of growth'!$AP$49</c:f>
              <c:strCache>
                <c:ptCount val="1"/>
                <c:pt idx="0">
                  <c:v>BG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'Bog 1. Stages of growth'!$AJ$50:$AJ$55</c:f>
              <c:strCache>
                <c:ptCount val="6"/>
                <c:pt idx="0">
                  <c:v>March 28</c:v>
                </c:pt>
                <c:pt idx="1">
                  <c:v>April 14</c:v>
                </c:pt>
                <c:pt idx="2">
                  <c:v>April 21</c:v>
                </c:pt>
                <c:pt idx="3">
                  <c:v>May 12</c:v>
                </c:pt>
                <c:pt idx="4">
                  <c:v>May 26</c:v>
                </c:pt>
                <c:pt idx="5">
                  <c:v>June 9</c:v>
                </c:pt>
              </c:strCache>
            </c:strRef>
          </c:cat>
          <c:val>
            <c:numRef>
              <c:f>'Bog 1. Stages of growth'!$AP$50:$AP$55</c:f>
              <c:numCache>
                <c:formatCode>General</c:formatCode>
                <c:ptCount val="6"/>
                <c:pt idx="0">
                  <c:v>1</c:v>
                </c:pt>
                <c:pt idx="1">
                  <c:v>1.25</c:v>
                </c:pt>
                <c:pt idx="2">
                  <c:v>1.25</c:v>
                </c:pt>
                <c:pt idx="3">
                  <c:v>6.09</c:v>
                </c:pt>
                <c:pt idx="4">
                  <c:v>7.45</c:v>
                </c:pt>
                <c:pt idx="5">
                  <c:v>8.3699999999999992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12-4044-9267-8CE1B52EF4A0}"/>
            </c:ext>
          </c:extLst>
        </c:ser>
        <c:ser>
          <c:idx val="6"/>
          <c:order val="6"/>
          <c:tx>
            <c:strRef>
              <c:f>'Bog 1. Stages of growth'!$AQ$49</c:f>
              <c:strCache>
                <c:ptCount val="1"/>
                <c:pt idx="0">
                  <c:v>Vasanna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'Bog 1. Stages of growth'!$AJ$50:$AJ$55</c:f>
              <c:strCache>
                <c:ptCount val="6"/>
                <c:pt idx="0">
                  <c:v>March 28</c:v>
                </c:pt>
                <c:pt idx="1">
                  <c:v>April 14</c:v>
                </c:pt>
                <c:pt idx="2">
                  <c:v>April 21</c:v>
                </c:pt>
                <c:pt idx="3">
                  <c:v>May 12</c:v>
                </c:pt>
                <c:pt idx="4">
                  <c:v>May 26</c:v>
                </c:pt>
                <c:pt idx="5">
                  <c:v>June 9</c:v>
                </c:pt>
              </c:strCache>
            </c:strRef>
          </c:cat>
          <c:val>
            <c:numRef>
              <c:f>'Bog 1. Stages of growth'!$AQ$50:$AQ$55</c:f>
              <c:numCache>
                <c:formatCode>General</c:formatCode>
                <c:ptCount val="6"/>
                <c:pt idx="0">
                  <c:v>1</c:v>
                </c:pt>
                <c:pt idx="1">
                  <c:v>1.25</c:v>
                </c:pt>
                <c:pt idx="2">
                  <c:v>1.75</c:v>
                </c:pt>
                <c:pt idx="3">
                  <c:v>5.0999999999999996</c:v>
                </c:pt>
                <c:pt idx="4">
                  <c:v>7.53</c:v>
                </c:pt>
                <c:pt idx="5">
                  <c:v>8.6199999999999992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12-4044-9267-8CE1B52EF4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4807344"/>
        <c:axId val="304810872"/>
      </c:barChart>
      <c:catAx>
        <c:axId val="30480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810872"/>
        <c:crosses val="autoZero"/>
        <c:auto val="1"/>
        <c:lblAlgn val="ctr"/>
        <c:lblOffset val="100"/>
        <c:noMultiLvlLbl val="0"/>
      </c:catAx>
      <c:valAx>
        <c:axId val="304810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Bud stage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807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12531090225883E-2"/>
          <c:y val="0.8111044754062966"/>
          <c:w val="0.93387468909774118"/>
          <c:h val="0.175981885655658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'HainesGraphsforCongress (3 (2)'!$A$10</c:f>
              <c:strCache>
                <c:ptCount val="1"/>
                <c:pt idx="0">
                  <c:v>Haines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'HainesGraphsforCongress (3 (2)'!$B$9:$H$9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'HainesGraphsforCongress (3 (2)'!$B$10:$H$10</c:f>
              <c:numCache>
                <c:formatCode>General</c:formatCode>
                <c:ptCount val="7"/>
                <c:pt idx="0">
                  <c:v>508.53445722288001</c:v>
                </c:pt>
                <c:pt idx="1">
                  <c:v>300.26</c:v>
                </c:pt>
                <c:pt idx="2">
                  <c:v>208.43</c:v>
                </c:pt>
                <c:pt idx="3">
                  <c:v>441.94499999999999</c:v>
                </c:pt>
                <c:pt idx="4">
                  <c:v>311.57026721567996</c:v>
                </c:pt>
                <c:pt idx="5">
                  <c:v>336.31</c:v>
                </c:pt>
                <c:pt idx="6">
                  <c:v>228.04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25-41C5-B091-360318EC92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2633807"/>
        <c:axId val="2072634223"/>
      </c:barChart>
      <c:catAx>
        <c:axId val="2072633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634223"/>
        <c:crosses val="autoZero"/>
        <c:auto val="1"/>
        <c:lblAlgn val="ctr"/>
        <c:lblOffset val="100"/>
        <c:noMultiLvlLbl val="0"/>
      </c:catAx>
      <c:valAx>
        <c:axId val="2072634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000" b="0" i="0" u="none" strike="noStrike" baseline="0">
                    <a:effectLst/>
                  </a:rPr>
                  <a:t>Average marketable barrels/acre (Est.)</a:t>
                </a:r>
                <a:endParaRPr lang="en-CA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63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2400" baseline="0"/>
              <a:t>Mullica Queen - 5 year average 334 barrels/acre</a:t>
            </a:r>
            <a:endParaRPr lang="en-CA" sz="2400"/>
          </a:p>
        </c:rich>
      </c:tx>
      <c:layout>
        <c:manualLayout>
          <c:xMode val="edge"/>
          <c:yMode val="edge"/>
          <c:x val="0.16365266841644791"/>
          <c:y val="5.5555555555555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421408"/>
        <c:axId val="306421016"/>
      </c:barChart>
      <c:catAx>
        <c:axId val="30642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421016"/>
        <c:crosses val="autoZero"/>
        <c:auto val="1"/>
        <c:lblAlgn val="ctr"/>
        <c:lblOffset val="100"/>
        <c:noMultiLvlLbl val="0"/>
      </c:catAx>
      <c:valAx>
        <c:axId val="3064210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Average</a:t>
                </a:r>
                <a:r>
                  <a:rPr lang="en-CA" sz="1400" baseline="0"/>
                  <a:t> barrels/acre (estimated)</a:t>
                </a:r>
                <a:endParaRPr lang="en-CA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42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MullicaGraphsforCongress!$A$10</c:f>
              <c:strCache>
                <c:ptCount val="1"/>
                <c:pt idx="0">
                  <c:v>MullicaQueen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MullicaGraphsforCongress!$B$9:$H$9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MullicaGraphsforCongress!$B$10:$H$10</c:f>
              <c:numCache>
                <c:formatCode>General</c:formatCode>
                <c:ptCount val="7"/>
                <c:pt idx="0">
                  <c:v>153.14101820159999</c:v>
                </c:pt>
                <c:pt idx="1">
                  <c:v>420.81</c:v>
                </c:pt>
                <c:pt idx="2">
                  <c:v>265.57</c:v>
                </c:pt>
                <c:pt idx="3">
                  <c:v>586.17700000000002</c:v>
                </c:pt>
                <c:pt idx="4">
                  <c:v>245.80990064136003</c:v>
                </c:pt>
                <c:pt idx="5">
                  <c:v>324.89999999999998</c:v>
                </c:pt>
                <c:pt idx="6">
                  <c:v>287.39999999999998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A1-4511-805F-9B539202AE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447215"/>
        <c:axId val="117141551"/>
      </c:barChart>
      <c:catAx>
        <c:axId val="43447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141551"/>
        <c:crosses val="autoZero"/>
        <c:auto val="1"/>
        <c:lblAlgn val="ctr"/>
        <c:lblOffset val="100"/>
        <c:noMultiLvlLbl val="0"/>
      </c:catAx>
      <c:valAx>
        <c:axId val="117141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800" b="0" i="0" baseline="0">
                    <a:effectLst/>
                  </a:rPr>
                  <a:t>Average marketable barrels/acre (Est)</a:t>
                </a:r>
                <a:endParaRPr lang="en-CA">
                  <a:effectLst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defRPr>
                </a:pPr>
                <a:endParaRPr lang="en-CA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47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Bog2ValleyCorpandBGandWillipa!$R$14</c:f>
              <c:strCache>
                <c:ptCount val="1"/>
                <c:pt idx="0">
                  <c:v>BG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Bog2ValleyCorpandBGandWillipa!$S$13:$Y$13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Bog2ValleyCorpandBGandWillipa!$S$14:$Y$14</c:f>
              <c:numCache>
                <c:formatCode>General</c:formatCode>
                <c:ptCount val="7"/>
                <c:pt idx="0">
                  <c:v>115.79</c:v>
                </c:pt>
                <c:pt idx="1">
                  <c:v>330.09</c:v>
                </c:pt>
                <c:pt idx="2">
                  <c:v>203.59</c:v>
                </c:pt>
                <c:pt idx="3">
                  <c:v>378.13</c:v>
                </c:pt>
                <c:pt idx="4">
                  <c:v>171.83</c:v>
                </c:pt>
                <c:pt idx="5">
                  <c:v>380.72</c:v>
                </c:pt>
                <c:pt idx="6">
                  <c:v>325.41000000000003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40-4A52-BB84-4331AF9D1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228623"/>
        <c:axId val="196230703"/>
      </c:barChart>
      <c:catAx>
        <c:axId val="196228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30703"/>
        <c:crosses val="autoZero"/>
        <c:auto val="1"/>
        <c:lblAlgn val="ctr"/>
        <c:lblOffset val="100"/>
        <c:noMultiLvlLbl val="0"/>
      </c:catAx>
      <c:valAx>
        <c:axId val="196230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000" b="0" i="0" u="none" strike="noStrike" baseline="0">
                    <a:effectLst/>
                  </a:rPr>
                  <a:t>Average barrles/acre (estimated)</a:t>
                </a:r>
                <a:endParaRPr lang="en-CA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28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'DemoranvilGraphsforCongress (2)'!$A$10</c:f>
              <c:strCache>
                <c:ptCount val="1"/>
                <c:pt idx="0">
                  <c:v>Demoranville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'DemoranvilGraphsforCongress (2)'!$B$9:$H$9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'DemoranvilGraphsforCongress (2)'!$B$10:$H$10</c:f>
              <c:numCache>
                <c:formatCode>General</c:formatCode>
                <c:ptCount val="7"/>
                <c:pt idx="0">
                  <c:v>171.82268589024</c:v>
                </c:pt>
                <c:pt idx="1">
                  <c:v>350.38</c:v>
                </c:pt>
                <c:pt idx="2">
                  <c:v>172.3</c:v>
                </c:pt>
                <c:pt idx="3">
                  <c:v>425.91340000000002</c:v>
                </c:pt>
                <c:pt idx="4">
                  <c:v>236.00170499399999</c:v>
                </c:pt>
                <c:pt idx="5">
                  <c:v>368.99</c:v>
                </c:pt>
                <c:pt idx="6">
                  <c:v>294.16000000000003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82-4BE6-AD86-1F9AB6E60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754159"/>
        <c:axId val="41746671"/>
      </c:barChart>
      <c:catAx>
        <c:axId val="4175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46671"/>
        <c:crosses val="autoZero"/>
        <c:auto val="1"/>
        <c:lblAlgn val="ctr"/>
        <c:lblOffset val="100"/>
        <c:noMultiLvlLbl val="0"/>
      </c:catAx>
      <c:valAx>
        <c:axId val="41746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800" b="0" i="0" baseline="0">
                    <a:effectLst/>
                  </a:rPr>
                  <a:t>Average marketable barrels/acre (Est)</a:t>
                </a:r>
                <a:endParaRPr lang="en-CA" sz="1800">
                  <a:effectLst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defRPr>
                </a:pPr>
                <a:endParaRPr lang="en-CA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54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Bog2ValleyCorpandBGandWillipa!$R$14</c:f>
              <c:strCache>
                <c:ptCount val="1"/>
                <c:pt idx="0">
                  <c:v>BG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Bog2ValleyCorpandBGandWillipa!$S$13:$Y$13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Bog2ValleyCorpandBGandWillipa!$S$14:$Y$14</c:f>
              <c:numCache>
                <c:formatCode>General</c:formatCode>
                <c:ptCount val="7"/>
                <c:pt idx="0">
                  <c:v>115.79</c:v>
                </c:pt>
                <c:pt idx="1">
                  <c:v>330.09</c:v>
                </c:pt>
                <c:pt idx="2">
                  <c:v>203.59</c:v>
                </c:pt>
                <c:pt idx="3">
                  <c:v>378.13</c:v>
                </c:pt>
                <c:pt idx="4">
                  <c:v>171.83</c:v>
                </c:pt>
                <c:pt idx="5">
                  <c:v>380.72</c:v>
                </c:pt>
                <c:pt idx="6">
                  <c:v>325.41000000000003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05-4FF5-90B7-0C1E48635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228623"/>
        <c:axId val="196230703"/>
      </c:barChart>
      <c:catAx>
        <c:axId val="196228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30703"/>
        <c:crosses val="autoZero"/>
        <c:auto val="1"/>
        <c:lblAlgn val="ctr"/>
        <c:lblOffset val="100"/>
        <c:noMultiLvlLbl val="0"/>
      </c:catAx>
      <c:valAx>
        <c:axId val="196230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000" b="0" i="0" u="none" strike="noStrike" baseline="0">
                    <a:effectLst/>
                  </a:rPr>
                  <a:t>Average barrles/acre (estimated)</a:t>
                </a:r>
                <a:endParaRPr lang="en-CA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28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'2015Plantings'!$H$24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'2015Plantings'!$G$25:$G$28</c:f>
              <c:strCache>
                <c:ptCount val="4"/>
                <c:pt idx="0">
                  <c:v>Stevens</c:v>
                </c:pt>
                <c:pt idx="1">
                  <c:v>CNJ04-20-28</c:v>
                </c:pt>
                <c:pt idx="2">
                  <c:v>CNJ04-20-30</c:v>
                </c:pt>
                <c:pt idx="3">
                  <c:v>CNJ04-1-31</c:v>
                </c:pt>
              </c:strCache>
            </c:strRef>
          </c:cat>
          <c:val>
            <c:numRef>
              <c:f>'2015Plantings'!$H$25:$H$28</c:f>
              <c:numCache>
                <c:formatCode>General</c:formatCode>
                <c:ptCount val="4"/>
                <c:pt idx="0">
                  <c:v>356.5</c:v>
                </c:pt>
                <c:pt idx="1">
                  <c:v>415.62</c:v>
                </c:pt>
                <c:pt idx="2">
                  <c:v>390.68</c:v>
                </c:pt>
                <c:pt idx="3">
                  <c:v>504.65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FA-4940-9AF5-00918754A7C6}"/>
            </c:ext>
          </c:extLst>
        </c:ser>
        <c:ser>
          <c:idx val="1"/>
          <c:order val="1"/>
          <c:tx>
            <c:strRef>
              <c:f>'2015Plantings'!$I$24</c:f>
              <c:strCache>
                <c:ptCount val="1"/>
                <c:pt idx="0">
                  <c:v>4-year 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'2015Plantings'!$G$25:$G$28</c:f>
              <c:strCache>
                <c:ptCount val="4"/>
                <c:pt idx="0">
                  <c:v>Stevens</c:v>
                </c:pt>
                <c:pt idx="1">
                  <c:v>CNJ04-20-28</c:v>
                </c:pt>
                <c:pt idx="2">
                  <c:v>CNJ04-20-30</c:v>
                </c:pt>
                <c:pt idx="3">
                  <c:v>CNJ04-1-31</c:v>
                </c:pt>
              </c:strCache>
            </c:strRef>
          </c:cat>
          <c:val>
            <c:numRef>
              <c:f>'2015Plantings'!$I$25:$I$28</c:f>
              <c:numCache>
                <c:formatCode>General</c:formatCode>
                <c:ptCount val="4"/>
                <c:pt idx="0">
                  <c:v>196.93</c:v>
                </c:pt>
                <c:pt idx="1">
                  <c:v>239.38</c:v>
                </c:pt>
                <c:pt idx="2">
                  <c:v>375.27</c:v>
                </c:pt>
                <c:pt idx="3">
                  <c:v>313.01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FA-4940-9AF5-00918754A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773487"/>
        <c:axId val="121770575"/>
      </c:barChart>
      <c:catAx>
        <c:axId val="121773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70575"/>
        <c:crosses val="autoZero"/>
        <c:auto val="1"/>
        <c:lblAlgn val="ctr"/>
        <c:lblOffset val="100"/>
        <c:noMultiLvlLbl val="0"/>
      </c:catAx>
      <c:valAx>
        <c:axId val="121770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000" b="0" i="0" u="none" strike="noStrike" baseline="0">
                    <a:effectLst/>
                  </a:rPr>
                  <a:t>Average marketable barrels/acre (Est)</a:t>
                </a:r>
                <a:endParaRPr lang="en-CA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73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Graphs_2021!$R$2</c:f>
              <c:strCache>
                <c:ptCount val="1"/>
                <c:pt idx="0">
                  <c:v>Sep-19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Graphs_2021!$Q$3:$Q$13</c:f>
              <c:strCache>
                <c:ptCount val="9"/>
                <c:pt idx="0">
                  <c:v>Vasanna</c:v>
                </c:pt>
                <c:pt idx="1">
                  <c:v>BG</c:v>
                </c:pt>
                <c:pt idx="2">
                  <c:v>Valley King</c:v>
                </c:pt>
                <c:pt idx="3">
                  <c:v>Mullica Queen </c:v>
                </c:pt>
                <c:pt idx="4">
                  <c:v>Haines</c:v>
                </c:pt>
                <c:pt idx="5">
                  <c:v>Demoranville </c:v>
                </c:pt>
                <c:pt idx="6">
                  <c:v>Crimson Queen</c:v>
                </c:pt>
                <c:pt idx="7">
                  <c:v>RS-11</c:v>
                </c:pt>
                <c:pt idx="8">
                  <c:v>Welker</c:v>
                </c:pt>
              </c:strCache>
            </c:strRef>
          </c:cat>
          <c:val>
            <c:numRef>
              <c:f>Graphs_2021!$R$3:$R$13</c:f>
              <c:numCache>
                <c:formatCode>General</c:formatCode>
                <c:ptCount val="11"/>
                <c:pt idx="0">
                  <c:v>903</c:v>
                </c:pt>
                <c:pt idx="1">
                  <c:v>807</c:v>
                </c:pt>
                <c:pt idx="2">
                  <c:v>755</c:v>
                </c:pt>
                <c:pt idx="3">
                  <c:v>885</c:v>
                </c:pt>
                <c:pt idx="4">
                  <c:v>944</c:v>
                </c:pt>
                <c:pt idx="5">
                  <c:v>951</c:v>
                </c:pt>
                <c:pt idx="6">
                  <c:v>869</c:v>
                </c:pt>
                <c:pt idx="7">
                  <c:v>825</c:v>
                </c:pt>
                <c:pt idx="8">
                  <c:v>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37-4FC3-9FDB-5B68B78DAA12}"/>
            </c:ext>
          </c:extLst>
        </c:ser>
        <c:ser>
          <c:idx val="1"/>
          <c:order val="1"/>
          <c:tx>
            <c:strRef>
              <c:f>Graphs_2021!$S$2</c:f>
              <c:strCache>
                <c:ptCount val="1"/>
                <c:pt idx="0">
                  <c:v>Oct-19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Graphs_2021!$Q$3:$Q$13</c:f>
              <c:strCache>
                <c:ptCount val="9"/>
                <c:pt idx="0">
                  <c:v>Vasanna</c:v>
                </c:pt>
                <c:pt idx="1">
                  <c:v>BG</c:v>
                </c:pt>
                <c:pt idx="2">
                  <c:v>Valley King</c:v>
                </c:pt>
                <c:pt idx="3">
                  <c:v>Mullica Queen </c:v>
                </c:pt>
                <c:pt idx="4">
                  <c:v>Haines</c:v>
                </c:pt>
                <c:pt idx="5">
                  <c:v>Demoranville </c:v>
                </c:pt>
                <c:pt idx="6">
                  <c:v>Crimson Queen</c:v>
                </c:pt>
                <c:pt idx="7">
                  <c:v>RS-11</c:v>
                </c:pt>
                <c:pt idx="8">
                  <c:v>Welker</c:v>
                </c:pt>
              </c:strCache>
            </c:strRef>
          </c:cat>
          <c:val>
            <c:numRef>
              <c:f>Graphs_2021!$S$3:$S$13</c:f>
              <c:numCache>
                <c:formatCode>General</c:formatCode>
                <c:ptCount val="11"/>
                <c:pt idx="0">
                  <c:v>886</c:v>
                </c:pt>
                <c:pt idx="1">
                  <c:v>832</c:v>
                </c:pt>
                <c:pt idx="2">
                  <c:v>789</c:v>
                </c:pt>
                <c:pt idx="3">
                  <c:v>872</c:v>
                </c:pt>
                <c:pt idx="4">
                  <c:v>986</c:v>
                </c:pt>
                <c:pt idx="5">
                  <c:v>954</c:v>
                </c:pt>
                <c:pt idx="6">
                  <c:v>839</c:v>
                </c:pt>
                <c:pt idx="7">
                  <c:v>817</c:v>
                </c:pt>
                <c:pt idx="8">
                  <c:v>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37-4FC3-9FDB-5B68B78DAA12}"/>
            </c:ext>
          </c:extLst>
        </c:ser>
        <c:ser>
          <c:idx val="2"/>
          <c:order val="2"/>
          <c:tx>
            <c:strRef>
              <c:f>Graphs_2021!$T$2</c:f>
              <c:strCache>
                <c:ptCount val="1"/>
                <c:pt idx="0">
                  <c:v>Sep-20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Graphs_2021!$Q$3:$Q$13</c:f>
              <c:strCache>
                <c:ptCount val="9"/>
                <c:pt idx="0">
                  <c:v>Vasanna</c:v>
                </c:pt>
                <c:pt idx="1">
                  <c:v>BG</c:v>
                </c:pt>
                <c:pt idx="2">
                  <c:v>Valley King</c:v>
                </c:pt>
                <c:pt idx="3">
                  <c:v>Mullica Queen </c:v>
                </c:pt>
                <c:pt idx="4">
                  <c:v>Haines</c:v>
                </c:pt>
                <c:pt idx="5">
                  <c:v>Demoranville </c:v>
                </c:pt>
                <c:pt idx="6">
                  <c:v>Crimson Queen</c:v>
                </c:pt>
                <c:pt idx="7">
                  <c:v>RS-11</c:v>
                </c:pt>
                <c:pt idx="8">
                  <c:v>Welker</c:v>
                </c:pt>
              </c:strCache>
            </c:strRef>
          </c:cat>
          <c:val>
            <c:numRef>
              <c:f>Graphs_2021!$T$3:$T$13</c:f>
              <c:numCache>
                <c:formatCode>General</c:formatCode>
                <c:ptCount val="11"/>
                <c:pt idx="0">
                  <c:v>1020.3</c:v>
                </c:pt>
                <c:pt idx="1">
                  <c:v>787.7</c:v>
                </c:pt>
                <c:pt idx="2">
                  <c:v>810.2</c:v>
                </c:pt>
                <c:pt idx="3">
                  <c:v>973.2</c:v>
                </c:pt>
                <c:pt idx="4">
                  <c:v>977.2</c:v>
                </c:pt>
                <c:pt idx="5">
                  <c:v>967</c:v>
                </c:pt>
                <c:pt idx="6">
                  <c:v>883.9</c:v>
                </c:pt>
                <c:pt idx="7">
                  <c:v>883.3</c:v>
                </c:pt>
                <c:pt idx="8">
                  <c:v>901.5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37-4FC3-9FDB-5B68B78DAA12}"/>
            </c:ext>
          </c:extLst>
        </c:ser>
        <c:ser>
          <c:idx val="3"/>
          <c:order val="3"/>
          <c:tx>
            <c:strRef>
              <c:f>Graphs_2021!$U$2</c:f>
              <c:strCache>
                <c:ptCount val="1"/>
                <c:pt idx="0">
                  <c:v>Oct-20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Graphs_2021!$Q$3:$Q$13</c:f>
              <c:strCache>
                <c:ptCount val="9"/>
                <c:pt idx="0">
                  <c:v>Vasanna</c:v>
                </c:pt>
                <c:pt idx="1">
                  <c:v>BG</c:v>
                </c:pt>
                <c:pt idx="2">
                  <c:v>Valley King</c:v>
                </c:pt>
                <c:pt idx="3">
                  <c:v>Mullica Queen </c:v>
                </c:pt>
                <c:pt idx="4">
                  <c:v>Haines</c:v>
                </c:pt>
                <c:pt idx="5">
                  <c:v>Demoranville </c:v>
                </c:pt>
                <c:pt idx="6">
                  <c:v>Crimson Queen</c:v>
                </c:pt>
                <c:pt idx="7">
                  <c:v>RS-11</c:v>
                </c:pt>
                <c:pt idx="8">
                  <c:v>Welker</c:v>
                </c:pt>
              </c:strCache>
            </c:strRef>
          </c:cat>
          <c:val>
            <c:numRef>
              <c:f>Graphs_2021!$U$3:$U$13</c:f>
              <c:numCache>
                <c:formatCode>0.0</c:formatCode>
                <c:ptCount val="11"/>
                <c:pt idx="0">
                  <c:v>976.1</c:v>
                </c:pt>
                <c:pt idx="1">
                  <c:v>778.7</c:v>
                </c:pt>
                <c:pt idx="2">
                  <c:v>775.17</c:v>
                </c:pt>
                <c:pt idx="3">
                  <c:v>983.4</c:v>
                </c:pt>
                <c:pt idx="4">
                  <c:v>986.3</c:v>
                </c:pt>
                <c:pt idx="5">
                  <c:v>965.3</c:v>
                </c:pt>
                <c:pt idx="6">
                  <c:v>879.8</c:v>
                </c:pt>
                <c:pt idx="7">
                  <c:v>868.47</c:v>
                </c:pt>
                <c:pt idx="8">
                  <c:v>932.73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37-4FC3-9FDB-5B68B78DAA12}"/>
            </c:ext>
          </c:extLst>
        </c:ser>
        <c:ser>
          <c:idx val="4"/>
          <c:order val="4"/>
          <c:tx>
            <c:strRef>
              <c:f>Graphs_2021!$V$2</c:f>
              <c:strCache>
                <c:ptCount val="1"/>
                <c:pt idx="0">
                  <c:v>Sep-21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Graphs_2021!$Q$3:$Q$13</c:f>
              <c:strCache>
                <c:ptCount val="9"/>
                <c:pt idx="0">
                  <c:v>Vasanna</c:v>
                </c:pt>
                <c:pt idx="1">
                  <c:v>BG</c:v>
                </c:pt>
                <c:pt idx="2">
                  <c:v>Valley King</c:v>
                </c:pt>
                <c:pt idx="3">
                  <c:v>Mullica Queen </c:v>
                </c:pt>
                <c:pt idx="4">
                  <c:v>Haines</c:v>
                </c:pt>
                <c:pt idx="5">
                  <c:v>Demoranville </c:v>
                </c:pt>
                <c:pt idx="6">
                  <c:v>Crimson Queen</c:v>
                </c:pt>
                <c:pt idx="7">
                  <c:v>RS-11</c:v>
                </c:pt>
                <c:pt idx="8">
                  <c:v>Welker</c:v>
                </c:pt>
              </c:strCache>
            </c:strRef>
          </c:cat>
          <c:val>
            <c:numRef>
              <c:f>Graphs_2021!$V$3:$V$13</c:f>
              <c:numCache>
                <c:formatCode>0.00</c:formatCode>
                <c:ptCount val="11"/>
                <c:pt idx="0">
                  <c:v>964.22500000000002</c:v>
                </c:pt>
                <c:pt idx="1">
                  <c:v>892.625</c:v>
                </c:pt>
                <c:pt idx="2">
                  <c:v>834.7</c:v>
                </c:pt>
                <c:pt idx="3">
                  <c:v>958.875</c:v>
                </c:pt>
                <c:pt idx="4">
                  <c:v>971.77499999999998</c:v>
                </c:pt>
                <c:pt idx="5">
                  <c:v>1016.25</c:v>
                </c:pt>
                <c:pt idx="6">
                  <c:v>887.95</c:v>
                </c:pt>
                <c:pt idx="7">
                  <c:v>937.9</c:v>
                </c:pt>
                <c:pt idx="8">
                  <c:v>934.5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37-4FC3-9FDB-5B68B78DAA12}"/>
            </c:ext>
          </c:extLst>
        </c:ser>
        <c:ser>
          <c:idx val="5"/>
          <c:order val="5"/>
          <c:tx>
            <c:strRef>
              <c:f>Graphs_2021!$W$2</c:f>
              <c:strCache>
                <c:ptCount val="1"/>
                <c:pt idx="0">
                  <c:v>21-Oct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Graphs_2021!$Q$3:$Q$13</c:f>
              <c:strCache>
                <c:ptCount val="9"/>
                <c:pt idx="0">
                  <c:v>Vasanna</c:v>
                </c:pt>
                <c:pt idx="1">
                  <c:v>BG</c:v>
                </c:pt>
                <c:pt idx="2">
                  <c:v>Valley King</c:v>
                </c:pt>
                <c:pt idx="3">
                  <c:v>Mullica Queen </c:v>
                </c:pt>
                <c:pt idx="4">
                  <c:v>Haines</c:v>
                </c:pt>
                <c:pt idx="5">
                  <c:v>Demoranville </c:v>
                </c:pt>
                <c:pt idx="6">
                  <c:v>Crimson Queen</c:v>
                </c:pt>
                <c:pt idx="7">
                  <c:v>RS-11</c:v>
                </c:pt>
                <c:pt idx="8">
                  <c:v>Welker</c:v>
                </c:pt>
              </c:strCache>
            </c:strRef>
          </c:cat>
          <c:val>
            <c:numRef>
              <c:f>Graphs_2021!$W$3:$W$13</c:f>
              <c:numCache>
                <c:formatCode>0.00</c:formatCode>
                <c:ptCount val="11"/>
                <c:pt idx="0">
                  <c:v>767.35</c:v>
                </c:pt>
                <c:pt idx="1">
                  <c:v>794.6</c:v>
                </c:pt>
                <c:pt idx="2">
                  <c:v>881.6</c:v>
                </c:pt>
                <c:pt idx="3">
                  <c:v>882.35</c:v>
                </c:pt>
                <c:pt idx="4">
                  <c:v>952.05</c:v>
                </c:pt>
                <c:pt idx="5">
                  <c:v>936.32500000000005</c:v>
                </c:pt>
                <c:pt idx="6">
                  <c:v>823.22500000000002</c:v>
                </c:pt>
                <c:pt idx="7">
                  <c:v>923.4</c:v>
                </c:pt>
                <c:pt idx="8">
                  <c:v>1042.9000000000001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37-4FC3-9FDB-5B68B78DA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9446368"/>
        <c:axId val="919446784"/>
      </c:barChart>
      <c:catAx>
        <c:axId val="91944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446784"/>
        <c:crosses val="autoZero"/>
        <c:auto val="1"/>
        <c:lblAlgn val="ctr"/>
        <c:lblOffset val="100"/>
        <c:noMultiLvlLbl val="0"/>
      </c:catAx>
      <c:valAx>
        <c:axId val="91944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000"/>
                  <a:t>Firmness</a:t>
                </a:r>
                <a:r>
                  <a:rPr lang="en-CA" sz="2000" baseline="0"/>
                  <a:t> (g/mm)</a:t>
                </a:r>
                <a:endParaRPr lang="en-CA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44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2000"/>
              <a:t>%</a:t>
            </a:r>
            <a:r>
              <a:rPr lang="en-CA" sz="2000" baseline="0"/>
              <a:t> Class 1 Digi</a:t>
            </a:r>
            <a:endParaRPr lang="en-CA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Graphs_2021!$B$2</c:f>
              <c:strCache>
                <c:ptCount val="1"/>
                <c:pt idx="0">
                  <c:v>September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Graphs_2021!$A$3:$A$13</c:f>
              <c:strCache>
                <c:ptCount val="11"/>
                <c:pt idx="0">
                  <c:v>99-9-25</c:v>
                </c:pt>
                <c:pt idx="1">
                  <c:v>BG</c:v>
                </c:pt>
                <c:pt idx="2">
                  <c:v>Valley King</c:v>
                </c:pt>
                <c:pt idx="3">
                  <c:v>Mullica Queen </c:v>
                </c:pt>
                <c:pt idx="4">
                  <c:v>Haines</c:v>
                </c:pt>
                <c:pt idx="5">
                  <c:v>Demoranville </c:v>
                </c:pt>
                <c:pt idx="6">
                  <c:v>Crimson Queen</c:v>
                </c:pt>
                <c:pt idx="7">
                  <c:v>RS-11</c:v>
                </c:pt>
                <c:pt idx="8">
                  <c:v>Welker</c:v>
                </c:pt>
                <c:pt idx="9">
                  <c:v>20-30</c:v>
                </c:pt>
                <c:pt idx="10">
                  <c:v>Pilgrim King</c:v>
                </c:pt>
              </c:strCache>
            </c:strRef>
          </c:cat>
          <c:val>
            <c:numRef>
              <c:f>Graphs_2021!$B$3:$B$13</c:f>
              <c:numCache>
                <c:formatCode>0.00</c:formatCode>
                <c:ptCount val="11"/>
                <c:pt idx="0">
                  <c:v>1.6325000000000001</c:v>
                </c:pt>
                <c:pt idx="1">
                  <c:v>2.4</c:v>
                </c:pt>
                <c:pt idx="2">
                  <c:v>0.49</c:v>
                </c:pt>
                <c:pt idx="3">
                  <c:v>6.6</c:v>
                </c:pt>
                <c:pt idx="4">
                  <c:v>0.73499999999999999</c:v>
                </c:pt>
                <c:pt idx="5">
                  <c:v>0.47333333300000002</c:v>
                </c:pt>
                <c:pt idx="6">
                  <c:v>0.48249999999999998</c:v>
                </c:pt>
                <c:pt idx="7">
                  <c:v>6.38</c:v>
                </c:pt>
                <c:pt idx="8">
                  <c:v>0.33</c:v>
                </c:pt>
                <c:pt idx="9">
                  <c:v>1.19</c:v>
                </c:pt>
                <c:pt idx="10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FA-4846-A8E9-BFD9AF060047}"/>
            </c:ext>
          </c:extLst>
        </c:ser>
        <c:ser>
          <c:idx val="1"/>
          <c:order val="1"/>
          <c:tx>
            <c:strRef>
              <c:f>Graphs_2021!$C$2</c:f>
              <c:strCache>
                <c:ptCount val="1"/>
                <c:pt idx="0">
                  <c:v>October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Graphs_2021!$A$3:$A$13</c:f>
              <c:strCache>
                <c:ptCount val="11"/>
                <c:pt idx="0">
                  <c:v>99-9-25</c:v>
                </c:pt>
                <c:pt idx="1">
                  <c:v>BG</c:v>
                </c:pt>
                <c:pt idx="2">
                  <c:v>Valley King</c:v>
                </c:pt>
                <c:pt idx="3">
                  <c:v>Mullica Queen </c:v>
                </c:pt>
                <c:pt idx="4">
                  <c:v>Haines</c:v>
                </c:pt>
                <c:pt idx="5">
                  <c:v>Demoranville </c:v>
                </c:pt>
                <c:pt idx="6">
                  <c:v>Crimson Queen</c:v>
                </c:pt>
                <c:pt idx="7">
                  <c:v>RS-11</c:v>
                </c:pt>
                <c:pt idx="8">
                  <c:v>Welker</c:v>
                </c:pt>
                <c:pt idx="9">
                  <c:v>20-30</c:v>
                </c:pt>
                <c:pt idx="10">
                  <c:v>Pilgrim King</c:v>
                </c:pt>
              </c:strCache>
            </c:strRef>
          </c:cat>
          <c:val>
            <c:numRef>
              <c:f>Graphs_2021!$C$3:$C$13</c:f>
              <c:numCache>
                <c:formatCode>0.00</c:formatCode>
                <c:ptCount val="11"/>
                <c:pt idx="0">
                  <c:v>0.53</c:v>
                </c:pt>
                <c:pt idx="1">
                  <c:v>0.49</c:v>
                </c:pt>
                <c:pt idx="2">
                  <c:v>1.04</c:v>
                </c:pt>
                <c:pt idx="3">
                  <c:v>0.83</c:v>
                </c:pt>
                <c:pt idx="4">
                  <c:v>0.41</c:v>
                </c:pt>
                <c:pt idx="5">
                  <c:v>0.2</c:v>
                </c:pt>
                <c:pt idx="6">
                  <c:v>0.31</c:v>
                </c:pt>
                <c:pt idx="7">
                  <c:v>1.67</c:v>
                </c:pt>
                <c:pt idx="8">
                  <c:v>0.26</c:v>
                </c:pt>
                <c:pt idx="9">
                  <c:v>0.46</c:v>
                </c:pt>
                <c:pt idx="10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FA-4846-A8E9-BFD9AF060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1731904"/>
        <c:axId val="1461732736"/>
      </c:barChart>
      <c:catAx>
        <c:axId val="146173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732736"/>
        <c:crosses val="autoZero"/>
        <c:auto val="1"/>
        <c:lblAlgn val="ctr"/>
        <c:lblOffset val="100"/>
        <c:noMultiLvlLbl val="0"/>
      </c:catAx>
      <c:valAx>
        <c:axId val="1461732736"/>
        <c:scaling>
          <c:orientation val="minMax"/>
          <c:max val="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000"/>
                  <a:t>%</a:t>
                </a:r>
                <a:r>
                  <a:rPr lang="en-CA" sz="2000" baseline="0"/>
                  <a:t> Class 1</a:t>
                </a:r>
                <a:endParaRPr lang="en-CA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731904"/>
        <c:crosses val="autoZero"/>
        <c:crossBetween val="between"/>
        <c:majorUnit val="5"/>
        <c:min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02576659624864"/>
          <c:y val="5.0925925925925923E-2"/>
          <c:w val="0.78941857115421543"/>
          <c:h val="0.70331559345595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BudPhenology!$A$2</c:f>
              <c:strCache>
                <c:ptCount val="1"/>
                <c:pt idx="0">
                  <c:v>Valley King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BudPhenology!$B$1:$D$1</c:f>
              <c:numCache>
                <c:formatCode>d\-mmm</c:formatCode>
                <c:ptCount val="3"/>
                <c:pt idx="0">
                  <c:v>44645</c:v>
                </c:pt>
                <c:pt idx="1">
                  <c:v>44673</c:v>
                </c:pt>
                <c:pt idx="2">
                  <c:v>44683</c:v>
                </c:pt>
              </c:numCache>
            </c:numRef>
          </c:cat>
          <c:val>
            <c:numRef>
              <c:f>BudPhenology!$B$2:$D$2</c:f>
              <c:numCache>
                <c:formatCode>General</c:formatCode>
                <c:ptCount val="3"/>
                <c:pt idx="0">
                  <c:v>1.33</c:v>
                </c:pt>
                <c:pt idx="1">
                  <c:v>1.9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F8-431C-A211-33293C28042E}"/>
            </c:ext>
          </c:extLst>
        </c:ser>
        <c:ser>
          <c:idx val="1"/>
          <c:order val="1"/>
          <c:tx>
            <c:strRef>
              <c:f>BudPhenology!$A$3</c:f>
              <c:strCache>
                <c:ptCount val="1"/>
                <c:pt idx="0">
                  <c:v>Pilgrim King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BudPhenology!$B$1:$D$1</c:f>
              <c:numCache>
                <c:formatCode>d\-mmm</c:formatCode>
                <c:ptCount val="3"/>
                <c:pt idx="0">
                  <c:v>44645</c:v>
                </c:pt>
                <c:pt idx="1">
                  <c:v>44673</c:v>
                </c:pt>
                <c:pt idx="2">
                  <c:v>44683</c:v>
                </c:pt>
              </c:numCache>
            </c:numRef>
          </c:cat>
          <c:val>
            <c:numRef>
              <c:f>BudPhenology!$B$3:$D$3</c:f>
              <c:numCache>
                <c:formatCode>General</c:formatCode>
                <c:ptCount val="3"/>
                <c:pt idx="0">
                  <c:v>1.23</c:v>
                </c:pt>
                <c:pt idx="1">
                  <c:v>1.63</c:v>
                </c:pt>
                <c:pt idx="2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F8-431C-A211-33293C28042E}"/>
            </c:ext>
          </c:extLst>
        </c:ser>
        <c:ser>
          <c:idx val="2"/>
          <c:order val="2"/>
          <c:tx>
            <c:strRef>
              <c:f>BudPhenology!$A$4</c:f>
              <c:strCache>
                <c:ptCount val="1"/>
                <c:pt idx="0">
                  <c:v>RS11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BudPhenology!$B$1:$D$1</c:f>
              <c:numCache>
                <c:formatCode>d\-mmm</c:formatCode>
                <c:ptCount val="3"/>
                <c:pt idx="0">
                  <c:v>44645</c:v>
                </c:pt>
                <c:pt idx="1">
                  <c:v>44673</c:v>
                </c:pt>
                <c:pt idx="2">
                  <c:v>44683</c:v>
                </c:pt>
              </c:numCache>
            </c:numRef>
          </c:cat>
          <c:val>
            <c:numRef>
              <c:f>BudPhenology!$B$4:$D$4</c:f>
              <c:numCache>
                <c:formatCode>General</c:formatCode>
                <c:ptCount val="3"/>
                <c:pt idx="0">
                  <c:v>1.07</c:v>
                </c:pt>
                <c:pt idx="1">
                  <c:v>1.93</c:v>
                </c:pt>
                <c:pt idx="2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F8-431C-A211-33293C28042E}"/>
            </c:ext>
          </c:extLst>
        </c:ser>
        <c:ser>
          <c:idx val="3"/>
          <c:order val="3"/>
          <c:tx>
            <c:strRef>
              <c:f>BudPhenology!$A$5</c:f>
              <c:strCache>
                <c:ptCount val="1"/>
                <c:pt idx="0">
                  <c:v>Crimson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BudPhenology!$B$1:$D$1</c:f>
              <c:numCache>
                <c:formatCode>d\-mmm</c:formatCode>
                <c:ptCount val="3"/>
                <c:pt idx="0">
                  <c:v>44645</c:v>
                </c:pt>
                <c:pt idx="1">
                  <c:v>44673</c:v>
                </c:pt>
                <c:pt idx="2">
                  <c:v>44683</c:v>
                </c:pt>
              </c:numCache>
            </c:numRef>
          </c:cat>
          <c:val>
            <c:numRef>
              <c:f>BudPhenology!$B$5:$D$5</c:f>
              <c:numCache>
                <c:formatCode>General</c:formatCode>
                <c:ptCount val="3"/>
                <c:pt idx="0">
                  <c:v>1.22</c:v>
                </c:pt>
                <c:pt idx="1">
                  <c:v>1.68</c:v>
                </c:pt>
                <c:pt idx="2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F8-431C-A211-33293C28042E}"/>
            </c:ext>
          </c:extLst>
        </c:ser>
        <c:ser>
          <c:idx val="4"/>
          <c:order val="4"/>
          <c:tx>
            <c:strRef>
              <c:f>BudPhenology!$A$6</c:f>
              <c:strCache>
                <c:ptCount val="1"/>
                <c:pt idx="0">
                  <c:v>Mullica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BudPhenology!$B$1:$D$1</c:f>
              <c:numCache>
                <c:formatCode>d\-mmm</c:formatCode>
                <c:ptCount val="3"/>
                <c:pt idx="0">
                  <c:v>44645</c:v>
                </c:pt>
                <c:pt idx="1">
                  <c:v>44673</c:v>
                </c:pt>
                <c:pt idx="2">
                  <c:v>44683</c:v>
                </c:pt>
              </c:numCache>
            </c:numRef>
          </c:cat>
          <c:val>
            <c:numRef>
              <c:f>BudPhenology!$B$6:$D$6</c:f>
              <c:numCache>
                <c:formatCode>General</c:formatCode>
                <c:ptCount val="3"/>
                <c:pt idx="0">
                  <c:v>1.34</c:v>
                </c:pt>
                <c:pt idx="1">
                  <c:v>2.06</c:v>
                </c:pt>
                <c:pt idx="2">
                  <c:v>3.03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F8-431C-A211-33293C28042E}"/>
            </c:ext>
          </c:extLst>
        </c:ser>
        <c:ser>
          <c:idx val="5"/>
          <c:order val="5"/>
          <c:tx>
            <c:strRef>
              <c:f>BudPhenology!$A$7</c:f>
              <c:strCache>
                <c:ptCount val="1"/>
                <c:pt idx="0">
                  <c:v>Demoranville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BudPhenology!$B$1:$D$1</c:f>
              <c:numCache>
                <c:formatCode>d\-mmm</c:formatCode>
                <c:ptCount val="3"/>
                <c:pt idx="0">
                  <c:v>44645</c:v>
                </c:pt>
                <c:pt idx="1">
                  <c:v>44673</c:v>
                </c:pt>
                <c:pt idx="2">
                  <c:v>44683</c:v>
                </c:pt>
              </c:numCache>
            </c:numRef>
          </c:cat>
          <c:val>
            <c:numRef>
              <c:f>BudPhenology!$B$7:$D$7</c:f>
              <c:numCache>
                <c:formatCode>General</c:formatCode>
                <c:ptCount val="3"/>
                <c:pt idx="0">
                  <c:v>1.1299999999999999</c:v>
                </c:pt>
                <c:pt idx="1">
                  <c:v>1.53</c:v>
                </c:pt>
                <c:pt idx="2">
                  <c:v>2.5299999999999998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F8-431C-A211-33293C28042E}"/>
            </c:ext>
          </c:extLst>
        </c:ser>
        <c:ser>
          <c:idx val="6"/>
          <c:order val="6"/>
          <c:tx>
            <c:strRef>
              <c:f>BudPhenology!$A$8</c:f>
              <c:strCache>
                <c:ptCount val="1"/>
                <c:pt idx="0">
                  <c:v>BG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BudPhenology!$B$1:$D$1</c:f>
              <c:numCache>
                <c:formatCode>d\-mmm</c:formatCode>
                <c:ptCount val="3"/>
                <c:pt idx="0">
                  <c:v>44645</c:v>
                </c:pt>
                <c:pt idx="1">
                  <c:v>44673</c:v>
                </c:pt>
                <c:pt idx="2">
                  <c:v>44683</c:v>
                </c:pt>
              </c:numCache>
            </c:numRef>
          </c:cat>
          <c:val>
            <c:numRef>
              <c:f>BudPhenology!$B$8:$D$8</c:f>
              <c:numCache>
                <c:formatCode>General</c:formatCode>
                <c:ptCount val="3"/>
                <c:pt idx="0">
                  <c:v>1.1100000000000001</c:v>
                </c:pt>
                <c:pt idx="1">
                  <c:v>1.97</c:v>
                </c:pt>
                <c:pt idx="2">
                  <c:v>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F8-431C-A211-33293C28042E}"/>
            </c:ext>
          </c:extLst>
        </c:ser>
        <c:ser>
          <c:idx val="7"/>
          <c:order val="7"/>
          <c:tx>
            <c:strRef>
              <c:f>BudPhenology!$A$9</c:f>
              <c:strCache>
                <c:ptCount val="1"/>
                <c:pt idx="0">
                  <c:v>Vasanna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BudPhenology!$B$1:$D$1</c:f>
              <c:numCache>
                <c:formatCode>d\-mmm</c:formatCode>
                <c:ptCount val="3"/>
                <c:pt idx="0">
                  <c:v>44645</c:v>
                </c:pt>
                <c:pt idx="1">
                  <c:v>44673</c:v>
                </c:pt>
                <c:pt idx="2">
                  <c:v>44683</c:v>
                </c:pt>
              </c:numCache>
            </c:numRef>
          </c:cat>
          <c:val>
            <c:numRef>
              <c:f>BudPhenology!$B$9:$D$9</c:f>
              <c:numCache>
                <c:formatCode>General</c:formatCode>
                <c:ptCount val="3"/>
                <c:pt idx="0">
                  <c:v>1.22</c:v>
                </c:pt>
                <c:pt idx="1">
                  <c:v>1.7</c:v>
                </c:pt>
                <c:pt idx="2">
                  <c:v>2.4700000000000002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4F8-431C-A211-33293C28042E}"/>
            </c:ext>
          </c:extLst>
        </c:ser>
        <c:ser>
          <c:idx val="8"/>
          <c:order val="8"/>
          <c:tx>
            <c:strRef>
              <c:f>BudPhenology!$A$10</c:f>
              <c:strCache>
                <c:ptCount val="1"/>
                <c:pt idx="0">
                  <c:v>Haines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BudPhenology!$B$1:$D$1</c:f>
              <c:numCache>
                <c:formatCode>d\-mmm</c:formatCode>
                <c:ptCount val="3"/>
                <c:pt idx="0">
                  <c:v>44645</c:v>
                </c:pt>
                <c:pt idx="1">
                  <c:v>44673</c:v>
                </c:pt>
                <c:pt idx="2">
                  <c:v>44683</c:v>
                </c:pt>
              </c:numCache>
            </c:numRef>
          </c:cat>
          <c:val>
            <c:numRef>
              <c:f>BudPhenology!$B$10:$D$10</c:f>
              <c:numCache>
                <c:formatCode>General</c:formatCode>
                <c:ptCount val="3"/>
                <c:pt idx="0">
                  <c:v>1.02</c:v>
                </c:pt>
                <c:pt idx="1">
                  <c:v>1.4</c:v>
                </c:pt>
                <c:pt idx="2">
                  <c:v>2.13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F8-431C-A211-33293C28042E}"/>
            </c:ext>
          </c:extLst>
        </c:ser>
        <c:ser>
          <c:idx val="9"/>
          <c:order val="9"/>
          <c:tx>
            <c:strRef>
              <c:f>BudPhenology!$A$11</c:f>
              <c:strCache>
                <c:ptCount val="1"/>
                <c:pt idx="0">
                  <c:v>Welker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BudPhenology!$B$1:$D$1</c:f>
              <c:numCache>
                <c:formatCode>d\-mmm</c:formatCode>
                <c:ptCount val="3"/>
                <c:pt idx="0">
                  <c:v>44645</c:v>
                </c:pt>
                <c:pt idx="1">
                  <c:v>44673</c:v>
                </c:pt>
                <c:pt idx="2">
                  <c:v>44683</c:v>
                </c:pt>
              </c:numCache>
            </c:numRef>
          </c:cat>
          <c:val>
            <c:numRef>
              <c:f>BudPhenology!$B$11:$D$11</c:f>
              <c:numCache>
                <c:formatCode>General</c:formatCode>
                <c:ptCount val="3"/>
                <c:pt idx="0">
                  <c:v>1.21</c:v>
                </c:pt>
                <c:pt idx="1">
                  <c:v>1.9</c:v>
                </c:pt>
                <c:pt idx="2">
                  <c:v>2.83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4F8-431C-A211-33293C280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933248"/>
        <c:axId val="36933664"/>
      </c:barChart>
      <c:catAx>
        <c:axId val="36933248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33664"/>
        <c:crosses val="autoZero"/>
        <c:auto val="0"/>
        <c:lblAlgn val="ctr"/>
        <c:lblOffset val="100"/>
        <c:noMultiLvlLbl val="0"/>
      </c:catAx>
      <c:valAx>
        <c:axId val="36933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000"/>
                  <a:t>Average</a:t>
                </a:r>
                <a:r>
                  <a:rPr lang="en-CA" sz="2000" baseline="0"/>
                  <a:t> b</a:t>
                </a:r>
                <a:r>
                  <a:rPr lang="en-CA" sz="2000"/>
                  <a:t>ud</a:t>
                </a:r>
                <a:r>
                  <a:rPr lang="en-CA" sz="2000" baseline="0"/>
                  <a:t> Stage</a:t>
                </a:r>
                <a:endParaRPr lang="en-CA" sz="2000"/>
              </a:p>
            </c:rich>
          </c:tx>
          <c:layout>
            <c:manualLayout>
              <c:xMode val="edge"/>
              <c:yMode val="edge"/>
              <c:x val="5.5555022085653927E-3"/>
              <c:y val="0.143140580747564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3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72158637937246"/>
          <c:y val="5.0925925925925923E-2"/>
          <c:w val="0.82672278222503737"/>
          <c:h val="0.70324011222735094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BudPhenology!$A$2</c:f>
              <c:strCache>
                <c:ptCount val="1"/>
                <c:pt idx="0">
                  <c:v>Valley King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BudPhenology!$F$1:$H$1</c:f>
              <c:numCache>
                <c:formatCode>d\-mmm</c:formatCode>
                <c:ptCount val="3"/>
                <c:pt idx="0">
                  <c:v>44700</c:v>
                </c:pt>
                <c:pt idx="1">
                  <c:v>44710</c:v>
                </c:pt>
                <c:pt idx="2">
                  <c:v>44721</c:v>
                </c:pt>
              </c:numCache>
            </c:numRef>
          </c:cat>
          <c:val>
            <c:numRef>
              <c:f>BudPhenology!$F$2:$H$2</c:f>
              <c:numCache>
                <c:formatCode>General</c:formatCode>
                <c:ptCount val="3"/>
                <c:pt idx="0">
                  <c:v>5.47</c:v>
                </c:pt>
                <c:pt idx="1">
                  <c:v>6.36</c:v>
                </c:pt>
                <c:pt idx="2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2C-463F-96CA-6FAC62457921}"/>
            </c:ext>
          </c:extLst>
        </c:ser>
        <c:ser>
          <c:idx val="5"/>
          <c:order val="1"/>
          <c:tx>
            <c:strRef>
              <c:f>BudPhenology!$A$3</c:f>
              <c:strCache>
                <c:ptCount val="1"/>
                <c:pt idx="0">
                  <c:v>Pilgrim King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BudPhenology!$F$1:$H$1</c:f>
              <c:numCache>
                <c:formatCode>d\-mmm</c:formatCode>
                <c:ptCount val="3"/>
                <c:pt idx="0">
                  <c:v>44700</c:v>
                </c:pt>
                <c:pt idx="1">
                  <c:v>44710</c:v>
                </c:pt>
                <c:pt idx="2">
                  <c:v>44721</c:v>
                </c:pt>
              </c:numCache>
            </c:numRef>
          </c:cat>
          <c:val>
            <c:numRef>
              <c:f>BudPhenology!$F$3:$H$3</c:f>
              <c:numCache>
                <c:formatCode>General</c:formatCode>
                <c:ptCount val="3"/>
                <c:pt idx="0">
                  <c:v>5.53</c:v>
                </c:pt>
                <c:pt idx="1">
                  <c:v>6.52</c:v>
                </c:pt>
                <c:pt idx="2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2C-463F-96CA-6FAC62457921}"/>
            </c:ext>
          </c:extLst>
        </c:ser>
        <c:ser>
          <c:idx val="6"/>
          <c:order val="2"/>
          <c:tx>
            <c:strRef>
              <c:f>BudPhenology!$A$4</c:f>
              <c:strCache>
                <c:ptCount val="1"/>
                <c:pt idx="0">
                  <c:v>RS11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BudPhenology!$F$1:$H$1</c:f>
              <c:numCache>
                <c:formatCode>d\-mmm</c:formatCode>
                <c:ptCount val="3"/>
                <c:pt idx="0">
                  <c:v>44700</c:v>
                </c:pt>
                <c:pt idx="1">
                  <c:v>44710</c:v>
                </c:pt>
                <c:pt idx="2">
                  <c:v>44721</c:v>
                </c:pt>
              </c:numCache>
            </c:numRef>
          </c:cat>
          <c:val>
            <c:numRef>
              <c:f>BudPhenology!$F$4:$H$4</c:f>
              <c:numCache>
                <c:formatCode>General</c:formatCode>
                <c:ptCount val="3"/>
                <c:pt idx="0">
                  <c:v>5.57</c:v>
                </c:pt>
                <c:pt idx="1">
                  <c:v>6.6</c:v>
                </c:pt>
                <c:pt idx="2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2C-463F-96CA-6FAC62457921}"/>
            </c:ext>
          </c:extLst>
        </c:ser>
        <c:ser>
          <c:idx val="0"/>
          <c:order val="3"/>
          <c:tx>
            <c:strRef>
              <c:f>BudPhenology!$A$5</c:f>
              <c:strCache>
                <c:ptCount val="1"/>
                <c:pt idx="0">
                  <c:v>Crimson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BudPhenology!$F$1:$H$1</c:f>
              <c:numCache>
                <c:formatCode>d\-mmm</c:formatCode>
                <c:ptCount val="3"/>
                <c:pt idx="0">
                  <c:v>44700</c:v>
                </c:pt>
                <c:pt idx="1">
                  <c:v>44710</c:v>
                </c:pt>
                <c:pt idx="2">
                  <c:v>44721</c:v>
                </c:pt>
              </c:numCache>
            </c:numRef>
          </c:cat>
          <c:val>
            <c:numRef>
              <c:f>BudPhenology!$F$5:$H$5</c:f>
              <c:numCache>
                <c:formatCode>General</c:formatCode>
                <c:ptCount val="3"/>
                <c:pt idx="0">
                  <c:v>5.67</c:v>
                </c:pt>
                <c:pt idx="1">
                  <c:v>7.03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2C-463F-96CA-6FAC62457921}"/>
            </c:ext>
          </c:extLst>
        </c:ser>
        <c:ser>
          <c:idx val="1"/>
          <c:order val="4"/>
          <c:tx>
            <c:strRef>
              <c:f>BudPhenology!$A$6</c:f>
              <c:strCache>
                <c:ptCount val="1"/>
                <c:pt idx="0">
                  <c:v>Mullica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BudPhenology!$F$1:$H$1</c:f>
              <c:numCache>
                <c:formatCode>d\-mmm</c:formatCode>
                <c:ptCount val="3"/>
                <c:pt idx="0">
                  <c:v>44700</c:v>
                </c:pt>
                <c:pt idx="1">
                  <c:v>44710</c:v>
                </c:pt>
                <c:pt idx="2">
                  <c:v>44721</c:v>
                </c:pt>
              </c:numCache>
            </c:numRef>
          </c:cat>
          <c:val>
            <c:numRef>
              <c:f>BudPhenology!$F$6:$H$6</c:f>
              <c:numCache>
                <c:formatCode>General</c:formatCode>
                <c:ptCount val="3"/>
                <c:pt idx="0">
                  <c:v>5.43</c:v>
                </c:pt>
                <c:pt idx="1">
                  <c:v>6.3</c:v>
                </c:pt>
                <c:pt idx="2">
                  <c:v>8.0299999999999994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2C-463F-96CA-6FAC62457921}"/>
            </c:ext>
          </c:extLst>
        </c:ser>
        <c:ser>
          <c:idx val="2"/>
          <c:order val="5"/>
          <c:tx>
            <c:strRef>
              <c:f>BudPhenology!$A$7</c:f>
              <c:strCache>
                <c:ptCount val="1"/>
                <c:pt idx="0">
                  <c:v>Demoranville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BudPhenology!$F$1:$H$1</c:f>
              <c:numCache>
                <c:formatCode>d\-mmm</c:formatCode>
                <c:ptCount val="3"/>
                <c:pt idx="0">
                  <c:v>44700</c:v>
                </c:pt>
                <c:pt idx="1">
                  <c:v>44710</c:v>
                </c:pt>
                <c:pt idx="2">
                  <c:v>44721</c:v>
                </c:pt>
              </c:numCache>
            </c:numRef>
          </c:cat>
          <c:val>
            <c:numRef>
              <c:f>BudPhenology!$F$7:$H$7</c:f>
              <c:numCache>
                <c:formatCode>General</c:formatCode>
                <c:ptCount val="3"/>
                <c:pt idx="0">
                  <c:v>5.8</c:v>
                </c:pt>
                <c:pt idx="1">
                  <c:v>6.67</c:v>
                </c:pt>
                <c:pt idx="2">
                  <c:v>8.06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2C-463F-96CA-6FAC62457921}"/>
            </c:ext>
          </c:extLst>
        </c:ser>
        <c:ser>
          <c:idx val="3"/>
          <c:order val="6"/>
          <c:tx>
            <c:strRef>
              <c:f>BudPhenology!$A$8</c:f>
              <c:strCache>
                <c:ptCount val="1"/>
                <c:pt idx="0">
                  <c:v>BG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BudPhenology!$F$1:$H$1</c:f>
              <c:numCache>
                <c:formatCode>d\-mmm</c:formatCode>
                <c:ptCount val="3"/>
                <c:pt idx="0">
                  <c:v>44700</c:v>
                </c:pt>
                <c:pt idx="1">
                  <c:v>44710</c:v>
                </c:pt>
                <c:pt idx="2">
                  <c:v>44721</c:v>
                </c:pt>
              </c:numCache>
            </c:numRef>
          </c:cat>
          <c:val>
            <c:numRef>
              <c:f>BudPhenology!$F$8:$H$8</c:f>
              <c:numCache>
                <c:formatCode>General</c:formatCode>
                <c:ptCount val="3"/>
                <c:pt idx="0">
                  <c:v>6.23</c:v>
                </c:pt>
                <c:pt idx="1">
                  <c:v>7.23</c:v>
                </c:pt>
                <c:pt idx="2">
                  <c:v>8.43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D2C-463F-96CA-6FAC62457921}"/>
            </c:ext>
          </c:extLst>
        </c:ser>
        <c:ser>
          <c:idx val="7"/>
          <c:order val="7"/>
          <c:tx>
            <c:strRef>
              <c:f>BudPhenology!$A$9</c:f>
              <c:strCache>
                <c:ptCount val="1"/>
                <c:pt idx="0">
                  <c:v>Vasanna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BudPhenology!$F$1:$H$1</c:f>
              <c:numCache>
                <c:formatCode>d\-mmm</c:formatCode>
                <c:ptCount val="3"/>
                <c:pt idx="0">
                  <c:v>44700</c:v>
                </c:pt>
                <c:pt idx="1">
                  <c:v>44710</c:v>
                </c:pt>
                <c:pt idx="2">
                  <c:v>44721</c:v>
                </c:pt>
              </c:numCache>
            </c:numRef>
          </c:cat>
          <c:val>
            <c:numRef>
              <c:f>BudPhenology!$F$9:$H$9</c:f>
              <c:numCache>
                <c:formatCode>General</c:formatCode>
                <c:ptCount val="3"/>
                <c:pt idx="0">
                  <c:v>5.37</c:v>
                </c:pt>
                <c:pt idx="1">
                  <c:v>6.13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D2C-463F-96CA-6FAC62457921}"/>
            </c:ext>
          </c:extLst>
        </c:ser>
        <c:ser>
          <c:idx val="8"/>
          <c:order val="8"/>
          <c:tx>
            <c:strRef>
              <c:f>BudPhenology!$A$10</c:f>
              <c:strCache>
                <c:ptCount val="1"/>
                <c:pt idx="0">
                  <c:v>Haines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BudPhenology!$F$1:$H$1</c:f>
              <c:numCache>
                <c:formatCode>d\-mmm</c:formatCode>
                <c:ptCount val="3"/>
                <c:pt idx="0">
                  <c:v>44700</c:v>
                </c:pt>
                <c:pt idx="1">
                  <c:v>44710</c:v>
                </c:pt>
                <c:pt idx="2">
                  <c:v>44721</c:v>
                </c:pt>
              </c:numCache>
            </c:numRef>
          </c:cat>
          <c:val>
            <c:numRef>
              <c:f>BudPhenology!$F$10:$H$10</c:f>
              <c:numCache>
                <c:formatCode>General</c:formatCode>
                <c:ptCount val="3"/>
                <c:pt idx="0">
                  <c:v>4.3</c:v>
                </c:pt>
                <c:pt idx="1">
                  <c:v>5.43</c:v>
                </c:pt>
                <c:pt idx="2">
                  <c:v>6.87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D2C-463F-96CA-6FAC62457921}"/>
            </c:ext>
          </c:extLst>
        </c:ser>
        <c:ser>
          <c:idx val="9"/>
          <c:order val="9"/>
          <c:tx>
            <c:strRef>
              <c:f>BudPhenology!$A$11</c:f>
              <c:strCache>
                <c:ptCount val="1"/>
                <c:pt idx="0">
                  <c:v>Welker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BudPhenology!$F$1:$H$1</c:f>
              <c:numCache>
                <c:formatCode>d\-mmm</c:formatCode>
                <c:ptCount val="3"/>
                <c:pt idx="0">
                  <c:v>44700</c:v>
                </c:pt>
                <c:pt idx="1">
                  <c:v>44710</c:v>
                </c:pt>
                <c:pt idx="2">
                  <c:v>44721</c:v>
                </c:pt>
              </c:numCache>
            </c:numRef>
          </c:cat>
          <c:val>
            <c:numRef>
              <c:f>BudPhenology!$F$11:$H$11</c:f>
              <c:numCache>
                <c:formatCode>General</c:formatCode>
                <c:ptCount val="3"/>
                <c:pt idx="0">
                  <c:v>5.8</c:v>
                </c:pt>
                <c:pt idx="1">
                  <c:v>6.1</c:v>
                </c:pt>
                <c:pt idx="2">
                  <c:v>8.33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D2C-463F-96CA-6FAC62457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933248"/>
        <c:axId val="36933664"/>
      </c:barChart>
      <c:catAx>
        <c:axId val="36933248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33664"/>
        <c:crosses val="autoZero"/>
        <c:auto val="0"/>
        <c:lblAlgn val="ctr"/>
        <c:lblOffset val="100"/>
        <c:noMultiLvlLbl val="0"/>
      </c:catAx>
      <c:valAx>
        <c:axId val="36933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000"/>
                  <a:t>Average</a:t>
                </a:r>
                <a:r>
                  <a:rPr lang="en-CA" sz="2000" baseline="0"/>
                  <a:t> b</a:t>
                </a:r>
                <a:r>
                  <a:rPr lang="en-CA" sz="2000"/>
                  <a:t>ud</a:t>
                </a:r>
                <a:r>
                  <a:rPr lang="en-CA" sz="2000" baseline="0"/>
                  <a:t> Stage</a:t>
                </a:r>
                <a:endParaRPr lang="en-CA" sz="2000"/>
              </a:p>
            </c:rich>
          </c:tx>
          <c:layout>
            <c:manualLayout>
              <c:xMode val="edge"/>
              <c:yMode val="edge"/>
              <c:x val="3.0555555555555555E-2"/>
              <c:y val="0.189253791192767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3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Bloom to Out-of-Bloom Phenology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'Pod Bloom Bog 1'!$AJ$143</c:f>
              <c:strCache>
                <c:ptCount val="1"/>
                <c:pt idx="0">
                  <c:v>CrimsonQueen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'Pod Bloom Bog 1'!$AI$144:$AI$146</c:f>
              <c:strCache>
                <c:ptCount val="3"/>
                <c:pt idx="0">
                  <c:v>Bloom June25</c:v>
                </c:pt>
                <c:pt idx="1">
                  <c:v>Out ofBloom July 2</c:v>
                </c:pt>
                <c:pt idx="2">
                  <c:v>Out of Bloom July 21</c:v>
                </c:pt>
              </c:strCache>
            </c:strRef>
          </c:cat>
          <c:val>
            <c:numRef>
              <c:f>'Pod Bloom Bog 1'!$AJ$144:$AJ$146</c:f>
              <c:numCache>
                <c:formatCode>0%</c:formatCode>
                <c:ptCount val="3"/>
                <c:pt idx="0">
                  <c:v>0.73</c:v>
                </c:pt>
                <c:pt idx="1">
                  <c:v>0.33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FD-4F18-8EF7-7864E955906D}"/>
            </c:ext>
          </c:extLst>
        </c:ser>
        <c:ser>
          <c:idx val="1"/>
          <c:order val="1"/>
          <c:tx>
            <c:strRef>
              <c:f>'Pod Bloom Bog 1'!$AK$143</c:f>
              <c:strCache>
                <c:ptCount val="1"/>
                <c:pt idx="0">
                  <c:v>MullicaQueen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'Pod Bloom Bog 1'!$AI$144:$AI$146</c:f>
              <c:strCache>
                <c:ptCount val="3"/>
                <c:pt idx="0">
                  <c:v>Bloom June25</c:v>
                </c:pt>
                <c:pt idx="1">
                  <c:v>Out ofBloom July 2</c:v>
                </c:pt>
                <c:pt idx="2">
                  <c:v>Out of Bloom July 21</c:v>
                </c:pt>
              </c:strCache>
            </c:strRef>
          </c:cat>
          <c:val>
            <c:numRef>
              <c:f>'Pod Bloom Bog 1'!$AK$144:$AK$146</c:f>
              <c:numCache>
                <c:formatCode>0%</c:formatCode>
                <c:ptCount val="3"/>
                <c:pt idx="0">
                  <c:v>0.52</c:v>
                </c:pt>
                <c:pt idx="1">
                  <c:v>0.38</c:v>
                </c:pt>
                <c:pt idx="2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FD-4F18-8EF7-7864E955906D}"/>
            </c:ext>
          </c:extLst>
        </c:ser>
        <c:ser>
          <c:idx val="2"/>
          <c:order val="2"/>
          <c:tx>
            <c:strRef>
              <c:f>'Pod Bloom Bog 1'!$AL$143</c:f>
              <c:strCache>
                <c:ptCount val="1"/>
                <c:pt idx="0">
                  <c:v>Haines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'Pod Bloom Bog 1'!$AI$144:$AI$146</c:f>
              <c:strCache>
                <c:ptCount val="3"/>
                <c:pt idx="0">
                  <c:v>Bloom June25</c:v>
                </c:pt>
                <c:pt idx="1">
                  <c:v>Out ofBloom July 2</c:v>
                </c:pt>
                <c:pt idx="2">
                  <c:v>Out of Bloom July 21</c:v>
                </c:pt>
              </c:strCache>
            </c:strRef>
          </c:cat>
          <c:val>
            <c:numRef>
              <c:f>'Pod Bloom Bog 1'!$AL$144:$AL$146</c:f>
              <c:numCache>
                <c:formatCode>0%</c:formatCode>
                <c:ptCount val="3"/>
                <c:pt idx="0">
                  <c:v>0.21</c:v>
                </c:pt>
                <c:pt idx="1">
                  <c:v>0.03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FD-4F18-8EF7-7864E955906D}"/>
            </c:ext>
          </c:extLst>
        </c:ser>
        <c:ser>
          <c:idx val="3"/>
          <c:order val="3"/>
          <c:tx>
            <c:strRef>
              <c:f>'Pod Bloom Bog 1'!$AM$143</c:f>
              <c:strCache>
                <c:ptCount val="1"/>
                <c:pt idx="0">
                  <c:v>Welker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'Pod Bloom Bog 1'!$AI$144:$AI$146</c:f>
              <c:strCache>
                <c:ptCount val="3"/>
                <c:pt idx="0">
                  <c:v>Bloom June25</c:v>
                </c:pt>
                <c:pt idx="1">
                  <c:v>Out ofBloom July 2</c:v>
                </c:pt>
                <c:pt idx="2">
                  <c:v>Out of Bloom July 21</c:v>
                </c:pt>
              </c:strCache>
            </c:strRef>
          </c:cat>
          <c:val>
            <c:numRef>
              <c:f>'Pod Bloom Bog 1'!$AM$144:$AM$146</c:f>
              <c:numCache>
                <c:formatCode>0%</c:formatCode>
                <c:ptCount val="3"/>
                <c:pt idx="0">
                  <c:v>0.6</c:v>
                </c:pt>
                <c:pt idx="1">
                  <c:v>0.35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FD-4F18-8EF7-7864E955906D}"/>
            </c:ext>
          </c:extLst>
        </c:ser>
        <c:ser>
          <c:idx val="4"/>
          <c:order val="4"/>
          <c:tx>
            <c:strRef>
              <c:f>'Pod Bloom Bog 1'!$AN$143</c:f>
              <c:strCache>
                <c:ptCount val="1"/>
                <c:pt idx="0">
                  <c:v>Demoranville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'Pod Bloom Bog 1'!$AI$144:$AI$146</c:f>
              <c:strCache>
                <c:ptCount val="3"/>
                <c:pt idx="0">
                  <c:v>Bloom June25</c:v>
                </c:pt>
                <c:pt idx="1">
                  <c:v>Out ofBloom July 2</c:v>
                </c:pt>
                <c:pt idx="2">
                  <c:v>Out of Bloom July 21</c:v>
                </c:pt>
              </c:strCache>
            </c:strRef>
          </c:cat>
          <c:val>
            <c:numRef>
              <c:f>'Pod Bloom Bog 1'!$AN$144:$AN$146</c:f>
              <c:numCache>
                <c:formatCode>0%</c:formatCode>
                <c:ptCount val="3"/>
                <c:pt idx="0">
                  <c:v>0.75</c:v>
                </c:pt>
                <c:pt idx="1">
                  <c:v>0.53</c:v>
                </c:pt>
                <c:pt idx="2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FD-4F18-8EF7-7864E955906D}"/>
            </c:ext>
          </c:extLst>
        </c:ser>
        <c:ser>
          <c:idx val="5"/>
          <c:order val="5"/>
          <c:tx>
            <c:strRef>
              <c:f>'Pod Bloom Bog 1'!$AO$143</c:f>
              <c:strCache>
                <c:ptCount val="1"/>
                <c:pt idx="0">
                  <c:v>BG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'Pod Bloom Bog 1'!$AI$144:$AI$146</c:f>
              <c:strCache>
                <c:ptCount val="3"/>
                <c:pt idx="0">
                  <c:v>Bloom June25</c:v>
                </c:pt>
                <c:pt idx="1">
                  <c:v>Out ofBloom July 2</c:v>
                </c:pt>
                <c:pt idx="2">
                  <c:v>Out of Bloom July 21</c:v>
                </c:pt>
              </c:strCache>
            </c:strRef>
          </c:cat>
          <c:val>
            <c:numRef>
              <c:f>'Pod Bloom Bog 1'!$AO$144:$AO$146</c:f>
              <c:numCache>
                <c:formatCode>0%</c:formatCode>
                <c:ptCount val="3"/>
                <c:pt idx="0">
                  <c:v>0.66</c:v>
                </c:pt>
                <c:pt idx="1">
                  <c:v>0.41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FD-4F18-8EF7-7864E955906D}"/>
            </c:ext>
          </c:extLst>
        </c:ser>
        <c:ser>
          <c:idx val="6"/>
          <c:order val="6"/>
          <c:tx>
            <c:strRef>
              <c:f>'Pod Bloom Bog 1'!$AP$143</c:f>
              <c:strCache>
                <c:ptCount val="1"/>
                <c:pt idx="0">
                  <c:v>Vasanna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 Bloom Bog 1'!$AI$144:$AI$146</c:f>
              <c:strCache>
                <c:ptCount val="3"/>
                <c:pt idx="0">
                  <c:v>Bloom June25</c:v>
                </c:pt>
                <c:pt idx="1">
                  <c:v>Out ofBloom July 2</c:v>
                </c:pt>
                <c:pt idx="2">
                  <c:v>Out of Bloom July 21</c:v>
                </c:pt>
              </c:strCache>
            </c:strRef>
          </c:cat>
          <c:val>
            <c:numRef>
              <c:f>'Pod Bloom Bog 1'!$AP$144:$AP$146</c:f>
              <c:numCache>
                <c:formatCode>0%</c:formatCode>
                <c:ptCount val="3"/>
                <c:pt idx="0">
                  <c:v>0.6</c:v>
                </c:pt>
                <c:pt idx="1">
                  <c:v>0.31</c:v>
                </c:pt>
                <c:pt idx="2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FD-4F18-8EF7-7864E9559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4809304"/>
        <c:axId val="304809696"/>
      </c:barChart>
      <c:catAx>
        <c:axId val="304809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809696"/>
        <c:crosses val="autoZero"/>
        <c:auto val="1"/>
        <c:lblAlgn val="ctr"/>
        <c:lblOffset val="100"/>
        <c:noMultiLvlLbl val="0"/>
      </c:catAx>
      <c:valAx>
        <c:axId val="3048096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% bloom or out-of-bloom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809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'Bloom Phenology'!$A$2</c:f>
              <c:strCache>
                <c:ptCount val="1"/>
                <c:pt idx="0">
                  <c:v>PilgrimKing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'Bloom Phenology'!$B$1:$D$1</c:f>
              <c:strCache>
                <c:ptCount val="3"/>
                <c:pt idx="0">
                  <c:v>%bloom June 19</c:v>
                </c:pt>
                <c:pt idx="1">
                  <c:v>%out-of-bloom June 29</c:v>
                </c:pt>
                <c:pt idx="2">
                  <c:v>%out-of-bloom July 12</c:v>
                </c:pt>
              </c:strCache>
            </c:strRef>
          </c:cat>
          <c:val>
            <c:numRef>
              <c:f>'Bloom Phenology'!$B$2:$D$2</c:f>
              <c:numCache>
                <c:formatCode>General</c:formatCode>
                <c:ptCount val="3"/>
                <c:pt idx="0">
                  <c:v>33</c:v>
                </c:pt>
                <c:pt idx="1">
                  <c:v>59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CF-42E5-ACA2-BD9BADE37C86}"/>
            </c:ext>
          </c:extLst>
        </c:ser>
        <c:ser>
          <c:idx val="1"/>
          <c:order val="1"/>
          <c:tx>
            <c:strRef>
              <c:f>'Bloom Phenology'!$A$3</c:f>
              <c:strCache>
                <c:ptCount val="1"/>
                <c:pt idx="0">
                  <c:v>Demoranville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'Bloom Phenology'!$B$1:$D$1</c:f>
              <c:strCache>
                <c:ptCount val="3"/>
                <c:pt idx="0">
                  <c:v>%bloom June 19</c:v>
                </c:pt>
                <c:pt idx="1">
                  <c:v>%out-of-bloom June 29</c:v>
                </c:pt>
                <c:pt idx="2">
                  <c:v>%out-of-bloom July 12</c:v>
                </c:pt>
              </c:strCache>
            </c:strRef>
          </c:cat>
          <c:val>
            <c:numRef>
              <c:f>'Bloom Phenology'!$B$3:$D$3</c:f>
              <c:numCache>
                <c:formatCode>General</c:formatCode>
                <c:ptCount val="3"/>
                <c:pt idx="0">
                  <c:v>52</c:v>
                </c:pt>
                <c:pt idx="1">
                  <c:v>79</c:v>
                </c:pt>
                <c:pt idx="2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CF-42E5-ACA2-BD9BADE37C86}"/>
            </c:ext>
          </c:extLst>
        </c:ser>
        <c:ser>
          <c:idx val="2"/>
          <c:order val="2"/>
          <c:tx>
            <c:strRef>
              <c:f>'Bloom Phenology'!$A$4</c:f>
              <c:strCache>
                <c:ptCount val="1"/>
                <c:pt idx="0">
                  <c:v>Vasanna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'Bloom Phenology'!$B$1:$D$1</c:f>
              <c:strCache>
                <c:ptCount val="3"/>
                <c:pt idx="0">
                  <c:v>%bloom June 19</c:v>
                </c:pt>
                <c:pt idx="1">
                  <c:v>%out-of-bloom June 29</c:v>
                </c:pt>
                <c:pt idx="2">
                  <c:v>%out-of-bloom July 12</c:v>
                </c:pt>
              </c:strCache>
            </c:strRef>
          </c:cat>
          <c:val>
            <c:numRef>
              <c:f>'Bloom Phenology'!$B$4:$D$4</c:f>
              <c:numCache>
                <c:formatCode>General</c:formatCode>
                <c:ptCount val="3"/>
                <c:pt idx="0">
                  <c:v>39</c:v>
                </c:pt>
                <c:pt idx="1">
                  <c:v>56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CF-42E5-ACA2-BD9BADE37C86}"/>
            </c:ext>
          </c:extLst>
        </c:ser>
        <c:ser>
          <c:idx val="3"/>
          <c:order val="3"/>
          <c:tx>
            <c:strRef>
              <c:f>'Bloom Phenology'!$A$5</c:f>
              <c:strCache>
                <c:ptCount val="1"/>
                <c:pt idx="0">
                  <c:v>BG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'Bloom Phenology'!$B$1:$D$1</c:f>
              <c:strCache>
                <c:ptCount val="3"/>
                <c:pt idx="0">
                  <c:v>%bloom June 19</c:v>
                </c:pt>
                <c:pt idx="1">
                  <c:v>%out-of-bloom June 29</c:v>
                </c:pt>
                <c:pt idx="2">
                  <c:v>%out-of-bloom July 12</c:v>
                </c:pt>
              </c:strCache>
            </c:strRef>
          </c:cat>
          <c:val>
            <c:numRef>
              <c:f>'Bloom Phenology'!$B$5:$D$5</c:f>
              <c:numCache>
                <c:formatCode>General</c:formatCode>
                <c:ptCount val="3"/>
                <c:pt idx="0">
                  <c:v>49</c:v>
                </c:pt>
                <c:pt idx="1">
                  <c:v>68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5CF-42E5-ACA2-BD9BADE37C86}"/>
            </c:ext>
          </c:extLst>
        </c:ser>
        <c:ser>
          <c:idx val="4"/>
          <c:order val="4"/>
          <c:tx>
            <c:strRef>
              <c:f>'Bloom Phenology'!$A$6</c:f>
              <c:strCache>
                <c:ptCount val="1"/>
                <c:pt idx="0">
                  <c:v>Mullica Queen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'Bloom Phenology'!$B$1:$D$1</c:f>
              <c:strCache>
                <c:ptCount val="3"/>
                <c:pt idx="0">
                  <c:v>%bloom June 19</c:v>
                </c:pt>
                <c:pt idx="1">
                  <c:v>%out-of-bloom June 29</c:v>
                </c:pt>
                <c:pt idx="2">
                  <c:v>%out-of-bloom July 12</c:v>
                </c:pt>
              </c:strCache>
            </c:strRef>
          </c:cat>
          <c:val>
            <c:numRef>
              <c:f>'Bloom Phenology'!$B$6:$D$6</c:f>
              <c:numCache>
                <c:formatCode>General</c:formatCode>
                <c:ptCount val="3"/>
                <c:pt idx="0">
                  <c:v>36</c:v>
                </c:pt>
                <c:pt idx="1">
                  <c:v>57</c:v>
                </c:pt>
                <c:pt idx="2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5CF-42E5-ACA2-BD9BADE37C86}"/>
            </c:ext>
          </c:extLst>
        </c:ser>
        <c:ser>
          <c:idx val="5"/>
          <c:order val="5"/>
          <c:tx>
            <c:strRef>
              <c:f>'Bloom Phenology'!$A$7</c:f>
              <c:strCache>
                <c:ptCount val="1"/>
                <c:pt idx="0">
                  <c:v>Crimson Queen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'Bloom Phenology'!$B$1:$D$1</c:f>
              <c:strCache>
                <c:ptCount val="3"/>
                <c:pt idx="0">
                  <c:v>%bloom June 19</c:v>
                </c:pt>
                <c:pt idx="1">
                  <c:v>%out-of-bloom June 29</c:v>
                </c:pt>
                <c:pt idx="2">
                  <c:v>%out-of-bloom July 12</c:v>
                </c:pt>
              </c:strCache>
            </c:strRef>
          </c:cat>
          <c:val>
            <c:numRef>
              <c:f>'Bloom Phenology'!$B$7:$D$7</c:f>
              <c:numCache>
                <c:formatCode>General</c:formatCode>
                <c:ptCount val="3"/>
                <c:pt idx="0">
                  <c:v>45</c:v>
                </c:pt>
                <c:pt idx="1">
                  <c:v>52</c:v>
                </c:pt>
                <c:pt idx="2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5CF-42E5-ACA2-BD9BADE37C86}"/>
            </c:ext>
          </c:extLst>
        </c:ser>
        <c:ser>
          <c:idx val="6"/>
          <c:order val="6"/>
          <c:tx>
            <c:strRef>
              <c:f>'Bloom Phenology'!$A$8</c:f>
              <c:strCache>
                <c:ptCount val="1"/>
                <c:pt idx="0">
                  <c:v>Haines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'Bloom Phenology'!$B$1:$D$1</c:f>
              <c:strCache>
                <c:ptCount val="3"/>
                <c:pt idx="0">
                  <c:v>%bloom June 19</c:v>
                </c:pt>
                <c:pt idx="1">
                  <c:v>%out-of-bloom June 29</c:v>
                </c:pt>
                <c:pt idx="2">
                  <c:v>%out-of-bloom July 12</c:v>
                </c:pt>
              </c:strCache>
            </c:strRef>
          </c:cat>
          <c:val>
            <c:numRef>
              <c:f>'Bloom Phenology'!$B$8:$D$8</c:f>
              <c:numCache>
                <c:formatCode>General</c:formatCode>
                <c:ptCount val="3"/>
                <c:pt idx="0">
                  <c:v>11</c:v>
                </c:pt>
                <c:pt idx="1">
                  <c:v>28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5CF-42E5-ACA2-BD9BADE37C86}"/>
            </c:ext>
          </c:extLst>
        </c:ser>
        <c:ser>
          <c:idx val="7"/>
          <c:order val="7"/>
          <c:tx>
            <c:strRef>
              <c:f>'Bloom Phenology'!$A$9</c:f>
              <c:strCache>
                <c:ptCount val="1"/>
                <c:pt idx="0">
                  <c:v>Welker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'Bloom Phenology'!$B$1:$D$1</c:f>
              <c:strCache>
                <c:ptCount val="3"/>
                <c:pt idx="0">
                  <c:v>%bloom June 19</c:v>
                </c:pt>
                <c:pt idx="1">
                  <c:v>%out-of-bloom June 29</c:v>
                </c:pt>
                <c:pt idx="2">
                  <c:v>%out-of-bloom July 12</c:v>
                </c:pt>
              </c:strCache>
            </c:strRef>
          </c:cat>
          <c:val>
            <c:numRef>
              <c:f>'Bloom Phenology'!$B$9:$D$9</c:f>
              <c:numCache>
                <c:formatCode>General</c:formatCode>
                <c:ptCount val="3"/>
                <c:pt idx="0">
                  <c:v>33</c:v>
                </c:pt>
                <c:pt idx="1">
                  <c:v>58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5CF-42E5-ACA2-BD9BADE37C86}"/>
            </c:ext>
          </c:extLst>
        </c:ser>
        <c:ser>
          <c:idx val="8"/>
          <c:order val="8"/>
          <c:tx>
            <c:strRef>
              <c:f>'Bloom Phenology'!$A$10</c:f>
              <c:strCache>
                <c:ptCount val="1"/>
                <c:pt idx="0">
                  <c:v>Valley King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'Bloom Phenology'!$B$1:$D$1</c:f>
              <c:strCache>
                <c:ptCount val="3"/>
                <c:pt idx="0">
                  <c:v>%bloom June 19</c:v>
                </c:pt>
                <c:pt idx="1">
                  <c:v>%out-of-bloom June 29</c:v>
                </c:pt>
                <c:pt idx="2">
                  <c:v>%out-of-bloom July 12</c:v>
                </c:pt>
              </c:strCache>
            </c:strRef>
          </c:cat>
          <c:val>
            <c:numRef>
              <c:f>'Bloom Phenology'!$B$10:$D$10</c:f>
              <c:numCache>
                <c:formatCode>General</c:formatCode>
                <c:ptCount val="3"/>
                <c:pt idx="0">
                  <c:v>33</c:v>
                </c:pt>
                <c:pt idx="1">
                  <c:v>21</c:v>
                </c:pt>
                <c:pt idx="2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5CF-42E5-ACA2-BD9BADE37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143616"/>
        <c:axId val="141146112"/>
      </c:barChart>
      <c:catAx>
        <c:axId val="1411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146112"/>
        <c:crosses val="autoZero"/>
        <c:auto val="1"/>
        <c:lblAlgn val="ctr"/>
        <c:lblOffset val="100"/>
        <c:noMultiLvlLbl val="0"/>
      </c:catAx>
      <c:valAx>
        <c:axId val="14114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400"/>
                  <a:t>%</a:t>
                </a:r>
                <a:r>
                  <a:rPr lang="en-CA" sz="2400" baseline="0"/>
                  <a:t> bloom or out-of-bloom</a:t>
                </a:r>
                <a:endParaRPr lang="en-CA" sz="2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14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Sheet2!$D$2</c:f>
              <c:strCache>
                <c:ptCount val="1"/>
                <c:pt idx="0">
                  <c:v>6-year 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Sheet2!$C$3:$C$9</c:f>
              <c:strCache>
                <c:ptCount val="7"/>
                <c:pt idx="0">
                  <c:v>Crimson Queen</c:v>
                </c:pt>
                <c:pt idx="1">
                  <c:v>Mullica Queen</c:v>
                </c:pt>
                <c:pt idx="2">
                  <c:v>Demoranville</c:v>
                </c:pt>
                <c:pt idx="3">
                  <c:v>Welker</c:v>
                </c:pt>
                <c:pt idx="4">
                  <c:v>Haines</c:v>
                </c:pt>
                <c:pt idx="5">
                  <c:v>Vasanna</c:v>
                </c:pt>
                <c:pt idx="6">
                  <c:v>RS-11</c:v>
                </c:pt>
              </c:strCache>
            </c:strRef>
          </c:cat>
          <c:val>
            <c:numRef>
              <c:f>Sheet2!$D$3:$D$9</c:f>
              <c:numCache>
                <c:formatCode>General</c:formatCode>
                <c:ptCount val="7"/>
                <c:pt idx="0">
                  <c:v>385.15</c:v>
                </c:pt>
                <c:pt idx="1">
                  <c:v>332.74</c:v>
                </c:pt>
                <c:pt idx="2">
                  <c:v>287.57</c:v>
                </c:pt>
                <c:pt idx="3">
                  <c:v>370.01</c:v>
                </c:pt>
                <c:pt idx="4">
                  <c:v>351.18</c:v>
                </c:pt>
                <c:pt idx="5">
                  <c:v>437.99</c:v>
                </c:pt>
                <c:pt idx="6">
                  <c:v>381.99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F6-412F-9DB9-9EC682633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421800"/>
        <c:axId val="306419448"/>
      </c:barChart>
      <c:catAx>
        <c:axId val="306421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419448"/>
        <c:crosses val="autoZero"/>
        <c:auto val="1"/>
        <c:lblAlgn val="ctr"/>
        <c:lblOffset val="100"/>
        <c:noMultiLvlLbl val="0"/>
      </c:catAx>
      <c:valAx>
        <c:axId val="306419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Marketable barrels/acre (Est)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421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Vasanna!$A$10</c:f>
              <c:strCache>
                <c:ptCount val="1"/>
                <c:pt idx="0">
                  <c:v>Vasanna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Vasanna!$B$9:$H$9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Vasanna!$B$10:$H$10</c:f>
              <c:numCache>
                <c:formatCode>General</c:formatCode>
                <c:ptCount val="7"/>
                <c:pt idx="0">
                  <c:v>473.18</c:v>
                </c:pt>
                <c:pt idx="1">
                  <c:v>457.53</c:v>
                </c:pt>
                <c:pt idx="2">
                  <c:v>532.48</c:v>
                </c:pt>
                <c:pt idx="3">
                  <c:v>410.46</c:v>
                </c:pt>
                <c:pt idx="4">
                  <c:v>311.66000000000003</c:v>
                </c:pt>
                <c:pt idx="5">
                  <c:v>442.6</c:v>
                </c:pt>
                <c:pt idx="6">
                  <c:v>314.70999999999998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A-4852-99F7-B2CFADB9A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2633807"/>
        <c:axId val="2072634223"/>
      </c:barChart>
      <c:catAx>
        <c:axId val="2072633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634223"/>
        <c:crosses val="autoZero"/>
        <c:auto val="1"/>
        <c:lblAlgn val="ctr"/>
        <c:lblOffset val="100"/>
        <c:noMultiLvlLbl val="0"/>
      </c:catAx>
      <c:valAx>
        <c:axId val="2072634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000" b="0" i="0" u="none" strike="noStrike" baseline="0">
                    <a:effectLst/>
                  </a:rPr>
                  <a:t>Average marketable barrels/acre (Est.)</a:t>
                </a:r>
                <a:endParaRPr lang="en-CA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63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'CrimsonGraphsfor Congress'!$A$10</c:f>
              <c:strCache>
                <c:ptCount val="1"/>
                <c:pt idx="0">
                  <c:v>CrimsonQueen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'CrimsonGraphsfor Congress'!$B$9:$H$9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'CrimsonGraphsfor Congress'!$B$10:$H$10</c:f>
              <c:numCache>
                <c:formatCode>General</c:formatCode>
                <c:ptCount val="7"/>
                <c:pt idx="0">
                  <c:v>335.51775795912005</c:v>
                </c:pt>
                <c:pt idx="1">
                  <c:v>382.37</c:v>
                </c:pt>
                <c:pt idx="2">
                  <c:v>308.44</c:v>
                </c:pt>
                <c:pt idx="3">
                  <c:v>559.23</c:v>
                </c:pt>
                <c:pt idx="4">
                  <c:v>231.46893572615997</c:v>
                </c:pt>
                <c:pt idx="5">
                  <c:v>493.85</c:v>
                </c:pt>
                <c:pt idx="6">
                  <c:v>294.17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DF-4E54-A1C0-013FD0E1B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027263"/>
        <c:axId val="198025183"/>
      </c:barChart>
      <c:catAx>
        <c:axId val="19802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25183"/>
        <c:crosses val="autoZero"/>
        <c:auto val="1"/>
        <c:lblAlgn val="ctr"/>
        <c:lblOffset val="100"/>
        <c:noMultiLvlLbl val="0"/>
      </c:catAx>
      <c:valAx>
        <c:axId val="198025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000" b="0" i="0" u="none" strike="noStrike" baseline="0">
                    <a:effectLst/>
                  </a:rPr>
                  <a:t>Average marketable barrels/acre (Est)</a:t>
                </a:r>
                <a:endParaRPr lang="en-CA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27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'RS11'!$A$10</c:f>
              <c:strCache>
                <c:ptCount val="1"/>
                <c:pt idx="0">
                  <c:v>RS-11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'RS11'!$B$9:$H$9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'RS11'!$B$10:$H$10</c:f>
              <c:numCache>
                <c:formatCode>General</c:formatCode>
                <c:ptCount val="7"/>
                <c:pt idx="0">
                  <c:v>459.82</c:v>
                </c:pt>
                <c:pt idx="1">
                  <c:v>394.43</c:v>
                </c:pt>
                <c:pt idx="2">
                  <c:v>302.2</c:v>
                </c:pt>
                <c:pt idx="3">
                  <c:v>378.7</c:v>
                </c:pt>
                <c:pt idx="4">
                  <c:v>334.31</c:v>
                </c:pt>
                <c:pt idx="5">
                  <c:v>423.2</c:v>
                </c:pt>
                <c:pt idx="6">
                  <c:v>344.75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E-4640-BB4B-AF9F728546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2633807"/>
        <c:axId val="2072634223"/>
      </c:barChart>
      <c:catAx>
        <c:axId val="2072633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634223"/>
        <c:crosses val="autoZero"/>
        <c:auto val="1"/>
        <c:lblAlgn val="ctr"/>
        <c:lblOffset val="100"/>
        <c:noMultiLvlLbl val="0"/>
      </c:catAx>
      <c:valAx>
        <c:axId val="2072634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000" b="0" i="0" u="none" strike="noStrike" baseline="0">
                    <a:effectLst/>
                  </a:rPr>
                  <a:t>Average marketable barrels/acre (Est.)</a:t>
                </a:r>
                <a:endParaRPr lang="en-CA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63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0.17592</cdr:x>
      <cdr:y>0.1151</cdr:y>
    </cdr:from>
    <cdr:to>
      <cdr:x>0.37592</cdr:x>
      <cdr:y>0.18223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4AE05AD-949D-4C5B-A90D-248657B59336}"/>
            </a:ext>
          </a:extLst>
        </cdr:cNvPr>
        <cdr:cNvSpPr txBox="1"/>
      </cdr:nvSpPr>
      <cdr:spPr>
        <a:xfrm xmlns:a="http://schemas.openxmlformats.org/drawingml/2006/main">
          <a:off x="1099227" y="443793"/>
          <a:ext cx="1249680" cy="258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600" dirty="0"/>
            <a:t>Cabbage Head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0.13669</cdr:x>
      <cdr:y>0</cdr:y>
    </cdr:from>
    <cdr:to>
      <cdr:x>0.33669</cdr:x>
      <cdr:y>0.06713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DAAAFC6-33B3-456F-803F-1B38EF2BD162}"/>
            </a:ext>
          </a:extLst>
        </cdr:cNvPr>
        <cdr:cNvSpPr txBox="1"/>
      </cdr:nvSpPr>
      <cdr:spPr>
        <a:xfrm xmlns:a="http://schemas.openxmlformats.org/drawingml/2006/main">
          <a:off x="1001309" y="0"/>
          <a:ext cx="1465072" cy="267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CA" sz="1600" dirty="0"/>
            <a:t>Bloom</a:t>
          </a:r>
        </a:p>
      </cdr:txBody>
    </cdr:sp>
  </cdr:relSizeAnchor>
  <cdr:relSizeAnchor xmlns:cdr="http://schemas.openxmlformats.org/drawingml/2006/chartDrawing">
    <cdr:from>
      <cdr:x>0.14016</cdr:x>
      <cdr:y>0.2306</cdr:y>
    </cdr:from>
    <cdr:to>
      <cdr:x>0.34016</cdr:x>
      <cdr:y>0.29773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4AE05AD-949D-4C5B-A90D-248657B59336}"/>
            </a:ext>
          </a:extLst>
        </cdr:cNvPr>
        <cdr:cNvSpPr txBox="1"/>
      </cdr:nvSpPr>
      <cdr:spPr>
        <a:xfrm xmlns:a="http://schemas.openxmlformats.org/drawingml/2006/main">
          <a:off x="1026735" y="917243"/>
          <a:ext cx="1465072" cy="267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600" dirty="0"/>
            <a:t>Rough Neck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0.18958</cdr:x>
      <cdr:y>0.23652</cdr:y>
    </cdr:from>
    <cdr:to>
      <cdr:x>1</cdr:x>
      <cdr:y>0.23652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E70F2B60-590C-4B8D-9067-5AC435A6F831}"/>
            </a:ext>
          </a:extLst>
        </cdr:cNvPr>
        <cdr:cNvCxnSpPr/>
      </cdr:nvCxnSpPr>
      <cdr:spPr>
        <a:xfrm xmlns:a="http://schemas.openxmlformats.org/drawingml/2006/main">
          <a:off x="1076227" y="1256707"/>
          <a:ext cx="4600673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48B1-AACA-441E-B6D8-C91B3358F72D}" type="datetimeFigureOut">
              <a:rPr lang="en-CA" smtClean="0"/>
              <a:t>2022-02-15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9E4E-3C25-4C95-AC01-3FB5CFC89A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6558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48B1-AACA-441E-B6D8-C91B3358F72D}" type="datetimeFigureOut">
              <a:rPr lang="en-CA" smtClean="0"/>
              <a:t>2022-02-15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9E4E-3C25-4C95-AC01-3FB5CFC89A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286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48B1-AACA-441E-B6D8-C91B3358F72D}" type="datetimeFigureOut">
              <a:rPr lang="en-CA" smtClean="0"/>
              <a:t>2022-02-15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9E4E-3C25-4C95-AC01-3FB5CFC89A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392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48B1-AACA-441E-B6D8-C91B3358F72D}" type="datetimeFigureOut">
              <a:rPr lang="en-CA" smtClean="0"/>
              <a:t>2022-02-15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9E4E-3C25-4C95-AC01-3FB5CFC89A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11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48B1-AACA-441E-B6D8-C91B3358F72D}" type="datetimeFigureOut">
              <a:rPr lang="en-CA" smtClean="0"/>
              <a:t>2022-02-15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9E4E-3C25-4C95-AC01-3FB5CFC89A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71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48B1-AACA-441E-B6D8-C91B3358F72D}" type="datetimeFigureOut">
              <a:rPr lang="en-CA" smtClean="0"/>
              <a:t>2022-02-15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9E4E-3C25-4C95-AC01-3FB5CFC89A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318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48B1-AACA-441E-B6D8-C91B3358F72D}" type="datetimeFigureOut">
              <a:rPr lang="en-CA" smtClean="0"/>
              <a:t>2022-02-15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9E4E-3C25-4C95-AC01-3FB5CFC89A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8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48B1-AACA-441E-B6D8-C91B3358F72D}" type="datetimeFigureOut">
              <a:rPr lang="en-CA" smtClean="0"/>
              <a:t>2022-02-15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9E4E-3C25-4C95-AC01-3FB5CFC89A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867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48B1-AACA-441E-B6D8-C91B3358F72D}" type="datetimeFigureOut">
              <a:rPr lang="en-CA" smtClean="0"/>
              <a:t>2022-02-15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9E4E-3C25-4C95-AC01-3FB5CFC89A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148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48B1-AACA-441E-B6D8-C91B3358F72D}" type="datetimeFigureOut">
              <a:rPr lang="en-CA" smtClean="0"/>
              <a:t>2022-02-15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9E4E-3C25-4C95-AC01-3FB5CFC89A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202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48B1-AACA-441E-B6D8-C91B3358F72D}" type="datetimeFigureOut">
              <a:rPr lang="en-CA" smtClean="0"/>
              <a:t>2022-02-15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9E4E-3C25-4C95-AC01-3FB5CFC89A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132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548B1-AACA-441E-B6D8-C91B3358F72D}" type="datetimeFigureOut">
              <a:rPr lang="en-CA" smtClean="0"/>
              <a:t>2022-02-15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39E4E-3C25-4C95-AC01-3FB5CFC89A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655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fif"/><Relationship Id="rId4" Type="http://schemas.openxmlformats.org/officeDocument/2006/relationships/image" Target="../media/image2.jf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FF"/>
                </a:solidFill>
                <a:latin typeface="Comic Sans MS" panose="030F0702030302020204" pitchFamily="66" charset="0"/>
              </a:rPr>
              <a:t>Cranberry Research Farm Update: 2021 Results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>
                <a:solidFill>
                  <a:srgbClr val="FF0000"/>
                </a:solidFill>
              </a:rPr>
              <a:t>Phenology (2020 to 2021)</a:t>
            </a:r>
          </a:p>
          <a:p>
            <a:r>
              <a:rPr lang="en-CA" dirty="0"/>
              <a:t>Yield (2015 to 2021) </a:t>
            </a:r>
          </a:p>
          <a:p>
            <a:r>
              <a:rPr lang="en-CA" dirty="0"/>
              <a:t>Fruit Quality (2019 to 2021)</a:t>
            </a:r>
          </a:p>
          <a:p>
            <a:r>
              <a:rPr lang="en-CA" dirty="0"/>
              <a:t>Rutgers</a:t>
            </a:r>
          </a:p>
          <a:p>
            <a:pPr lvl="1"/>
            <a:r>
              <a:rPr lang="en-CA" dirty="0"/>
              <a:t>Released Varieties</a:t>
            </a:r>
          </a:p>
          <a:p>
            <a:pPr lvl="1"/>
            <a:r>
              <a:rPr lang="en-CA" dirty="0"/>
              <a:t>Numbered</a:t>
            </a:r>
          </a:p>
          <a:p>
            <a:pPr lvl="2"/>
            <a:r>
              <a:rPr lang="en-CA" dirty="0"/>
              <a:t>High Yield Numbered Varieties (2015 planting)</a:t>
            </a:r>
          </a:p>
          <a:p>
            <a:pPr lvl="2"/>
            <a:r>
              <a:rPr lang="en-CA" dirty="0"/>
              <a:t>Fruit Rot Resistance Varieties (2016 plantings)</a:t>
            </a:r>
          </a:p>
          <a:p>
            <a:r>
              <a:rPr lang="en-CA" dirty="0"/>
              <a:t>Valley Corp</a:t>
            </a:r>
          </a:p>
          <a:p>
            <a:pPr lvl="1"/>
            <a:r>
              <a:rPr lang="en-CA" dirty="0"/>
              <a:t>Released Varieties</a:t>
            </a:r>
          </a:p>
        </p:txBody>
      </p:sp>
    </p:spTree>
    <p:extLst>
      <p:ext uri="{BB962C8B-B14F-4D97-AF65-F5344CB8AC3E}">
        <p14:creationId xmlns:p14="http://schemas.microsoft.com/office/powerpoint/2010/main" val="3565609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9440E-6C59-43FA-9DAB-00CB9DA11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FF"/>
                </a:solidFill>
                <a:latin typeface="Comic Sans MS" panose="030F0702030302020204" pitchFamily="66" charset="0"/>
              </a:rPr>
              <a:t>6 year average Rutgers released + RS 11 (2013 planting)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138DE-389E-416E-9A15-DC2AA62500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err="1"/>
              <a:t>Vasanna</a:t>
            </a:r>
            <a:r>
              <a:rPr lang="en-CA" dirty="0"/>
              <a:t> has the highest 6 year average marketable yield (483 barrels/acre)</a:t>
            </a:r>
          </a:p>
          <a:p>
            <a:r>
              <a:rPr lang="en-CA" dirty="0" err="1"/>
              <a:t>Demoranville</a:t>
            </a:r>
            <a:r>
              <a:rPr lang="en-CA" dirty="0"/>
              <a:t> lowest marketable yield (287.57 barrels/acre)</a:t>
            </a:r>
          </a:p>
          <a:p>
            <a:endParaRPr lang="en-CA" dirty="0"/>
          </a:p>
          <a:p>
            <a:r>
              <a:rPr lang="en-CA" dirty="0"/>
              <a:t>6 year average was over 300 barrels/acre for remaining varieties</a:t>
            </a:r>
          </a:p>
          <a:p>
            <a:endParaRPr lang="en-C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2E07F7F-0807-4AF8-8F2E-59EA6B558EB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511828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9681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err="1">
                <a:solidFill>
                  <a:srgbClr val="0000FF"/>
                </a:solidFill>
                <a:latin typeface="Comic Sans MS" panose="030F0702030302020204" pitchFamily="66" charset="0"/>
              </a:rPr>
              <a:t>Vasanna</a:t>
            </a:r>
            <a:r>
              <a:rPr lang="en-CA" dirty="0">
                <a:solidFill>
                  <a:srgbClr val="0000FF"/>
                </a:solidFill>
                <a:latin typeface="Comic Sans MS" panose="030F0702030302020204" pitchFamily="66" charset="0"/>
              </a:rPr>
              <a:t> (RS99-25)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91200" cy="4351338"/>
          </a:xfrm>
        </p:spPr>
        <p:txBody>
          <a:bodyPr/>
          <a:lstStyle/>
          <a:p>
            <a:r>
              <a:rPr lang="en-CA" dirty="0"/>
              <a:t>Data are only from Field 1</a:t>
            </a:r>
          </a:p>
          <a:p>
            <a:r>
              <a:rPr lang="en-CA" dirty="0"/>
              <a:t>7-year average 420.37 estimated barrels/acre</a:t>
            </a:r>
          </a:p>
          <a:p>
            <a:endParaRPr lang="en-CA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B1F9F2C-F66B-4C34-B330-90B4F36A2A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95821254"/>
              </p:ext>
            </p:extLst>
          </p:nvPr>
        </p:nvGraphicFramePr>
        <p:xfrm>
          <a:off x="543560" y="1659572"/>
          <a:ext cx="5181600" cy="4683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529D959D-7F68-45B9-BF6C-0DC474E903C5}"/>
              </a:ext>
            </a:extLst>
          </p:cNvPr>
          <p:cNvGrpSpPr/>
          <p:nvPr/>
        </p:nvGrpSpPr>
        <p:grpSpPr>
          <a:xfrm rot="16200000">
            <a:off x="7223947" y="2792652"/>
            <a:ext cx="3088454" cy="4311993"/>
            <a:chOff x="2834827" y="1666240"/>
            <a:chExt cx="2827570" cy="3525520"/>
          </a:xfrm>
        </p:grpSpPr>
        <p:pic>
          <p:nvPicPr>
            <p:cNvPr id="11" name="Picture 10" descr="A picture containing food, table, bean, fruit&#10;&#10;Description automatically generated">
              <a:extLst>
                <a:ext uri="{FF2B5EF4-FFF2-40B4-BE49-F238E27FC236}">
                  <a16:creationId xmlns:a16="http://schemas.microsoft.com/office/drawing/2014/main" id="{35424B7E-63A5-4C53-856F-8AB6AB0B3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3" t="15373" r="47742" b="9057"/>
            <a:stretch/>
          </p:blipFill>
          <p:spPr>
            <a:xfrm>
              <a:off x="2834827" y="1666240"/>
              <a:ext cx="2827570" cy="352552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57A7D2-361B-4F5C-85C9-35ACB35F3700}"/>
                </a:ext>
              </a:extLst>
            </p:cNvPr>
            <p:cNvSpPr txBox="1"/>
            <p:nvPr/>
          </p:nvSpPr>
          <p:spPr>
            <a:xfrm>
              <a:off x="2834827" y="1671001"/>
              <a:ext cx="1402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err="1"/>
                <a:t>Vasanna</a:t>
              </a:r>
              <a:endParaRPr lang="en-CA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67271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FF"/>
                </a:solidFill>
                <a:latin typeface="Comic Sans MS" panose="030F0702030302020204" pitchFamily="66" charset="0"/>
              </a:rPr>
              <a:t>Crimson Queen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829300" cy="4351338"/>
          </a:xfrm>
        </p:spPr>
        <p:txBody>
          <a:bodyPr/>
          <a:lstStyle/>
          <a:p>
            <a:r>
              <a:rPr lang="en-CA" dirty="0"/>
              <a:t>Data are only from Field 1</a:t>
            </a:r>
          </a:p>
          <a:p>
            <a:r>
              <a:rPr lang="en-CA" dirty="0"/>
              <a:t>7-year average 378.29 estimated barrels/acre</a:t>
            </a:r>
          </a:p>
          <a:p>
            <a:endParaRPr lang="en-CA" dirty="0"/>
          </a:p>
          <a:p>
            <a:endParaRPr lang="en-CA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A7ACD4D-8E76-4EF8-ADAD-A022B162D22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34106638"/>
              </p:ext>
            </p:extLst>
          </p:nvPr>
        </p:nvGraphicFramePr>
        <p:xfrm>
          <a:off x="638175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 descr="A picture containing fruit, vegetable&#10;&#10;Description automatically generated">
            <a:extLst>
              <a:ext uri="{FF2B5EF4-FFF2-40B4-BE49-F238E27FC236}">
                <a16:creationId xmlns:a16="http://schemas.microsoft.com/office/drawing/2014/main" id="{D1686BA2-6CBC-4803-B3AB-4E29CADE7E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t="22519" r="49167" b="7555"/>
          <a:stretch/>
        </p:blipFill>
        <p:spPr>
          <a:xfrm rot="5400000">
            <a:off x="7105133" y="2881111"/>
            <a:ext cx="3347720" cy="407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61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FF"/>
                </a:solidFill>
                <a:latin typeface="Comic Sans MS" panose="030F0702030302020204" pitchFamily="66" charset="0"/>
              </a:rPr>
              <a:t>RS-11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Data are from Field 2</a:t>
            </a:r>
          </a:p>
          <a:p>
            <a:r>
              <a:rPr lang="en-CA" dirty="0"/>
              <a:t>7-year average 376.77 estimated barrels/acre</a:t>
            </a:r>
          </a:p>
          <a:p>
            <a:r>
              <a:rPr lang="en-CA" dirty="0"/>
              <a:t>Second highest yield in 2021</a:t>
            </a:r>
          </a:p>
          <a:p>
            <a:endParaRPr lang="en-CA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5DA55AA-51D7-43ED-81CA-6E43BDD8086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64555807"/>
              </p:ext>
            </p:extLst>
          </p:nvPr>
        </p:nvGraphicFramePr>
        <p:xfrm>
          <a:off x="670560" y="1270000"/>
          <a:ext cx="5349240" cy="522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CF4D6043-2474-49ED-ABF2-8AA53055C5FB}"/>
              </a:ext>
            </a:extLst>
          </p:cNvPr>
          <p:cNvGrpSpPr/>
          <p:nvPr/>
        </p:nvGrpSpPr>
        <p:grpSpPr>
          <a:xfrm rot="16200000">
            <a:off x="7437634" y="3340079"/>
            <a:ext cx="2650734" cy="3733451"/>
            <a:chOff x="8971281" y="2468879"/>
            <a:chExt cx="3255254" cy="4311993"/>
          </a:xfrm>
        </p:grpSpPr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4C02636B-03EA-4D17-9CB4-206DB4301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06" r="53080" b="4100"/>
            <a:stretch/>
          </p:blipFill>
          <p:spPr>
            <a:xfrm>
              <a:off x="8971281" y="2468879"/>
              <a:ext cx="3255254" cy="431199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ECFD4B-9484-4F60-85DB-6DC9CBD923F3}"/>
                </a:ext>
              </a:extLst>
            </p:cNvPr>
            <p:cNvSpPr txBox="1"/>
            <p:nvPr/>
          </p:nvSpPr>
          <p:spPr>
            <a:xfrm>
              <a:off x="9085225" y="2616217"/>
              <a:ext cx="9060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/>
                <a:t>RS11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5003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FF"/>
                </a:solidFill>
                <a:latin typeface="Comic Sans MS" panose="030F0702030302020204" pitchFamily="66" charset="0"/>
              </a:rPr>
              <a:t>Haines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18994" y="1825625"/>
            <a:ext cx="5968206" cy="4351338"/>
          </a:xfrm>
        </p:spPr>
        <p:txBody>
          <a:bodyPr/>
          <a:lstStyle/>
          <a:p>
            <a:r>
              <a:rPr lang="en-CA" dirty="0"/>
              <a:t>Data are only from Field 1</a:t>
            </a:r>
          </a:p>
          <a:p>
            <a:r>
              <a:rPr lang="en-CA" dirty="0"/>
              <a:t>7-year average 333.58 estimated barrels/acre</a:t>
            </a:r>
          </a:p>
          <a:p>
            <a:endParaRPr lang="en-CA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EED2599-F9AF-41C4-AC9F-414492F82C5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48021830"/>
              </p:ext>
            </p:extLst>
          </p:nvPr>
        </p:nvGraphicFramePr>
        <p:xfrm>
          <a:off x="574358" y="1524318"/>
          <a:ext cx="5181600" cy="462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 descr="A picture containing text, food, fruit, cherry&#10;&#10;Description automatically generated">
            <a:extLst>
              <a:ext uri="{FF2B5EF4-FFF2-40B4-BE49-F238E27FC236}">
                <a16:creationId xmlns:a16="http://schemas.microsoft.com/office/drawing/2014/main" id="{5EFA8B30-6237-43CD-8E64-701C5A7528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" t="17463" r="51722" b="8375"/>
          <a:stretch/>
        </p:blipFill>
        <p:spPr>
          <a:xfrm rot="5400000">
            <a:off x="6835737" y="2929217"/>
            <a:ext cx="3429000" cy="40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85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FF"/>
                </a:solidFill>
                <a:latin typeface="Comic Sans MS" panose="030F0702030302020204" pitchFamily="66" charset="0"/>
              </a:rPr>
              <a:t>Mullica Queen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15000" cy="4351338"/>
          </a:xfrm>
        </p:spPr>
        <p:txBody>
          <a:bodyPr/>
          <a:lstStyle/>
          <a:p>
            <a:r>
              <a:rPr lang="en-CA" dirty="0"/>
              <a:t>Data are only from Field 1</a:t>
            </a:r>
          </a:p>
          <a:p>
            <a:r>
              <a:rPr lang="en-CA" dirty="0"/>
              <a:t>7-year average 326.26 estimated barrels/acre</a:t>
            </a:r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7138FD4-79DC-4040-8379-135F6BA4C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043694"/>
              </p:ext>
            </p:extLst>
          </p:nvPr>
        </p:nvGraphicFramePr>
        <p:xfrm>
          <a:off x="1016000" y="1595120"/>
          <a:ext cx="4572000" cy="4500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 descr="A picture containing food, indoor, fruit, container&#10;&#10;Description automatically generated">
            <a:extLst>
              <a:ext uri="{FF2B5EF4-FFF2-40B4-BE49-F238E27FC236}">
                <a16:creationId xmlns:a16="http://schemas.microsoft.com/office/drawing/2014/main" id="{19044C8E-4B47-4F46-AD36-D1D729ADE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55022" y="2978969"/>
            <a:ext cx="3388677" cy="395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12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FF"/>
                </a:solidFill>
                <a:latin typeface="Comic Sans MS" panose="030F0702030302020204" pitchFamily="66" charset="0"/>
              </a:rPr>
              <a:t>Valley King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Data are only from Field 2</a:t>
            </a:r>
          </a:p>
          <a:p>
            <a:r>
              <a:rPr lang="en-CA" dirty="0"/>
              <a:t>7-year average 295.94 estimated barrels/acre</a:t>
            </a:r>
          </a:p>
          <a:p>
            <a:r>
              <a:rPr lang="en-CA" dirty="0"/>
              <a:t>Highest yield in 2021</a:t>
            </a:r>
          </a:p>
          <a:p>
            <a:endParaRPr lang="en-CA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56DECCA-4C24-4DD8-A796-ECB7CB60A5E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95263248"/>
              </p:ext>
            </p:extLst>
          </p:nvPr>
        </p:nvGraphicFramePr>
        <p:xfrm>
          <a:off x="614680" y="15208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 descr="A picture containing text, fruit, vegetable&#10;&#10;Description automatically generated">
            <a:extLst>
              <a:ext uri="{FF2B5EF4-FFF2-40B4-BE49-F238E27FC236}">
                <a16:creationId xmlns:a16="http://schemas.microsoft.com/office/drawing/2014/main" id="{C934082D-D084-406D-A2AD-FB1983753A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" b="61098"/>
          <a:stretch/>
        </p:blipFill>
        <p:spPr>
          <a:xfrm rot="10800000">
            <a:off x="6903300" y="4133044"/>
            <a:ext cx="3371464" cy="18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91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err="1">
                <a:solidFill>
                  <a:srgbClr val="0000FF"/>
                </a:solidFill>
                <a:latin typeface="Comic Sans MS" panose="030F0702030302020204" pitchFamily="66" charset="0"/>
              </a:rPr>
              <a:t>Demoranville</a:t>
            </a:r>
            <a:endParaRPr lang="en-C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00725" cy="4351338"/>
          </a:xfrm>
        </p:spPr>
        <p:txBody>
          <a:bodyPr/>
          <a:lstStyle/>
          <a:p>
            <a:r>
              <a:rPr lang="en-CA" dirty="0"/>
              <a:t>Data are only from Field 1</a:t>
            </a:r>
          </a:p>
          <a:p>
            <a:r>
              <a:rPr lang="en-CA" dirty="0"/>
              <a:t>7-year average 288.51 estimated barrels/acre</a:t>
            </a:r>
          </a:p>
          <a:p>
            <a:endParaRPr lang="en-CA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5A327A0-0DFA-4AF2-8BC5-DEAA3BC044A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98038484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 descr="A picture containing table, food, indoor, fruit&#10;&#10;Description automatically generated">
            <a:extLst>
              <a:ext uri="{FF2B5EF4-FFF2-40B4-BE49-F238E27FC236}">
                <a16:creationId xmlns:a16="http://schemas.microsoft.com/office/drawing/2014/main" id="{123A995E-AA54-4C4D-B91C-B35C46921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15556" r="47112" b="13037"/>
          <a:stretch/>
        </p:blipFill>
        <p:spPr>
          <a:xfrm rot="5400000">
            <a:off x="7043164" y="2923918"/>
            <a:ext cx="3378199" cy="39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2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3917"/>
            <a:ext cx="10515600" cy="1325563"/>
          </a:xfrm>
        </p:spPr>
        <p:txBody>
          <a:bodyPr/>
          <a:lstStyle/>
          <a:p>
            <a:pPr algn="ctr"/>
            <a:r>
              <a:rPr lang="en-CA" dirty="0">
                <a:solidFill>
                  <a:srgbClr val="0000FF"/>
                </a:solidFill>
                <a:latin typeface="Comic Sans MS" panose="030F0702030302020204" pitchFamily="66" charset="0"/>
              </a:rPr>
              <a:t>BG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Data are only from Field 2</a:t>
            </a:r>
          </a:p>
          <a:p>
            <a:r>
              <a:rPr lang="en-CA" dirty="0"/>
              <a:t>7-year average 272.22 estimated barrels/acre</a:t>
            </a:r>
          </a:p>
          <a:p>
            <a:r>
              <a:rPr lang="en-CA" dirty="0"/>
              <a:t>Third highest yield in 2021</a:t>
            </a:r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56DECCA-4C24-4DD8-A796-ECB7CB60A5E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41410661"/>
              </p:ext>
            </p:extLst>
          </p:nvPr>
        </p:nvGraphicFramePr>
        <p:xfrm>
          <a:off x="838200" y="1300480"/>
          <a:ext cx="5181600" cy="4876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F6AD284E-7939-4F01-83BF-280FE7FC8931}"/>
              </a:ext>
            </a:extLst>
          </p:cNvPr>
          <p:cNvGrpSpPr/>
          <p:nvPr/>
        </p:nvGrpSpPr>
        <p:grpSpPr>
          <a:xfrm rot="16200000">
            <a:off x="7204601" y="3064923"/>
            <a:ext cx="2964397" cy="4311993"/>
            <a:chOff x="4879019" y="3316090"/>
            <a:chExt cx="2263461" cy="3434060"/>
          </a:xfrm>
        </p:grpSpPr>
        <p:pic>
          <p:nvPicPr>
            <p:cNvPr id="10" name="Picture 9" descr="A picture containing text, vegetable&#10;&#10;Description automatically generated">
              <a:extLst>
                <a:ext uri="{FF2B5EF4-FFF2-40B4-BE49-F238E27FC236}">
                  <a16:creationId xmlns:a16="http://schemas.microsoft.com/office/drawing/2014/main" id="{9215160C-4FFC-4090-B382-78123C96EE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86" t="18257" r="48929" b="9303"/>
            <a:stretch/>
          </p:blipFill>
          <p:spPr>
            <a:xfrm>
              <a:off x="4879019" y="3316090"/>
              <a:ext cx="2263461" cy="34340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71CF1D-35A2-40AE-9C31-FFB40EC9A130}"/>
                </a:ext>
              </a:extLst>
            </p:cNvPr>
            <p:cNvSpPr txBox="1"/>
            <p:nvPr/>
          </p:nvSpPr>
          <p:spPr>
            <a:xfrm>
              <a:off x="5160628" y="3429000"/>
              <a:ext cx="6062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/>
                <a:t>BG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4568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FF"/>
                </a:solidFill>
                <a:latin typeface="Comic Sans MS" panose="030F0702030302020204" pitchFamily="66" charset="0"/>
              </a:rPr>
              <a:t>Cranberry Research Farm Update: 2021 Key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Yield is down in all varieties compared to 2020</a:t>
            </a:r>
          </a:p>
          <a:p>
            <a:r>
              <a:rPr lang="en-CA" dirty="0"/>
              <a:t>All the new varieties are showing “</a:t>
            </a:r>
            <a:r>
              <a:rPr lang="en-CA" dirty="0" err="1"/>
              <a:t>biennialness</a:t>
            </a:r>
            <a:r>
              <a:rPr lang="en-CA" dirty="0"/>
              <a:t>”</a:t>
            </a:r>
          </a:p>
          <a:p>
            <a:r>
              <a:rPr lang="en-CA" dirty="0"/>
              <a:t>Valley King, BG, RS-11, and </a:t>
            </a:r>
            <a:r>
              <a:rPr lang="en-CA" dirty="0" err="1"/>
              <a:t>Vasanna</a:t>
            </a:r>
            <a:r>
              <a:rPr lang="en-CA" dirty="0"/>
              <a:t> – all had 2021 estimated yields over 300 barrels/acre</a:t>
            </a:r>
          </a:p>
          <a:p>
            <a:r>
              <a:rPr lang="en-CA" dirty="0" err="1"/>
              <a:t>Vasanna</a:t>
            </a:r>
            <a:r>
              <a:rPr lang="en-CA" dirty="0"/>
              <a:t> highest average yield over the 7 years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2996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D1A3ECD6-40A7-4F5A-B222-EF4BD5111A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19350" y="158750"/>
            <a:ext cx="8248650" cy="61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48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64FCA0B-9302-4A70-8E1F-4AD7A2A2B900}"/>
              </a:ext>
            </a:extLst>
          </p:cNvPr>
          <p:cNvGrpSpPr/>
          <p:nvPr/>
        </p:nvGrpSpPr>
        <p:grpSpPr>
          <a:xfrm>
            <a:off x="8861739" y="1124302"/>
            <a:ext cx="3255254" cy="4347782"/>
            <a:chOff x="8971281" y="2468879"/>
            <a:chExt cx="3255254" cy="4311993"/>
          </a:xfrm>
        </p:grpSpPr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AE218247-DFED-4A6D-B42A-47292297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06" r="53080" b="4100"/>
            <a:stretch/>
          </p:blipFill>
          <p:spPr>
            <a:xfrm>
              <a:off x="8971281" y="2468879"/>
              <a:ext cx="3255254" cy="431199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83B84C-5B04-44AF-A15C-10210DE01A30}"/>
                </a:ext>
              </a:extLst>
            </p:cNvPr>
            <p:cNvSpPr txBox="1"/>
            <p:nvPr/>
          </p:nvSpPr>
          <p:spPr>
            <a:xfrm>
              <a:off x="9085225" y="2616217"/>
              <a:ext cx="9060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/>
                <a:t>RS11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22A3944-0950-4F91-AFC6-53E883D3BF1D}"/>
              </a:ext>
            </a:extLst>
          </p:cNvPr>
          <p:cNvGrpSpPr/>
          <p:nvPr/>
        </p:nvGrpSpPr>
        <p:grpSpPr>
          <a:xfrm>
            <a:off x="5897342" y="1160091"/>
            <a:ext cx="2964397" cy="4311993"/>
            <a:chOff x="4879019" y="3316090"/>
            <a:chExt cx="2263461" cy="3434060"/>
          </a:xfrm>
        </p:grpSpPr>
        <p:pic>
          <p:nvPicPr>
            <p:cNvPr id="19" name="Picture 18" descr="A picture containing text, vegetable&#10;&#10;Description automatically generated">
              <a:extLst>
                <a:ext uri="{FF2B5EF4-FFF2-40B4-BE49-F238E27FC236}">
                  <a16:creationId xmlns:a16="http://schemas.microsoft.com/office/drawing/2014/main" id="{03930437-04C0-4430-B9FB-B5D85639BB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86" t="18257" r="48929" b="9303"/>
            <a:stretch/>
          </p:blipFill>
          <p:spPr>
            <a:xfrm>
              <a:off x="4879019" y="3316090"/>
              <a:ext cx="2263461" cy="343406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8875D6-2B92-49EF-8655-E9B761FE5F2C}"/>
                </a:ext>
              </a:extLst>
            </p:cNvPr>
            <p:cNvSpPr txBox="1"/>
            <p:nvPr/>
          </p:nvSpPr>
          <p:spPr>
            <a:xfrm>
              <a:off x="5160628" y="3429000"/>
              <a:ext cx="6062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/>
                <a:t>BG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3089A7F-A896-4E77-BB68-78EA5889CE67}"/>
              </a:ext>
            </a:extLst>
          </p:cNvPr>
          <p:cNvGrpSpPr/>
          <p:nvPr/>
        </p:nvGrpSpPr>
        <p:grpSpPr>
          <a:xfrm>
            <a:off x="2834826" y="1160091"/>
            <a:ext cx="3088454" cy="4311993"/>
            <a:chOff x="2834827" y="1666240"/>
            <a:chExt cx="2827570" cy="3525520"/>
          </a:xfrm>
        </p:grpSpPr>
        <p:pic>
          <p:nvPicPr>
            <p:cNvPr id="8" name="Picture 7" descr="A picture containing food, table, bean, fruit&#10;&#10;Description automatically generated">
              <a:extLst>
                <a:ext uri="{FF2B5EF4-FFF2-40B4-BE49-F238E27FC236}">
                  <a16:creationId xmlns:a16="http://schemas.microsoft.com/office/drawing/2014/main" id="{B1310E8C-6243-417E-BBB0-516F0480F7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3" t="15373" r="47742" b="9057"/>
            <a:stretch/>
          </p:blipFill>
          <p:spPr>
            <a:xfrm>
              <a:off x="2834827" y="1666240"/>
              <a:ext cx="2827570" cy="352552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4B3FB8-AE16-47B5-B520-C9B821CBFD54}"/>
                </a:ext>
              </a:extLst>
            </p:cNvPr>
            <p:cNvSpPr txBox="1"/>
            <p:nvPr/>
          </p:nvSpPr>
          <p:spPr>
            <a:xfrm>
              <a:off x="2834827" y="1671001"/>
              <a:ext cx="1402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err="1"/>
                <a:t>Vasanna</a:t>
              </a:r>
              <a:endParaRPr lang="en-CA" sz="28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328F71-2FAB-4438-A89F-8C64E4DCD21E}"/>
              </a:ext>
            </a:extLst>
          </p:cNvPr>
          <p:cNvGrpSpPr/>
          <p:nvPr/>
        </p:nvGrpSpPr>
        <p:grpSpPr>
          <a:xfrm>
            <a:off x="331563" y="1124302"/>
            <a:ext cx="2442117" cy="4347785"/>
            <a:chOff x="331563" y="1124302"/>
            <a:chExt cx="2442117" cy="4347785"/>
          </a:xfrm>
        </p:grpSpPr>
        <p:pic>
          <p:nvPicPr>
            <p:cNvPr id="23" name="Picture 22" descr="A picture containing text, fruit, vegetable&#10;&#10;Description automatically generated">
              <a:extLst>
                <a:ext uri="{FF2B5EF4-FFF2-40B4-BE49-F238E27FC236}">
                  <a16:creationId xmlns:a16="http://schemas.microsoft.com/office/drawing/2014/main" id="{76159F8A-43F1-4923-A656-8BAE5FD46E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52" b="61098"/>
            <a:stretch/>
          </p:blipFill>
          <p:spPr>
            <a:xfrm rot="16200000">
              <a:off x="-603376" y="2095031"/>
              <a:ext cx="4311995" cy="244211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9532C65-187B-4B20-A7E3-A7DB2DAF3CB2}"/>
                </a:ext>
              </a:extLst>
            </p:cNvPr>
            <p:cNvSpPr txBox="1"/>
            <p:nvPr/>
          </p:nvSpPr>
          <p:spPr>
            <a:xfrm>
              <a:off x="490576" y="1124302"/>
              <a:ext cx="174772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sz="2800" dirty="0"/>
                <a:t>Valley 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2838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B056D-5F49-42ED-9590-69ED2515C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FF"/>
                </a:solidFill>
                <a:latin typeface="Comic Sans MS" panose="030F0702030302020204" pitchFamily="66" charset="0"/>
              </a:rPr>
              <a:t>2015 Plantings: High Yield Varieties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A52305D-43B0-428D-92EF-E13AA849C1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2046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FF"/>
                </a:solidFill>
                <a:latin typeface="Comic Sans MS" panose="030F0702030302020204" pitchFamily="66" charset="0"/>
              </a:rPr>
              <a:t>Cranberry Research Farm Update: 2021 Results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Phenology (2020 to 2021)</a:t>
            </a:r>
          </a:p>
          <a:p>
            <a:r>
              <a:rPr lang="en-CA" dirty="0"/>
              <a:t>Yield (2015 to 2021) </a:t>
            </a:r>
          </a:p>
          <a:p>
            <a:r>
              <a:rPr lang="en-CA" dirty="0">
                <a:solidFill>
                  <a:srgbClr val="FF0000"/>
                </a:solidFill>
              </a:rPr>
              <a:t>Fruit Quality (2019 to 2021)</a:t>
            </a:r>
          </a:p>
          <a:p>
            <a:r>
              <a:rPr lang="en-CA" dirty="0"/>
              <a:t>Rutgers</a:t>
            </a:r>
          </a:p>
          <a:p>
            <a:pPr lvl="1"/>
            <a:r>
              <a:rPr lang="en-CA" dirty="0"/>
              <a:t>Released Varieties</a:t>
            </a:r>
          </a:p>
          <a:p>
            <a:pPr lvl="1"/>
            <a:r>
              <a:rPr lang="en-CA" dirty="0"/>
              <a:t>Numbered</a:t>
            </a:r>
          </a:p>
          <a:p>
            <a:pPr lvl="2"/>
            <a:r>
              <a:rPr lang="en-CA" dirty="0"/>
              <a:t>High Yield Numbered Varieties (2015 planting)</a:t>
            </a:r>
          </a:p>
          <a:p>
            <a:pPr lvl="2"/>
            <a:r>
              <a:rPr lang="en-CA" dirty="0"/>
              <a:t>Fruit Rot Resistance Varieties (2016 plantings)</a:t>
            </a:r>
          </a:p>
          <a:p>
            <a:r>
              <a:rPr lang="en-CA" dirty="0"/>
              <a:t>Valley Corp</a:t>
            </a:r>
          </a:p>
          <a:p>
            <a:pPr lvl="1"/>
            <a:r>
              <a:rPr lang="en-CA" dirty="0"/>
              <a:t>Released Varieties</a:t>
            </a:r>
          </a:p>
        </p:txBody>
      </p:sp>
    </p:spTree>
    <p:extLst>
      <p:ext uri="{BB962C8B-B14F-4D97-AF65-F5344CB8AC3E}">
        <p14:creationId xmlns:p14="http://schemas.microsoft.com/office/powerpoint/2010/main" val="27859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025" y="206429"/>
            <a:ext cx="6457950" cy="1325563"/>
          </a:xfrm>
        </p:spPr>
        <p:txBody>
          <a:bodyPr/>
          <a:lstStyle/>
          <a:p>
            <a:pPr algn="ctr"/>
            <a:r>
              <a:rPr lang="en-CA" dirty="0">
                <a:solidFill>
                  <a:srgbClr val="0000FF"/>
                </a:solidFill>
                <a:latin typeface="Comic Sans MS" panose="030F0702030302020204" pitchFamily="66" charset="0"/>
              </a:rPr>
              <a:t>Fruit Quality: Firmness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53CB2E9-D8CB-4300-B41F-F04833242D0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17963390"/>
              </p:ext>
            </p:extLst>
          </p:nvPr>
        </p:nvGraphicFramePr>
        <p:xfrm>
          <a:off x="863600" y="1371600"/>
          <a:ext cx="10892800" cy="4886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0135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48669"/>
            <a:ext cx="6457950" cy="1325563"/>
          </a:xfrm>
        </p:spPr>
        <p:txBody>
          <a:bodyPr/>
          <a:lstStyle/>
          <a:p>
            <a:pPr algn="ctr"/>
            <a:r>
              <a:rPr lang="en-CA" dirty="0">
                <a:solidFill>
                  <a:srgbClr val="0000FF"/>
                </a:solidFill>
                <a:latin typeface="Comic Sans MS" panose="030F0702030302020204" pitchFamily="66" charset="0"/>
              </a:rPr>
              <a:t>Fruit Quality: Colour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600" y="1511300"/>
            <a:ext cx="5508000" cy="4351338"/>
          </a:xfrm>
        </p:spPr>
        <p:txBody>
          <a:bodyPr>
            <a:normAutofit/>
          </a:bodyPr>
          <a:lstStyle/>
          <a:p>
            <a:r>
              <a:rPr lang="en-CA" dirty="0"/>
              <a:t>New method in 2020</a:t>
            </a:r>
          </a:p>
          <a:p>
            <a:r>
              <a:rPr lang="en-CA" dirty="0"/>
              <a:t>All varieties were under the % allowed for Class 1 berries by </a:t>
            </a:r>
          </a:p>
          <a:p>
            <a:r>
              <a:rPr lang="en-CA" dirty="0"/>
              <a:t>NB: Canopy growth impacts colour; BCCRF canopy is only 9 to 7 years old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60F14641-083A-4ACC-B2F9-0AF4D4BBD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49" y="4201528"/>
            <a:ext cx="2847605" cy="188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D9F932-C570-420A-AA3A-BAE004EA7D0B}"/>
              </a:ext>
            </a:extLst>
          </p:cNvPr>
          <p:cNvSpPr txBox="1"/>
          <p:nvPr/>
        </p:nvSpPr>
        <p:spPr>
          <a:xfrm>
            <a:off x="937043" y="6309306"/>
            <a:ext cx="164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Photo: M. </a:t>
            </a:r>
            <a:r>
              <a:rPr lang="en-CA" dirty="0" err="1"/>
              <a:t>Elsby</a:t>
            </a:r>
            <a:endParaRPr lang="en-CA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A0027A0-635E-414E-8E02-6B4A720B207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76662602"/>
              </p:ext>
            </p:extLst>
          </p:nvPr>
        </p:nvGraphicFramePr>
        <p:xfrm>
          <a:off x="6172200" y="863600"/>
          <a:ext cx="56769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9371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59AFD-557F-4083-B675-0FB346A1E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FF"/>
                </a:solidFill>
                <a:latin typeface="Comic Sans MS" panose="030F0702030302020204" pitchFamily="66" charset="0"/>
              </a:rPr>
              <a:t>Growers can now download the data, for released varieties, themselves 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00F5F6-52A4-461F-99E3-277636349A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62174" y="1885514"/>
            <a:ext cx="8190865" cy="4607361"/>
          </a:xfrm>
        </p:spPr>
      </p:pic>
    </p:spTree>
    <p:extLst>
      <p:ext uri="{BB962C8B-B14F-4D97-AF65-F5344CB8AC3E}">
        <p14:creationId xmlns:p14="http://schemas.microsoft.com/office/powerpoint/2010/main" val="2867874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FF"/>
                </a:solidFill>
                <a:latin typeface="Comic Sans MS" panose="030F0702030302020204" pitchFamily="66" charset="0"/>
              </a:rPr>
              <a:t>Acknowledgements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6" y="1825625"/>
            <a:ext cx="5181600" cy="1219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47" y="1825625"/>
            <a:ext cx="5924786" cy="4351338"/>
          </a:xfrm>
        </p:spPr>
        <p:txBody>
          <a:bodyPr>
            <a:normAutofit/>
          </a:bodyPr>
          <a:lstStyle/>
          <a:p>
            <a:r>
              <a:rPr lang="en-CA" sz="2000" dirty="0"/>
              <a:t>“This project was funded in part by Agriculture and Agri-Food Canada and the Government of British Columbia through programs delivered by the Investment Agriculture Foundation of B.C.”</a:t>
            </a:r>
          </a:p>
          <a:p>
            <a:r>
              <a:rPr lang="en-CA" sz="2000" dirty="0"/>
              <a:t>Daniel </a:t>
            </a:r>
            <a:r>
              <a:rPr lang="en-CA" sz="2000" dirty="0" err="1"/>
              <a:t>Dufau</a:t>
            </a:r>
            <a:r>
              <a:rPr lang="en-CA" sz="2000" dirty="0"/>
              <a:t> – Website updates and maintenance</a:t>
            </a:r>
          </a:p>
          <a:p>
            <a:r>
              <a:rPr lang="en-CA" sz="2000" dirty="0"/>
              <a:t>Field and lab crews: ES </a:t>
            </a:r>
            <a:r>
              <a:rPr lang="en-CA" sz="2000" dirty="0" err="1"/>
              <a:t>Cropconsult</a:t>
            </a:r>
            <a:r>
              <a:rPr lang="en-CA" sz="2000" dirty="0"/>
              <a:t> Ltd. (Heidi, Miriam and Elizabeth)  UFV (Karli, Leah)</a:t>
            </a:r>
          </a:p>
          <a:p>
            <a:r>
              <a:rPr lang="en-CA" sz="2000" dirty="0"/>
              <a:t>BC Cranberry Research Farm, especially Kyle </a:t>
            </a:r>
            <a:r>
              <a:rPr lang="en-CA" sz="2000" dirty="0" err="1"/>
              <a:t>Botkin</a:t>
            </a:r>
            <a:r>
              <a:rPr lang="en-CA" sz="2000" dirty="0"/>
              <a:t> (Operations Manager)</a:t>
            </a:r>
          </a:p>
          <a:p>
            <a:r>
              <a:rPr lang="en-CA" sz="2000" dirty="0"/>
              <a:t>Ocean Spray of Canada – Miranda and the lab staff and Richmond station staff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6" y="4384939"/>
            <a:ext cx="2066104" cy="851694"/>
          </a:xfrm>
          <a:prstGeom prst="rect">
            <a:avLst/>
          </a:prstGeom>
        </p:spPr>
      </p:pic>
      <p:sp>
        <p:nvSpPr>
          <p:cNvPr id="7" name="AutoShape 2" descr="Image result for bc cranberry marketing commission"/>
          <p:cNvSpPr>
            <a:spLocks noChangeAspect="1" noChangeArrowheads="1"/>
          </p:cNvSpPr>
          <p:nvPr/>
        </p:nvSpPr>
        <p:spPr bwMode="auto">
          <a:xfrm>
            <a:off x="172508" y="78687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4" descr="Image result for bc cranberry marketing commis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771" y="3376002"/>
            <a:ext cx="2029883" cy="581900"/>
          </a:xfrm>
          <a:prstGeom prst="rect">
            <a:avLst/>
          </a:prstGeom>
        </p:spPr>
      </p:pic>
      <p:pic>
        <p:nvPicPr>
          <p:cNvPr id="1030" name="Picture 6" descr="Image result for es cropconsult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31" y="4525169"/>
            <a:ext cx="1063529" cy="7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953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D1A3ECD6-40A7-4F5A-B222-EF4BD5111A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19350" y="158750"/>
            <a:ext cx="8248650" cy="61864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66A669-7C67-4644-BFCF-BEAB834E05F2}"/>
              </a:ext>
            </a:extLst>
          </p:cNvPr>
          <p:cNvSpPr txBox="1"/>
          <p:nvPr/>
        </p:nvSpPr>
        <p:spPr>
          <a:xfrm>
            <a:off x="1933129" y="1780848"/>
            <a:ext cx="416287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Stop Pre-Emergent Herbicide Applications </a:t>
            </a:r>
          </a:p>
          <a:p>
            <a:pPr algn="ctr"/>
            <a:r>
              <a:rPr lang="en-CA" dirty="0"/>
              <a:t>reduce phytotoxicity risk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2113C4-30C3-4DDE-89E2-BC86299CCB98}"/>
              </a:ext>
            </a:extLst>
          </p:cNvPr>
          <p:cNvSpPr txBox="1"/>
          <p:nvPr/>
        </p:nvSpPr>
        <p:spPr>
          <a:xfrm>
            <a:off x="3108960" y="4049277"/>
            <a:ext cx="19031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Look for </a:t>
            </a:r>
            <a:r>
              <a:rPr lang="en-CA" dirty="0" err="1"/>
              <a:t>Fireworm</a:t>
            </a: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A6F650-98C6-4023-9DCF-732B273BB2B5}"/>
              </a:ext>
            </a:extLst>
          </p:cNvPr>
          <p:cNvSpPr txBox="1"/>
          <p:nvPr/>
        </p:nvSpPr>
        <p:spPr>
          <a:xfrm>
            <a:off x="8270240" y="4418609"/>
            <a:ext cx="22006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Fungicides for fruit </a:t>
            </a:r>
            <a:r>
              <a:rPr lang="en-CA" dirty="0" err="1"/>
              <a:t>ro</a:t>
            </a: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75378E-12CA-4E19-BCBD-813EFCD7AB75}"/>
              </a:ext>
            </a:extLst>
          </p:cNvPr>
          <p:cNvSpPr txBox="1"/>
          <p:nvPr/>
        </p:nvSpPr>
        <p:spPr>
          <a:xfrm>
            <a:off x="6045175" y="646633"/>
            <a:ext cx="35384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                     Frost protection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20545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7D9C-363F-420D-BCD4-ADE7A5D92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10200" cy="1325563"/>
          </a:xfrm>
        </p:spPr>
        <p:txBody>
          <a:bodyPr/>
          <a:lstStyle/>
          <a:p>
            <a:pPr algn="ctr"/>
            <a:r>
              <a:rPr lang="en-CA" dirty="0">
                <a:solidFill>
                  <a:srgbClr val="0000FF"/>
                </a:solidFill>
                <a:latin typeface="Comic Sans MS" panose="030F0702030302020204" pitchFamily="66" charset="0"/>
              </a:rPr>
              <a:t>Upright Phenology 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53004-BC1F-4374-A87A-BD01C3803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4880" y="1832610"/>
            <a:ext cx="4384040" cy="4351338"/>
          </a:xfrm>
        </p:spPr>
        <p:txBody>
          <a:bodyPr>
            <a:normAutofit/>
          </a:bodyPr>
          <a:lstStyle/>
          <a:p>
            <a:pPr lvl="1"/>
            <a:endParaRPr lang="en-CA" dirty="0"/>
          </a:p>
          <a:p>
            <a:r>
              <a:rPr lang="en-CA" dirty="0"/>
              <a:t>Mullica Queen earliest to break dormancy</a:t>
            </a:r>
          </a:p>
          <a:p>
            <a:r>
              <a:rPr lang="en-CA" dirty="0"/>
              <a:t>BG earliest to hit rough neck</a:t>
            </a:r>
          </a:p>
          <a:p>
            <a:r>
              <a:rPr lang="en-CA" dirty="0"/>
              <a:t>Haines is relatively the slowest to break dormancy</a:t>
            </a:r>
          </a:p>
          <a:p>
            <a:r>
              <a:rPr lang="en-CA" dirty="0"/>
              <a:t>Stays the slowest right through to hook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FECBFF8-E03D-4A8C-8415-4661DFC676A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199" y="276225"/>
          <a:ext cx="5667376" cy="6216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80AD6A0E-4059-4B8A-9F7E-554A5857F195}"/>
              </a:ext>
            </a:extLst>
          </p:cNvPr>
          <p:cNvGrpSpPr/>
          <p:nvPr/>
        </p:nvGrpSpPr>
        <p:grpSpPr>
          <a:xfrm>
            <a:off x="6976549" y="1640959"/>
            <a:ext cx="1601721" cy="2170510"/>
            <a:chOff x="6976549" y="1640959"/>
            <a:chExt cx="1601721" cy="21705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470C62-9197-4861-9B8B-6C19D0420725}"/>
                </a:ext>
              </a:extLst>
            </p:cNvPr>
            <p:cNvSpPr txBox="1"/>
            <p:nvPr/>
          </p:nvSpPr>
          <p:spPr>
            <a:xfrm>
              <a:off x="7029450" y="1640959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Hook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71F95D-E80F-4482-8D6A-DAF154F25575}"/>
                </a:ext>
              </a:extLst>
            </p:cNvPr>
            <p:cNvSpPr txBox="1"/>
            <p:nvPr/>
          </p:nvSpPr>
          <p:spPr>
            <a:xfrm>
              <a:off x="6976549" y="2010291"/>
              <a:ext cx="1185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Early Hook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5F409E-5915-4E74-98D0-CDFC3427EC21}"/>
                </a:ext>
              </a:extLst>
            </p:cNvPr>
            <p:cNvSpPr txBox="1"/>
            <p:nvPr/>
          </p:nvSpPr>
          <p:spPr>
            <a:xfrm>
              <a:off x="6976549" y="2379623"/>
              <a:ext cx="12988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Rough Neck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01C3EC-65A9-48AB-A08F-CA2F5AFF162F}"/>
                </a:ext>
              </a:extLst>
            </p:cNvPr>
            <p:cNvSpPr txBox="1"/>
            <p:nvPr/>
          </p:nvSpPr>
          <p:spPr>
            <a:xfrm>
              <a:off x="6976549" y="2748955"/>
              <a:ext cx="1601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Bud Elongation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FC4792-57D3-4D6A-8B47-D724800E0A98}"/>
                </a:ext>
              </a:extLst>
            </p:cNvPr>
            <p:cNvSpPr txBox="1"/>
            <p:nvPr/>
          </p:nvSpPr>
          <p:spPr>
            <a:xfrm>
              <a:off x="6976549" y="3118287"/>
              <a:ext cx="11354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Bud break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85DE6B-C2F7-4B23-AFB1-2487BF4A624C}"/>
                </a:ext>
              </a:extLst>
            </p:cNvPr>
            <p:cNvSpPr txBox="1"/>
            <p:nvPr/>
          </p:nvSpPr>
          <p:spPr>
            <a:xfrm>
              <a:off x="6976549" y="3442137"/>
              <a:ext cx="1540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Cabbage Head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1739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7D9C-363F-420D-BCD4-ADE7A5D92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0200" cy="1325563"/>
          </a:xfrm>
        </p:spPr>
        <p:txBody>
          <a:bodyPr/>
          <a:lstStyle/>
          <a:p>
            <a:pPr algn="ctr"/>
            <a:r>
              <a:rPr lang="en-CA" dirty="0">
                <a:solidFill>
                  <a:srgbClr val="0000FF"/>
                </a:solidFill>
                <a:latin typeface="Comic Sans MS" panose="030F0702030302020204" pitchFamily="66" charset="0"/>
              </a:rPr>
              <a:t>2021 Upright Phenology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ECDE348-8EE6-4D70-9831-F1C6BBF067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194700"/>
              </p:ext>
            </p:extLst>
          </p:nvPr>
        </p:nvGraphicFramePr>
        <p:xfrm>
          <a:off x="1940560" y="1690688"/>
          <a:ext cx="8117840" cy="4730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833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7D9C-363F-420D-BCD4-ADE7A5D92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080" y="354965"/>
            <a:ext cx="8478520" cy="1325563"/>
          </a:xfrm>
        </p:spPr>
        <p:txBody>
          <a:bodyPr/>
          <a:lstStyle/>
          <a:p>
            <a:pPr algn="ctr"/>
            <a:r>
              <a:rPr lang="en-CA" dirty="0">
                <a:solidFill>
                  <a:srgbClr val="0000FF"/>
                </a:solidFill>
                <a:latin typeface="Comic Sans MS" panose="030F0702030302020204" pitchFamily="66" charset="0"/>
              </a:rPr>
              <a:t>2021 Upright Phenology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9FC6353-734D-45D6-85EF-4E08412BCE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730495"/>
              </p:ext>
            </p:extLst>
          </p:nvPr>
        </p:nvGraphicFramePr>
        <p:xfrm>
          <a:off x="2037080" y="1446848"/>
          <a:ext cx="8117840" cy="471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4399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3B77D-A372-40CE-B261-99C3038C9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12360" cy="1325563"/>
          </a:xfrm>
        </p:spPr>
        <p:txBody>
          <a:bodyPr/>
          <a:lstStyle/>
          <a:p>
            <a:pPr algn="ctr"/>
            <a:r>
              <a:rPr lang="en-CA" dirty="0">
                <a:solidFill>
                  <a:srgbClr val="0000FF"/>
                </a:solidFill>
                <a:latin typeface="Comic Sans MS" panose="030F0702030302020204" pitchFamily="66" charset="0"/>
              </a:rPr>
              <a:t>Bloom Phenology</a:t>
            </a:r>
            <a:br>
              <a:rPr lang="en-CA" dirty="0">
                <a:solidFill>
                  <a:srgbClr val="0000FF"/>
                </a:solidFill>
                <a:latin typeface="Comic Sans MS" panose="030F0702030302020204" pitchFamily="66" charset="0"/>
              </a:rPr>
            </a:br>
            <a:r>
              <a:rPr lang="en-CA" dirty="0">
                <a:solidFill>
                  <a:srgbClr val="0000FF"/>
                </a:solidFill>
                <a:latin typeface="Comic Sans MS" panose="030F0702030302020204" pitchFamily="66" charset="0"/>
              </a:rPr>
              <a:t>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8F706-217C-4704-9F88-9E8FA6E8F4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Haines continues to be the slowest to bloom</a:t>
            </a:r>
          </a:p>
          <a:p>
            <a:r>
              <a:rPr lang="en-CA" dirty="0" err="1"/>
              <a:t>Demoranville</a:t>
            </a:r>
            <a:r>
              <a:rPr lang="en-CA" dirty="0"/>
              <a:t> and BG earliest to set fruit</a:t>
            </a:r>
          </a:p>
          <a:p>
            <a:endParaRPr lang="en-C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B72E4E2-091A-4BBD-8CCB-D069F060DC1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733425"/>
          <a:ext cx="5181600" cy="544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5643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7D9C-363F-420D-BCD4-ADE7A5D92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8920" y="365125"/>
            <a:ext cx="7675880" cy="1325563"/>
          </a:xfrm>
        </p:spPr>
        <p:txBody>
          <a:bodyPr/>
          <a:lstStyle/>
          <a:p>
            <a:pPr algn="ctr"/>
            <a:r>
              <a:rPr lang="en-CA" dirty="0">
                <a:solidFill>
                  <a:srgbClr val="0000FF"/>
                </a:solidFill>
                <a:latin typeface="Comic Sans MS" panose="030F0702030302020204" pitchFamily="66" charset="0"/>
              </a:rPr>
              <a:t>2021 Bloom Phenology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883EEC3-549B-4437-ADAA-5F3DA4CBC5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133444"/>
              </p:ext>
            </p:extLst>
          </p:nvPr>
        </p:nvGraphicFramePr>
        <p:xfrm>
          <a:off x="1574800" y="1524000"/>
          <a:ext cx="9225280" cy="473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7203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FF"/>
                </a:solidFill>
                <a:latin typeface="Comic Sans MS" panose="030F0702030302020204" pitchFamily="66" charset="0"/>
              </a:rPr>
              <a:t>Cranberry Research Farm Update: 2021 Results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Phenology (2020 to 2021)</a:t>
            </a:r>
          </a:p>
          <a:p>
            <a:r>
              <a:rPr lang="en-CA" dirty="0">
                <a:solidFill>
                  <a:srgbClr val="FF0000"/>
                </a:solidFill>
              </a:rPr>
              <a:t>Yield (2015 to 2021) </a:t>
            </a:r>
          </a:p>
          <a:p>
            <a:r>
              <a:rPr lang="en-CA" dirty="0"/>
              <a:t>Fruit Quality (2019 to 2021)</a:t>
            </a:r>
          </a:p>
          <a:p>
            <a:r>
              <a:rPr lang="en-CA" dirty="0"/>
              <a:t>Rutgers</a:t>
            </a:r>
          </a:p>
          <a:p>
            <a:pPr lvl="1"/>
            <a:r>
              <a:rPr lang="en-CA" dirty="0"/>
              <a:t>Released Varieties</a:t>
            </a:r>
          </a:p>
          <a:p>
            <a:pPr lvl="1"/>
            <a:r>
              <a:rPr lang="en-CA" dirty="0"/>
              <a:t>Numbered</a:t>
            </a:r>
          </a:p>
          <a:p>
            <a:pPr lvl="2"/>
            <a:r>
              <a:rPr lang="en-CA" dirty="0"/>
              <a:t>High Yield Numbered Varieties (2015 planting)</a:t>
            </a:r>
          </a:p>
          <a:p>
            <a:pPr lvl="2"/>
            <a:r>
              <a:rPr lang="en-CA" dirty="0"/>
              <a:t>Fruit Rot Resistance Varieties (2016 plantings)</a:t>
            </a:r>
          </a:p>
          <a:p>
            <a:r>
              <a:rPr lang="en-CA" dirty="0"/>
              <a:t>Valley Corp</a:t>
            </a:r>
          </a:p>
          <a:p>
            <a:pPr lvl="1"/>
            <a:r>
              <a:rPr lang="en-CA" dirty="0"/>
              <a:t>Released Varieties</a:t>
            </a:r>
          </a:p>
        </p:txBody>
      </p:sp>
    </p:spTree>
    <p:extLst>
      <p:ext uri="{BB962C8B-B14F-4D97-AF65-F5344CB8AC3E}">
        <p14:creationId xmlns:p14="http://schemas.microsoft.com/office/powerpoint/2010/main" val="2843007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765</Words>
  <Application>Microsoft Office PowerPoint</Application>
  <PresentationFormat>Widescreen</PresentationFormat>
  <Paragraphs>140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Office Theme</vt:lpstr>
      <vt:lpstr>Cranberry Research Farm Update: 2021 Results</vt:lpstr>
      <vt:lpstr>PowerPoint Presentation</vt:lpstr>
      <vt:lpstr>PowerPoint Presentation</vt:lpstr>
      <vt:lpstr>Upright Phenology 2020</vt:lpstr>
      <vt:lpstr>2021 Upright Phenology</vt:lpstr>
      <vt:lpstr>2021 Upright Phenology</vt:lpstr>
      <vt:lpstr>Bloom Phenology 2020</vt:lpstr>
      <vt:lpstr>2021 Bloom Phenology</vt:lpstr>
      <vt:lpstr>Cranberry Research Farm Update: 2021 Results</vt:lpstr>
      <vt:lpstr>6 year average Rutgers released + RS 11 (2013 planting)</vt:lpstr>
      <vt:lpstr>Vasanna (RS99-25)</vt:lpstr>
      <vt:lpstr>Crimson Queen</vt:lpstr>
      <vt:lpstr>RS-11</vt:lpstr>
      <vt:lpstr>Haines</vt:lpstr>
      <vt:lpstr>Mullica Queen</vt:lpstr>
      <vt:lpstr>Valley King</vt:lpstr>
      <vt:lpstr>Demoranville</vt:lpstr>
      <vt:lpstr>BG</vt:lpstr>
      <vt:lpstr>Cranberry Research Farm Update: 2021 Key Points</vt:lpstr>
      <vt:lpstr>PowerPoint Presentation</vt:lpstr>
      <vt:lpstr>2015 Plantings: High Yield Varieties</vt:lpstr>
      <vt:lpstr>Cranberry Research Farm Update: 2021 Results</vt:lpstr>
      <vt:lpstr>Fruit Quality: Firmness</vt:lpstr>
      <vt:lpstr>Fruit Quality: Colour</vt:lpstr>
      <vt:lpstr>Growers can now download the data, for released varieties, themselves …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Cranberry Research Farm Update: 2019 Results</dc:title>
  <dc:creator>Dennis Friesen</dc:creator>
  <cp:lastModifiedBy>Renee Prasad</cp:lastModifiedBy>
  <cp:revision>65</cp:revision>
  <dcterms:created xsi:type="dcterms:W3CDTF">2020-02-14T04:34:19Z</dcterms:created>
  <dcterms:modified xsi:type="dcterms:W3CDTF">2022-02-16T04:33:04Z</dcterms:modified>
</cp:coreProperties>
</file>